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19"/>
  </p:notesMasterIdLst>
  <p:sldIdLst>
    <p:sldId id="256" r:id="rId2"/>
    <p:sldId id="536" r:id="rId3"/>
    <p:sldId id="497" r:id="rId4"/>
    <p:sldId id="496" r:id="rId5"/>
    <p:sldId id="498" r:id="rId6"/>
    <p:sldId id="499" r:id="rId7"/>
    <p:sldId id="500" r:id="rId8"/>
    <p:sldId id="501" r:id="rId9"/>
    <p:sldId id="502" r:id="rId10"/>
    <p:sldId id="503" r:id="rId11"/>
    <p:sldId id="559" r:id="rId12"/>
    <p:sldId id="560" r:id="rId13"/>
    <p:sldId id="561" r:id="rId14"/>
    <p:sldId id="565" r:id="rId15"/>
    <p:sldId id="567" r:id="rId16"/>
    <p:sldId id="568" r:id="rId17"/>
    <p:sldId id="569" r:id="rId18"/>
    <p:sldId id="570" r:id="rId19"/>
    <p:sldId id="505" r:id="rId20"/>
    <p:sldId id="506" r:id="rId21"/>
    <p:sldId id="507" r:id="rId22"/>
    <p:sldId id="508" r:id="rId23"/>
    <p:sldId id="509" r:id="rId24"/>
    <p:sldId id="537" r:id="rId25"/>
    <p:sldId id="517" r:id="rId26"/>
    <p:sldId id="519" r:id="rId27"/>
    <p:sldId id="511" r:id="rId28"/>
    <p:sldId id="515" r:id="rId29"/>
    <p:sldId id="516" r:id="rId30"/>
    <p:sldId id="571" r:id="rId31"/>
    <p:sldId id="518" r:id="rId32"/>
    <p:sldId id="572" r:id="rId33"/>
    <p:sldId id="520" r:id="rId34"/>
    <p:sldId id="581" r:id="rId35"/>
    <p:sldId id="582" r:id="rId36"/>
    <p:sldId id="583" r:id="rId37"/>
    <p:sldId id="528" r:id="rId38"/>
    <p:sldId id="529" r:id="rId39"/>
    <p:sldId id="527" r:id="rId40"/>
    <p:sldId id="530" r:id="rId41"/>
    <p:sldId id="584" r:id="rId42"/>
    <p:sldId id="585" r:id="rId43"/>
    <p:sldId id="586" r:id="rId44"/>
    <p:sldId id="587" r:id="rId45"/>
    <p:sldId id="588" r:id="rId46"/>
    <p:sldId id="589" r:id="rId47"/>
    <p:sldId id="590" r:id="rId48"/>
    <p:sldId id="591" r:id="rId49"/>
    <p:sldId id="533" r:id="rId50"/>
    <p:sldId id="535" r:id="rId51"/>
    <p:sldId id="592" r:id="rId52"/>
    <p:sldId id="593" r:id="rId53"/>
    <p:sldId id="594" r:id="rId54"/>
    <p:sldId id="558" r:id="rId55"/>
    <p:sldId id="534" r:id="rId56"/>
    <p:sldId id="595" r:id="rId57"/>
    <p:sldId id="596" r:id="rId58"/>
    <p:sldId id="597" r:id="rId59"/>
    <p:sldId id="538" r:id="rId60"/>
    <p:sldId id="539" r:id="rId61"/>
    <p:sldId id="540" r:id="rId62"/>
    <p:sldId id="541" r:id="rId63"/>
    <p:sldId id="542" r:id="rId64"/>
    <p:sldId id="543" r:id="rId65"/>
    <p:sldId id="544" r:id="rId66"/>
    <p:sldId id="545" r:id="rId67"/>
    <p:sldId id="546" r:id="rId68"/>
    <p:sldId id="547" r:id="rId69"/>
    <p:sldId id="548" r:id="rId70"/>
    <p:sldId id="549" r:id="rId71"/>
    <p:sldId id="550" r:id="rId72"/>
    <p:sldId id="551" r:id="rId73"/>
    <p:sldId id="554" r:id="rId74"/>
    <p:sldId id="555" r:id="rId75"/>
    <p:sldId id="556" r:id="rId76"/>
    <p:sldId id="552" r:id="rId77"/>
    <p:sldId id="553" r:id="rId78"/>
    <p:sldId id="557" r:id="rId79"/>
    <p:sldId id="598" r:id="rId80"/>
    <p:sldId id="599" r:id="rId81"/>
    <p:sldId id="600" r:id="rId82"/>
    <p:sldId id="566" r:id="rId83"/>
    <p:sldId id="601" r:id="rId84"/>
    <p:sldId id="602" r:id="rId85"/>
    <p:sldId id="603" r:id="rId86"/>
    <p:sldId id="494" r:id="rId87"/>
    <p:sldId id="440" r:id="rId88"/>
    <p:sldId id="446" r:id="rId89"/>
    <p:sldId id="433" r:id="rId90"/>
    <p:sldId id="434" r:id="rId91"/>
    <p:sldId id="435" r:id="rId92"/>
    <p:sldId id="436" r:id="rId93"/>
    <p:sldId id="283" r:id="rId94"/>
    <p:sldId id="284" r:id="rId95"/>
    <p:sldId id="392" r:id="rId96"/>
    <p:sldId id="393" r:id="rId97"/>
    <p:sldId id="285" r:id="rId98"/>
    <p:sldId id="270" r:id="rId99"/>
    <p:sldId id="271" r:id="rId100"/>
    <p:sldId id="272" r:id="rId101"/>
    <p:sldId id="273" r:id="rId102"/>
    <p:sldId id="416" r:id="rId103"/>
    <p:sldId id="417" r:id="rId104"/>
    <p:sldId id="418" r:id="rId105"/>
    <p:sldId id="282" r:id="rId106"/>
    <p:sldId id="449" r:id="rId107"/>
    <p:sldId id="264" r:id="rId108"/>
    <p:sldId id="401" r:id="rId109"/>
    <p:sldId id="437" r:id="rId110"/>
    <p:sldId id="573" r:id="rId111"/>
    <p:sldId id="574" r:id="rId112"/>
    <p:sldId id="575" r:id="rId113"/>
    <p:sldId id="576" r:id="rId114"/>
    <p:sldId id="577" r:id="rId115"/>
    <p:sldId id="578" r:id="rId116"/>
    <p:sldId id="579" r:id="rId117"/>
    <p:sldId id="580" r:id="rId1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AD00"/>
    <a:srgbClr val="ED7BBC"/>
    <a:srgbClr val="D27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751"/>
    <p:restoredTop sz="97173"/>
  </p:normalViewPr>
  <p:slideViewPr>
    <p:cSldViewPr snapToGrid="0">
      <p:cViewPr>
        <p:scale>
          <a:sx n="148" d="100"/>
          <a:sy n="148" d="100"/>
        </p:scale>
        <p:origin x="904" y="6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notesMaster" Target="notesMasters/notesMaster1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viewProps" Target="viewProp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D30BDF-DFCB-3C4D-9174-6E13B6903612}" type="datetimeFigureOut">
              <a:rPr lang="en-US" smtClean="0"/>
              <a:t>3/6/24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BAA35B-76DA-1240-BA84-1028DA908C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3445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2538A-B80A-7499-529C-53A150315C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AC4A09-5CD7-A1CA-5FD7-CAC2D3C965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F71E5E-3AE7-23F2-8315-7E0DF04C04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07/03/2024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903AEF-AFAC-CAEA-E742-BE40F1BD88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Vertical Reconstruction Analysis Talk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049476-5309-AAEE-C932-1365B84F52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C775C06-E6FF-2B41-9965-ECD3873859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39873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A89C72-98D7-4C29-AFDB-F3C08D51EC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B13BE2-5DFC-CBBD-16C5-18794A5B26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CCB141-E601-47B4-19D0-59DDAE3A48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07/03/2024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9C496E-4596-9CC3-3D01-99BCC5A530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Vertical Reconstruction Analysis Talk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19A60B-4AA7-C548-6600-CD8C91EE20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75C06-E6FF-2B41-9965-ECD3873859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5900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6F40EC9-6A0C-B699-8B38-460E4A6111F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6B761E-5BD2-B5D1-36F2-73A69D1724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67801E-2134-6F2F-1DFC-A160C207E0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07/03/2024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699B10-79D9-44E7-37A4-66DBECAB2A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Vertical Reconstruction Analysis Talk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FE97FC-7BC1-5CD3-92E9-3041CACB84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75C06-E6FF-2B41-9965-ECD3873859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5166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3D0B3-B262-D19D-49AA-C09ECA931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C5BF63-51FB-2564-5D53-1ADDB00DA9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95012E-8970-9C84-DA55-0E457C8960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07/03/2024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781EC5-BBBB-5E82-38F5-39B3338E6E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Vertical Reconstruction Analysis Talk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C43502-2E01-E083-CE89-49113F775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75C06-E6FF-2B41-9965-ECD3873859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0732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537D3-B181-D23C-956F-F93769956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79C841-F50B-6941-E1F1-FF3F0F44A4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EC2430-503A-92B7-0AC4-815DD4982E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07/03/2024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32556-0BF4-355B-3C07-178725FA6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Vertical Reconstruction Analysis Talk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08F1B5-B3A3-0307-31D2-30A2124171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75C06-E6FF-2B41-9965-ECD3873859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29426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20AE05-0B04-43C0-2B03-DD825C5D7E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7A62B0-E935-4F61-EA50-8BE05344BA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47C776-494D-FFEB-CB9F-DCBCAC328E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EB2C16-8800-E42D-9604-966A8A5E4A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07/03/2024</a:t>
            </a: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553F78-A777-77DD-1481-EF30041E4B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Vertical Reconstruction Analysis Talk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3EAC57-D1E1-432A-D7AC-7A611B8D84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75C06-E6FF-2B41-9965-ECD3873859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3449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9849C7-C148-E0D1-D5B1-C9BE732864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8798B1-B230-D715-A90B-9ACF5D55B4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2C7F9F-C6C2-583E-3E50-04E982D6EF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9809BBF-0C28-3AC0-3429-218D01EF30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962A7EF-64E8-891C-8CEF-B273C5D515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18C83B8-AE75-5707-A0F2-E1768FF6A8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07/03/2024</a:t>
            </a:r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EE4AC6-77F8-6B46-6C82-B2FA1CE43C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Vertical Reconstruction Analysis Talk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B795D8A-104F-8F88-615C-AD450C726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75C06-E6FF-2B41-9965-ECD3873859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4800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6AA6C-EE92-154C-E29C-0E91CCE61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08899AB-2FE8-4AE2-6858-508C1122A6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07/03/2024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BB742D-5232-4E55-0C20-748E747CBB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Vertical Reconstruction Analysis Talk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44FF1D-D9A0-95DF-8945-62529B587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75C06-E6FF-2B41-9965-ECD3873859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879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6EBBEDF-CD4F-D349-707D-F6826F8DA7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07/03/2024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6A1F2F4-D589-7324-1BDD-F9D1DCB0BF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Vertical Reconstruction Analysis Talk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D196AC-0FA0-C7B1-621D-1555BCE15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75C06-E6FF-2B41-9965-ECD3873859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7904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6EA9AD-31D9-93DA-4988-7C613293B8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85CA9F-BE9F-694A-D53D-194375EB50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209FA3-CD71-DB3A-9593-24F19A8A25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C4F1D5-3D9D-51CA-628B-6D384D4D88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07/03/2024</a:t>
            </a: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12C7FD-3C4D-DB36-C825-31D5E84F0E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Vertical Reconstruction Analysis Talk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A76E64-5855-F9CA-4216-551E839F1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75C06-E6FF-2B41-9965-ECD3873859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0485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7FF03-E083-5027-4DB8-BB4F015DA5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0799E35-EDAD-8EE5-4C1E-9CA0EA59EF1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945A29-403B-DADB-93A3-BD6A34CC7D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926A37-0329-ED68-B6E3-72E21C976E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07/03/2024</a:t>
            </a: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7E9CB7-5257-4D0F-350A-A1CC0ACD93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Vertical Reconstruction Analysis Talk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D8E8AE-6BF7-827C-D5BF-1C8DE32D09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75C06-E6FF-2B41-9965-ECD3873859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4078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E97BAC7-E5B0-37C0-302A-07D2EFA15707}"/>
              </a:ext>
            </a:extLst>
          </p:cNvPr>
          <p:cNvSpPr/>
          <p:nvPr userDrawn="1"/>
        </p:nvSpPr>
        <p:spPr>
          <a:xfrm>
            <a:off x="0" y="6629400"/>
            <a:ext cx="12192000" cy="228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16C41C-D81B-7319-8C80-CA36BE20A2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3415" y="625475"/>
            <a:ext cx="10515600" cy="25014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ECADB3-DA0C-01B4-8B5F-2F12524B2C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46364" y="6629400"/>
            <a:ext cx="2743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GB"/>
              <a:t>07/03/2024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0A69A9-2CC8-F77B-3AD8-4A3F57DF9A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629400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Vertical Reconstruction Analysis Talk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36808B-768A-DE00-BB8C-33D37BDA86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22872" y="6629400"/>
            <a:ext cx="2743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3C775C06-E6FF-2B41-9965-ECD38738599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7C794FC-20AD-31D2-6F5F-7074867E51A1}"/>
              </a:ext>
            </a:extLst>
          </p:cNvPr>
          <p:cNvSpPr/>
          <p:nvPr userDrawn="1"/>
        </p:nvSpPr>
        <p:spPr>
          <a:xfrm>
            <a:off x="0" y="0"/>
            <a:ext cx="12192000" cy="45946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CCE1DA2-60D4-0BDE-0BF5-77C47F0B7B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5" y="0"/>
            <a:ext cx="10515600" cy="4594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4283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0.png"/><Relationship Id="rId2" Type="http://schemas.openxmlformats.org/officeDocument/2006/relationships/image" Target="../media/image9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0.png"/><Relationship Id="rId5" Type="http://schemas.openxmlformats.org/officeDocument/2006/relationships/image" Target="../media/image109.png"/><Relationship Id="rId4" Type="http://schemas.openxmlformats.org/officeDocument/2006/relationships/image" Target="../media/image1020.png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0.png"/><Relationship Id="rId7" Type="http://schemas.openxmlformats.org/officeDocument/2006/relationships/image" Target="../media/image1120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0.png"/><Relationship Id="rId5" Type="http://schemas.openxmlformats.org/officeDocument/2006/relationships/image" Target="../media/image1100.png"/><Relationship Id="rId4" Type="http://schemas.openxmlformats.org/officeDocument/2006/relationships/image" Target="../media/image1090.png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0.png"/><Relationship Id="rId3" Type="http://schemas.openxmlformats.org/officeDocument/2006/relationships/image" Target="../media/image1080.png"/><Relationship Id="rId7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0.png"/><Relationship Id="rId5" Type="http://schemas.openxmlformats.org/officeDocument/2006/relationships/image" Target="../media/image1100.png"/><Relationship Id="rId10" Type="http://schemas.openxmlformats.org/officeDocument/2006/relationships/image" Target="../media/image1160.png"/><Relationship Id="rId4" Type="http://schemas.openxmlformats.org/officeDocument/2006/relationships/image" Target="../media/image1090.png"/><Relationship Id="rId9" Type="http://schemas.openxmlformats.org/officeDocument/2006/relationships/image" Target="../media/image1150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0.png"/><Relationship Id="rId7" Type="http://schemas.openxmlformats.org/officeDocument/2006/relationships/image" Target="../media/image123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35.png"/><Relationship Id="rId7" Type="http://schemas.openxmlformats.org/officeDocument/2006/relationships/image" Target="../media/image46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2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3.png"/><Relationship Id="rId7" Type="http://schemas.openxmlformats.org/officeDocument/2006/relationships/image" Target="../media/image4.png"/><Relationship Id="rId12" Type="http://schemas.openxmlformats.org/officeDocument/2006/relationships/image" Target="../media/image2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19.png"/><Relationship Id="rId5" Type="http://schemas.openxmlformats.org/officeDocument/2006/relationships/image" Target="../media/image15.png"/><Relationship Id="rId10" Type="http://schemas.openxmlformats.org/officeDocument/2006/relationships/image" Target="../media/image18.png"/><Relationship Id="rId4" Type="http://schemas.openxmlformats.org/officeDocument/2006/relationships/image" Target="../media/image14.png"/><Relationship Id="rId9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3.png"/><Relationship Id="rId7" Type="http://schemas.openxmlformats.org/officeDocument/2006/relationships/image" Target="../media/image4.png"/><Relationship Id="rId12" Type="http://schemas.openxmlformats.org/officeDocument/2006/relationships/image" Target="../media/image2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19.png"/><Relationship Id="rId5" Type="http://schemas.openxmlformats.org/officeDocument/2006/relationships/image" Target="../media/image15.png"/><Relationship Id="rId10" Type="http://schemas.openxmlformats.org/officeDocument/2006/relationships/image" Target="../media/image18.png"/><Relationship Id="rId4" Type="http://schemas.openxmlformats.org/officeDocument/2006/relationships/image" Target="../media/image14.png"/><Relationship Id="rId9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2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image" Target="../media/image24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3.png"/><Relationship Id="rId9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2.png"/><Relationship Id="rId3" Type="http://schemas.openxmlformats.org/officeDocument/2006/relationships/image" Target="../media/image22.png"/><Relationship Id="rId7" Type="http://schemas.openxmlformats.org/officeDocument/2006/relationships/image" Target="../media/image30.png"/><Relationship Id="rId12" Type="http://schemas.openxmlformats.org/officeDocument/2006/relationships/image" Target="../media/image3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image" Target="../media/image38.png"/><Relationship Id="rId5" Type="http://schemas.openxmlformats.org/officeDocument/2006/relationships/image" Target="../media/image28.png"/><Relationship Id="rId15" Type="http://schemas.openxmlformats.org/officeDocument/2006/relationships/image" Target="../media/image24.png"/><Relationship Id="rId10" Type="http://schemas.openxmlformats.org/officeDocument/2006/relationships/image" Target="../media/image37.png"/><Relationship Id="rId4" Type="http://schemas.openxmlformats.org/officeDocument/2006/relationships/image" Target="../media/image23.png"/><Relationship Id="rId9" Type="http://schemas.openxmlformats.org/officeDocument/2006/relationships/image" Target="../media/image36.png"/><Relationship Id="rId1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3" Type="http://schemas.openxmlformats.org/officeDocument/2006/relationships/image" Target="../media/image40.png"/><Relationship Id="rId7" Type="http://schemas.openxmlformats.org/officeDocument/2006/relationships/image" Target="../media/image23.png"/><Relationship Id="rId12" Type="http://schemas.openxmlformats.org/officeDocument/2006/relationships/image" Target="../media/image32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31.png"/><Relationship Id="rId5" Type="http://schemas.openxmlformats.org/officeDocument/2006/relationships/image" Target="../media/image27.png"/><Relationship Id="rId10" Type="http://schemas.openxmlformats.org/officeDocument/2006/relationships/image" Target="../media/image30.png"/><Relationship Id="rId4" Type="http://schemas.openxmlformats.org/officeDocument/2006/relationships/image" Target="../media/image41.png"/><Relationship Id="rId9" Type="http://schemas.openxmlformats.org/officeDocument/2006/relationships/image" Target="../media/image29.png"/><Relationship Id="rId1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3" Type="http://schemas.openxmlformats.org/officeDocument/2006/relationships/image" Target="../media/image40.png"/><Relationship Id="rId7" Type="http://schemas.openxmlformats.org/officeDocument/2006/relationships/image" Target="../media/image23.png"/><Relationship Id="rId12" Type="http://schemas.openxmlformats.org/officeDocument/2006/relationships/image" Target="../media/image32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31.png"/><Relationship Id="rId5" Type="http://schemas.openxmlformats.org/officeDocument/2006/relationships/image" Target="../media/image27.png"/><Relationship Id="rId10" Type="http://schemas.openxmlformats.org/officeDocument/2006/relationships/image" Target="../media/image30.png"/><Relationship Id="rId4" Type="http://schemas.openxmlformats.org/officeDocument/2006/relationships/image" Target="../media/image41.png"/><Relationship Id="rId9" Type="http://schemas.openxmlformats.org/officeDocument/2006/relationships/image" Target="../media/image29.png"/><Relationship Id="rId1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7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11" Type="http://schemas.openxmlformats.org/officeDocument/2006/relationships/image" Target="../media/image19.png"/><Relationship Id="rId5" Type="http://schemas.openxmlformats.org/officeDocument/2006/relationships/image" Target="../media/image52.png"/><Relationship Id="rId10" Type="http://schemas.openxmlformats.org/officeDocument/2006/relationships/image" Target="../media/image18.png"/><Relationship Id="rId9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35.png"/><Relationship Id="rId7" Type="http://schemas.openxmlformats.org/officeDocument/2006/relationships/image" Target="../media/image46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2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58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12" Type="http://schemas.openxmlformats.org/officeDocument/2006/relationships/image" Target="../media/image5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11" Type="http://schemas.openxmlformats.org/officeDocument/2006/relationships/image" Target="../media/image56.png"/><Relationship Id="rId5" Type="http://schemas.openxmlformats.org/officeDocument/2006/relationships/image" Target="../media/image49.png"/><Relationship Id="rId10" Type="http://schemas.openxmlformats.org/officeDocument/2006/relationships/image" Target="../media/image55.png"/><Relationship Id="rId4" Type="http://schemas.openxmlformats.org/officeDocument/2006/relationships/image" Target="../media/image48.png"/><Relationship Id="rId9" Type="http://schemas.openxmlformats.org/officeDocument/2006/relationships/image" Target="../media/image4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72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7" Type="http://schemas.openxmlformats.org/officeDocument/2006/relationships/image" Target="../media/image76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9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80.png"/><Relationship Id="rId7" Type="http://schemas.openxmlformats.org/officeDocument/2006/relationships/image" Target="../media/image79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10" Type="http://schemas.openxmlformats.org/officeDocument/2006/relationships/image" Target="../media/image76.png"/><Relationship Id="rId4" Type="http://schemas.openxmlformats.org/officeDocument/2006/relationships/image" Target="../media/image81.png"/><Relationship Id="rId9" Type="http://schemas.openxmlformats.org/officeDocument/2006/relationships/image" Target="../media/image75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80.png"/><Relationship Id="rId7" Type="http://schemas.openxmlformats.org/officeDocument/2006/relationships/image" Target="../media/image79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10" Type="http://schemas.openxmlformats.org/officeDocument/2006/relationships/image" Target="../media/image76.png"/><Relationship Id="rId4" Type="http://schemas.openxmlformats.org/officeDocument/2006/relationships/image" Target="../media/image81.png"/><Relationship Id="rId9" Type="http://schemas.openxmlformats.org/officeDocument/2006/relationships/image" Target="../media/image7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7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0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0.png"/><Relationship Id="rId2" Type="http://schemas.openxmlformats.org/officeDocument/2006/relationships/image" Target="../media/image7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0.png"/><Relationship Id="rId5" Type="http://schemas.openxmlformats.org/officeDocument/2006/relationships/image" Target="../media/image89.png"/><Relationship Id="rId4" Type="http://schemas.openxmlformats.org/officeDocument/2006/relationships/image" Target="../media/image710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0.png"/><Relationship Id="rId2" Type="http://schemas.openxmlformats.org/officeDocument/2006/relationships/image" Target="../media/image7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0.png"/><Relationship Id="rId5" Type="http://schemas.openxmlformats.org/officeDocument/2006/relationships/image" Target="../media/image89.png"/><Relationship Id="rId4" Type="http://schemas.openxmlformats.org/officeDocument/2006/relationships/image" Target="../media/image710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0.png"/><Relationship Id="rId2" Type="http://schemas.openxmlformats.org/officeDocument/2006/relationships/image" Target="../media/image7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0.png"/><Relationship Id="rId5" Type="http://schemas.openxmlformats.org/officeDocument/2006/relationships/image" Target="../media/image89.png"/><Relationship Id="rId4" Type="http://schemas.openxmlformats.org/officeDocument/2006/relationships/image" Target="../media/image71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0.png"/><Relationship Id="rId2" Type="http://schemas.openxmlformats.org/officeDocument/2006/relationships/image" Target="../media/image7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0.png"/><Relationship Id="rId5" Type="http://schemas.openxmlformats.org/officeDocument/2006/relationships/image" Target="../media/image89.png"/><Relationship Id="rId4" Type="http://schemas.openxmlformats.org/officeDocument/2006/relationships/image" Target="../media/image710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90.png"/><Relationship Id="rId7" Type="http://schemas.openxmlformats.org/officeDocument/2006/relationships/image" Target="../media/image9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0.png"/><Relationship Id="rId11" Type="http://schemas.openxmlformats.org/officeDocument/2006/relationships/image" Target="../media/image96.png"/><Relationship Id="rId5" Type="http://schemas.openxmlformats.org/officeDocument/2006/relationships/image" Target="../media/image640.png"/><Relationship Id="rId10" Type="http://schemas.openxmlformats.org/officeDocument/2006/relationships/image" Target="../media/image95.png"/><Relationship Id="rId4" Type="http://schemas.openxmlformats.org/officeDocument/2006/relationships/image" Target="../media/image91.png"/><Relationship Id="rId9" Type="http://schemas.openxmlformats.org/officeDocument/2006/relationships/image" Target="../media/image94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100.png"/><Relationship Id="rId7" Type="http://schemas.openxmlformats.org/officeDocument/2006/relationships/image" Target="../media/image104.png"/><Relationship Id="rId12" Type="http://schemas.openxmlformats.org/officeDocument/2006/relationships/image" Target="../media/image106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png"/><Relationship Id="rId11" Type="http://schemas.openxmlformats.org/officeDocument/2006/relationships/image" Target="../media/image105.png"/><Relationship Id="rId5" Type="http://schemas.openxmlformats.org/officeDocument/2006/relationships/image" Target="../media/image102.png"/><Relationship Id="rId10" Type="http://schemas.openxmlformats.org/officeDocument/2006/relationships/image" Target="../media/image94.png"/><Relationship Id="rId4" Type="http://schemas.openxmlformats.org/officeDocument/2006/relationships/image" Target="../media/image101.png"/><Relationship Id="rId9" Type="http://schemas.openxmlformats.org/officeDocument/2006/relationships/image" Target="../media/image98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880.png"/><Relationship Id="rId2" Type="http://schemas.openxmlformats.org/officeDocument/2006/relationships/image" Target="../media/image8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0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0.pn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20.png"/><Relationship Id="rId4" Type="http://schemas.openxmlformats.org/officeDocument/2006/relationships/image" Target="../media/image108.png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0.png"/><Relationship Id="rId5" Type="http://schemas.openxmlformats.org/officeDocument/2006/relationships/image" Target="../media/image960.png"/><Relationship Id="rId4" Type="http://schemas.openxmlformats.org/officeDocument/2006/relationships/image" Target="../media/image950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0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149138-C561-BDCD-06CF-94854F1B1A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3425" y="171565"/>
            <a:ext cx="10725150" cy="2387600"/>
          </a:xfrm>
        </p:spPr>
        <p:txBody>
          <a:bodyPr/>
          <a:lstStyle/>
          <a:p>
            <a:r>
              <a:rPr lang="en-US" sz="4800" dirty="0"/>
              <a:t>Vertical Position Reconstruction Update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BE4BC4C-5453-3D9C-23A4-8C0001B656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643074"/>
            <a:ext cx="9144000" cy="1655762"/>
          </a:xfrm>
        </p:spPr>
        <p:txBody>
          <a:bodyPr/>
          <a:lstStyle/>
          <a:p>
            <a:r>
              <a:rPr lang="en-US" sz="1800" dirty="0"/>
              <a:t>Analysis Meeting 7 March 2024</a:t>
            </a:r>
            <a:endParaRPr lang="en-US" dirty="0"/>
          </a:p>
          <a:p>
            <a:r>
              <a:rPr lang="en-US" sz="1400" dirty="0"/>
              <a:t>Sam Pratt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5DD2A5-D099-0F36-0072-6A36B40368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0762" y="3720190"/>
            <a:ext cx="2481760" cy="2387601"/>
          </a:xfrm>
          <a:prstGeom prst="rect">
            <a:avLst/>
          </a:prstGeom>
        </p:spPr>
      </p:pic>
      <p:pic>
        <p:nvPicPr>
          <p:cNvPr id="6" name="Picture 7" descr="Picture 7">
            <a:extLst>
              <a:ext uri="{FF2B5EF4-FFF2-40B4-BE49-F238E27FC236}">
                <a16:creationId xmlns:a16="http://schemas.microsoft.com/office/drawing/2014/main" id="{364BDC22-A12B-6F93-A00D-617BF703E5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1368" y="3803501"/>
            <a:ext cx="2114176" cy="212827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9114802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47DC16-2E63-FFAA-624C-E1FE42EE1D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1DFCCF-B9C1-7364-A161-1A5A529C1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Assumptions made in reconstruction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78D514-8B76-AB86-7AAC-F6FC666A15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07/03/2024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7E7AA-5164-872A-7A11-F1CDD5CDCF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Vertical Reconstruction Analysis Talk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F5716D-D1E1-8FA5-1080-3893684B7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75C06-E6FF-2B41-9965-ECD387385993}" type="slidenum">
              <a:rPr lang="en-US" smtClean="0"/>
              <a:t>10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8817506-BB37-E7D3-2094-505CFE1E8B4B}"/>
              </a:ext>
            </a:extLst>
          </p:cNvPr>
          <p:cNvSpPr txBox="1"/>
          <p:nvPr/>
        </p:nvSpPr>
        <p:spPr>
          <a:xfrm>
            <a:off x="103415" y="953614"/>
            <a:ext cx="27115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Constant plasma speed: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8AD7259-AE28-7DE1-54F1-7C47AC2AD9EC}"/>
              </a:ext>
            </a:extLst>
          </p:cNvPr>
          <p:cNvGrpSpPr/>
          <p:nvPr/>
        </p:nvGrpSpPr>
        <p:grpSpPr>
          <a:xfrm>
            <a:off x="3696623" y="767621"/>
            <a:ext cx="3971193" cy="886308"/>
            <a:chOff x="3438601" y="1340381"/>
            <a:chExt cx="5048502" cy="1047899"/>
          </a:xfrm>
        </p:grpSpPr>
        <p:pic>
          <p:nvPicPr>
            <p:cNvPr id="15" name="Content Placeholder 9" descr="Content Placeholder 9">
              <a:extLst>
                <a:ext uri="{FF2B5EF4-FFF2-40B4-BE49-F238E27FC236}">
                  <a16:creationId xmlns:a16="http://schemas.microsoft.com/office/drawing/2014/main" id="{DE271B9E-627C-1B1D-C028-EE9F25664F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24773" t="40305"/>
            <a:stretch>
              <a:fillRect/>
            </a:stretch>
          </p:blipFill>
          <p:spPr>
            <a:xfrm>
              <a:off x="3438601" y="1340381"/>
              <a:ext cx="5048502" cy="1047899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16" name="7-point Star 15">
              <a:extLst>
                <a:ext uri="{FF2B5EF4-FFF2-40B4-BE49-F238E27FC236}">
                  <a16:creationId xmlns:a16="http://schemas.microsoft.com/office/drawing/2014/main" id="{042E3FE7-3B2E-AE26-F927-F1C4374326A2}"/>
                </a:ext>
              </a:extLst>
            </p:cNvPr>
            <p:cNvSpPr/>
            <p:nvPr/>
          </p:nvSpPr>
          <p:spPr>
            <a:xfrm>
              <a:off x="6796838" y="1635365"/>
              <a:ext cx="299670" cy="307571"/>
            </a:xfrm>
            <a:prstGeom prst="star7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ight Arrow 16">
              <a:extLst>
                <a:ext uri="{FF2B5EF4-FFF2-40B4-BE49-F238E27FC236}">
                  <a16:creationId xmlns:a16="http://schemas.microsoft.com/office/drawing/2014/main" id="{06651EFE-B666-56F4-910A-768EEBC08C18}"/>
                </a:ext>
              </a:extLst>
            </p:cNvPr>
            <p:cNvSpPr/>
            <p:nvPr/>
          </p:nvSpPr>
          <p:spPr>
            <a:xfrm rot="10800000">
              <a:off x="3813979" y="1691610"/>
              <a:ext cx="2982859" cy="218781"/>
            </a:xfrm>
            <a:prstGeom prst="rightArrow">
              <a:avLst/>
            </a:prstGeom>
            <a:gradFill flip="none" rotWithShape="1">
              <a:gsLst>
                <a:gs pos="98000">
                  <a:srgbClr val="92D050"/>
                </a:gs>
                <a:gs pos="37000">
                  <a:srgbClr val="92D050"/>
                </a:gs>
                <a:gs pos="96000">
                  <a:srgbClr val="92D050"/>
                </a:gs>
                <a:gs pos="65000">
                  <a:srgbClr val="92D050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ight Arrow 17">
              <a:extLst>
                <a:ext uri="{FF2B5EF4-FFF2-40B4-BE49-F238E27FC236}">
                  <a16:creationId xmlns:a16="http://schemas.microsoft.com/office/drawing/2014/main" id="{E9CB5B4C-7895-516D-0F8A-C085D6C8F750}"/>
                </a:ext>
              </a:extLst>
            </p:cNvPr>
            <p:cNvSpPr/>
            <p:nvPr/>
          </p:nvSpPr>
          <p:spPr>
            <a:xfrm rot="10800000" flipH="1">
              <a:off x="7096508" y="1701651"/>
              <a:ext cx="1031041" cy="218781"/>
            </a:xfrm>
            <a:prstGeom prst="rightArrow">
              <a:avLst/>
            </a:prstGeom>
            <a:gradFill flip="none" rotWithShape="1">
              <a:gsLst>
                <a:gs pos="98000">
                  <a:srgbClr val="92D050"/>
                </a:gs>
                <a:gs pos="37000">
                  <a:srgbClr val="92D050"/>
                </a:gs>
                <a:gs pos="96000">
                  <a:srgbClr val="92D050"/>
                </a:gs>
                <a:gs pos="65000">
                  <a:srgbClr val="92D050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52429808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7F175E-3010-F778-DF52-EDA9DB8C3C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B39059-D6D0-5505-2805-C3F19F7C1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 – Deceleration Cause Slide 3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426725-5308-93D0-9F53-D3C957056E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07/03/2024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664ACA-48C4-71C8-3959-DEE68625CA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Vertical Reconstruction Analysis Talk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A613B4-BEBD-9B17-6C5C-F70B60B107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75C06-E6FF-2B41-9965-ECD387385993}" type="slidenum">
              <a:rPr lang="en-US" smtClean="0"/>
              <a:t>100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1F35093-004A-DAA9-052D-A780AED4D215}"/>
                  </a:ext>
                </a:extLst>
              </p:cNvPr>
              <p:cNvSpPr txBox="1"/>
              <p:nvPr/>
            </p:nvSpPr>
            <p:spPr>
              <a:xfrm>
                <a:off x="350090" y="613037"/>
                <a:ext cx="4104842" cy="7004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𝑅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p>
                            <m:s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num>
                                <m:den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  <m:sSub>
                                    <m:sSub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</m:sup>
                          </m:sSup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≈−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1F35093-004A-DAA9-052D-A780AED4D2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090" y="613037"/>
                <a:ext cx="4104842" cy="70044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43E7E73C-3863-5E76-77D3-A28F3E5A596F}"/>
              </a:ext>
            </a:extLst>
          </p:cNvPr>
          <p:cNvSpPr txBox="1"/>
          <p:nvPr/>
        </p:nvSpPr>
        <p:spPr>
          <a:xfrm>
            <a:off x="443245" y="1884519"/>
            <a:ext cx="1771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Scale in NEM0-3: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7525E1-62EE-9745-F993-58CEEBC45E64}"/>
              </a:ext>
            </a:extLst>
          </p:cNvPr>
          <p:cNvSpPr txBox="1"/>
          <p:nvPr/>
        </p:nvSpPr>
        <p:spPr>
          <a:xfrm>
            <a:off x="3347801" y="1923576"/>
            <a:ext cx="2164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Scale in </a:t>
            </a:r>
            <a:r>
              <a:rPr lang="en-US" dirty="0" err="1"/>
              <a:t>SuperNEMO</a:t>
            </a:r>
            <a:r>
              <a:rPr lang="en-US" dirty="0"/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A456A14-B05D-08A1-27C7-F95EAFCC5962}"/>
                  </a:ext>
                </a:extLst>
              </p:cNvPr>
              <p:cNvSpPr txBox="1"/>
              <p:nvPr/>
            </p:nvSpPr>
            <p:spPr>
              <a:xfrm>
                <a:off x="528068" y="2455553"/>
                <a:ext cx="1498808" cy="20313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C2 =1nF</a:t>
                </a:r>
              </a:p>
              <a:p>
                <a:r>
                  <a:rPr lang="en-US" dirty="0"/>
                  <a:t>R = 220k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endParaRPr lang="en-US" dirty="0"/>
              </a:p>
              <a:p>
                <a:r>
                  <a:rPr lang="en-US" dirty="0"/>
                  <a:t>Dec =</a:t>
                </a:r>
              </a:p>
              <a:p>
                <a:r>
                  <a:rPr lang="en-US" dirty="0"/>
                  <a:t>RC2 =220 </a:t>
                </a:r>
                <a:r>
                  <a:rPr lang="en-US" dirty="0" err="1"/>
                  <a:t>ms</a:t>
                </a:r>
                <a:endParaRPr lang="en-US" dirty="0"/>
              </a:p>
              <a:p>
                <a:r>
                  <a:rPr lang="en-US" dirty="0" err="1"/>
                  <a:t>Tp</a:t>
                </a:r>
                <a:r>
                  <a:rPr lang="en-US" dirty="0"/>
                  <a:t> = 40 us</a:t>
                </a:r>
              </a:p>
              <a:p>
                <a:r>
                  <a:rPr lang="en-US" dirty="0" err="1"/>
                  <a:t>Tp</a:t>
                </a:r>
                <a:r>
                  <a:rPr lang="en-US" dirty="0"/>
                  <a:t>/RC2 = 2e-4</a:t>
                </a:r>
              </a:p>
              <a:p>
                <a:r>
                  <a:rPr lang="en-US" dirty="0"/>
                  <a:t>H = ?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A456A14-B05D-08A1-27C7-F95EAFCC59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068" y="2455553"/>
                <a:ext cx="1498808" cy="2031325"/>
              </a:xfrm>
              <a:prstGeom prst="rect">
                <a:avLst/>
              </a:prstGeom>
              <a:blipFill>
                <a:blip r:embed="rId3"/>
                <a:stretch>
                  <a:fillRect l="-3361" t="-1242" r="-2521" b="-3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18F8A73-CA34-8A24-A084-B16A50630F03}"/>
                  </a:ext>
                </a:extLst>
              </p:cNvPr>
              <p:cNvSpPr txBox="1"/>
              <p:nvPr/>
            </p:nvSpPr>
            <p:spPr>
              <a:xfrm>
                <a:off x="446645" y="1307823"/>
                <a:ext cx="6098240" cy="5766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dirty="0">
                    <a:ea typeface="Cambria Math" panose="02040503050406030204" pitchFamily="18" charset="0"/>
                  </a:rPr>
                  <a:t>Deceleration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GB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GB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GB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18F8A73-CA34-8A24-A084-B16A50630F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645" y="1307823"/>
                <a:ext cx="6098240" cy="576696"/>
              </a:xfrm>
              <a:prstGeom prst="rect">
                <a:avLst/>
              </a:prstGeom>
              <a:blipFill>
                <a:blip r:embed="rId4"/>
                <a:stretch>
                  <a:fillRect l="-8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 descr="A graph with black dots&#10;&#10;Description automatically generated">
            <a:extLst>
              <a:ext uri="{FF2B5EF4-FFF2-40B4-BE49-F238E27FC236}">
                <a16:creationId xmlns:a16="http://schemas.microsoft.com/office/drawing/2014/main" id="{D0799C92-7BFA-86D8-4D86-4AAA77E976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1440" y="917976"/>
            <a:ext cx="5254192" cy="501639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B5BFD85-80B4-6D34-4B28-62D55B130A14}"/>
                  </a:ext>
                </a:extLst>
              </p:cNvPr>
              <p:cNvSpPr txBox="1"/>
              <p:nvPr/>
            </p:nvSpPr>
            <p:spPr>
              <a:xfrm>
                <a:off x="3589564" y="2455553"/>
                <a:ext cx="1564403" cy="20313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C2 =2.2nF</a:t>
                </a:r>
              </a:p>
              <a:p>
                <a:r>
                  <a:rPr lang="en-US" dirty="0"/>
                  <a:t>R = 470k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endParaRPr lang="en-US" dirty="0"/>
              </a:p>
              <a:p>
                <a:r>
                  <a:rPr lang="en-US" dirty="0"/>
                  <a:t>Dec =</a:t>
                </a:r>
              </a:p>
              <a:p>
                <a:r>
                  <a:rPr lang="en-US" dirty="0"/>
                  <a:t>RC2 = 1034 </a:t>
                </a:r>
                <a:r>
                  <a:rPr lang="en-US" dirty="0" err="1"/>
                  <a:t>ms</a:t>
                </a:r>
                <a:endParaRPr lang="en-US" dirty="0"/>
              </a:p>
              <a:p>
                <a:r>
                  <a:rPr lang="en-US" dirty="0" err="1"/>
                  <a:t>Tp</a:t>
                </a:r>
                <a:r>
                  <a:rPr lang="en-US" dirty="0"/>
                  <a:t>  = 60 us</a:t>
                </a:r>
              </a:p>
              <a:p>
                <a:r>
                  <a:rPr lang="en-US" dirty="0" err="1"/>
                  <a:t>Tp</a:t>
                </a:r>
                <a:r>
                  <a:rPr lang="en-US" dirty="0"/>
                  <a:t>/RC2 = 2e-5</a:t>
                </a:r>
              </a:p>
              <a:p>
                <a:r>
                  <a:rPr lang="en-US" dirty="0"/>
                  <a:t>H =  3m 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B5BFD85-80B4-6D34-4B28-62D55B130A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9564" y="2455553"/>
                <a:ext cx="1564403" cy="2031325"/>
              </a:xfrm>
              <a:prstGeom prst="rect">
                <a:avLst/>
              </a:prstGeom>
              <a:blipFill>
                <a:blip r:embed="rId6"/>
                <a:stretch>
                  <a:fillRect l="-3226" t="-1242" r="-2419" b="-3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CEB96D68-7B9F-3FFF-7630-C801160E6A76}"/>
              </a:ext>
            </a:extLst>
          </p:cNvPr>
          <p:cNvSpPr txBox="1"/>
          <p:nvPr/>
        </p:nvSpPr>
        <p:spPr>
          <a:xfrm>
            <a:off x="528068" y="4688580"/>
            <a:ext cx="11396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Summary: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A19D1A0-9BFE-E0EE-1C62-FC925AF0A1D6}"/>
              </a:ext>
            </a:extLst>
          </p:cNvPr>
          <p:cNvSpPr txBox="1"/>
          <p:nvPr/>
        </p:nvSpPr>
        <p:spPr>
          <a:xfrm>
            <a:off x="321042" y="5259614"/>
            <a:ext cx="821757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Has this not been looked into at all in Manchester when testing the</a:t>
            </a:r>
          </a:p>
          <a:p>
            <a:r>
              <a:rPr lang="en-US" dirty="0"/>
              <a:t>Cells? – look up some more documentation!</a:t>
            </a:r>
          </a:p>
          <a:p>
            <a:r>
              <a:rPr lang="en-US" dirty="0"/>
              <a:t>Note: io depends on the gas mixture - so will change </a:t>
            </a:r>
          </a:p>
          <a:p>
            <a:r>
              <a:rPr lang="en-US" dirty="0"/>
              <a:t>If SN has more ionizations per second due to larger E field maybe discharge s quicker?</a:t>
            </a:r>
          </a:p>
        </p:txBody>
      </p:sp>
    </p:spTree>
    <p:extLst>
      <p:ext uri="{BB962C8B-B14F-4D97-AF65-F5344CB8AC3E}">
        <p14:creationId xmlns:p14="http://schemas.microsoft.com/office/powerpoint/2010/main" val="283029238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7A32B-0E4C-B677-768A-7D26572967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 – Deceleration Cause Slide 4</a:t>
            </a:r>
          </a:p>
        </p:txBody>
      </p:sp>
      <p:pic>
        <p:nvPicPr>
          <p:cNvPr id="8" name="Content Placeholder 7" descr="A graph of a number of points&#10;&#10;Description automatically generated with medium confidence">
            <a:extLst>
              <a:ext uri="{FF2B5EF4-FFF2-40B4-BE49-F238E27FC236}">
                <a16:creationId xmlns:a16="http://schemas.microsoft.com/office/drawing/2014/main" id="{705176D6-68E2-0AB3-ADCC-D678152B38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8364" y="608424"/>
            <a:ext cx="5982774" cy="3668011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D80877-205D-8B60-BE7B-2EFC25A9F8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07/03/2024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5725D7-5864-1E89-1E89-5E65BC1F3A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Vertical Reconstruction Analysis Talk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FCB4BB-49EC-D89E-8257-576182A3F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75C06-E6FF-2B41-9965-ECD387385993}" type="slidenum">
              <a:rPr lang="en-US" smtClean="0"/>
              <a:t>101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8BDB3D-3355-908C-D7EA-5B39DE092A9D}"/>
              </a:ext>
            </a:extLst>
          </p:cNvPr>
          <p:cNvSpPr txBox="1"/>
          <p:nvPr/>
        </p:nvSpPr>
        <p:spPr>
          <a:xfrm>
            <a:off x="5874327" y="1081952"/>
            <a:ext cx="48075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Note this was in the anode times not the cathode times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306EEC1-03A1-9E23-2CB5-6314044AE9DF}"/>
              </a:ext>
            </a:extLst>
          </p:cNvPr>
          <p:cNvSpPr txBox="1"/>
          <p:nvPr/>
        </p:nvSpPr>
        <p:spPr>
          <a:xfrm>
            <a:off x="338364" y="5083585"/>
            <a:ext cx="73270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End goal is to use width of distributions to estimate the uncertainty anyway!</a:t>
            </a:r>
          </a:p>
        </p:txBody>
      </p:sp>
    </p:spTree>
    <p:extLst>
      <p:ext uri="{BB962C8B-B14F-4D97-AF65-F5344CB8AC3E}">
        <p14:creationId xmlns:p14="http://schemas.microsoft.com/office/powerpoint/2010/main" val="381374050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85B406-7E8D-F527-F7E1-1B7266024F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D0F6D-FCC4-2778-011F-FD6EAEAB9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 – Deceleration Evidence Slide 1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0815A7-F0F3-B844-609B-596967D104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07/03/2024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BE0269-78DC-159C-D68B-5146A189BC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Vertical Reconstruction Analysis Talk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E89C1A-6289-921A-A9EA-C5F408E6E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75C06-E6FF-2B41-9965-ECD387385993}" type="slidenum">
              <a:rPr lang="en-US" smtClean="0"/>
              <a:t>102</a:t>
            </a:fld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A678E30-808A-7767-922C-DD1A1FCD3B4B}"/>
              </a:ext>
            </a:extLst>
          </p:cNvPr>
          <p:cNvSpPr txBox="1"/>
          <p:nvPr/>
        </p:nvSpPr>
        <p:spPr>
          <a:xfrm>
            <a:off x="5399315" y="793325"/>
            <a:ext cx="569841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Width of gaussian increases – statistical way plasma moves</a:t>
            </a:r>
          </a:p>
          <a:p>
            <a:r>
              <a:rPr lang="en-US" dirty="0"/>
              <a:t>Skew of gaussian increases - deceleration effect</a:t>
            </a:r>
          </a:p>
          <a:p>
            <a:r>
              <a:rPr lang="en-US" dirty="0"/>
              <a:t>Graph is not a straight line – deceleration effect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22D5BB0-6D4B-B824-C5F1-0E3BEFD7329A}"/>
              </a:ext>
            </a:extLst>
          </p:cNvPr>
          <p:cNvSpPr txBox="1"/>
          <p:nvPr/>
        </p:nvSpPr>
        <p:spPr>
          <a:xfrm>
            <a:off x="5532324" y="2111664"/>
            <a:ext cx="350583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Centre of </a:t>
            </a:r>
            <a:r>
              <a:rPr lang="en-US" dirty="0" err="1"/>
              <a:t>guassian</a:t>
            </a:r>
            <a:r>
              <a:rPr lang="en-US" dirty="0"/>
              <a:t> to edge of skew:</a:t>
            </a:r>
          </a:p>
          <a:p>
            <a:r>
              <a:rPr lang="en-US" dirty="0"/>
              <a:t>2000 at low time</a:t>
            </a:r>
          </a:p>
          <a:p>
            <a:r>
              <a:rPr lang="en-US" dirty="0"/>
              <a:t>8000 at high time</a:t>
            </a:r>
          </a:p>
          <a:p>
            <a:endParaRPr lang="en-US" dirty="0"/>
          </a:p>
          <a:p>
            <a:r>
              <a:rPr lang="en-US" dirty="0"/>
              <a:t>6000 ns timestamp change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3E17A88-C1FD-B24C-AF1C-F3E83F15BC19}"/>
              </a:ext>
            </a:extLst>
          </p:cNvPr>
          <p:cNvGrpSpPr/>
          <p:nvPr/>
        </p:nvGrpSpPr>
        <p:grpSpPr>
          <a:xfrm>
            <a:off x="103415" y="522610"/>
            <a:ext cx="4720220" cy="5692301"/>
            <a:chOff x="3002514" y="1242646"/>
            <a:chExt cx="4473745" cy="5615354"/>
          </a:xfrm>
        </p:grpSpPr>
        <p:pic>
          <p:nvPicPr>
            <p:cNvPr id="29" name="Picture 28" descr="A blue and yellow dotted line&#10;&#10;Description automatically generated">
              <a:extLst>
                <a:ext uri="{FF2B5EF4-FFF2-40B4-BE49-F238E27FC236}">
                  <a16:creationId xmlns:a16="http://schemas.microsoft.com/office/drawing/2014/main" id="{5C3F53B3-7A74-2F3F-F4A4-79E62934DC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81144" y="1242646"/>
              <a:ext cx="4095115" cy="5158154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8001FA0-1933-2220-6EBE-F5AFE65A01F9}"/>
                </a:ext>
              </a:extLst>
            </p:cNvPr>
            <p:cNvSpPr txBox="1"/>
            <p:nvPr/>
          </p:nvSpPr>
          <p:spPr>
            <a:xfrm>
              <a:off x="3002514" y="3452391"/>
              <a:ext cx="3786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t6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21B99B4-F417-90EF-047D-61FF955D15BD}"/>
                </a:ext>
              </a:extLst>
            </p:cNvPr>
            <p:cNvSpPr txBox="1"/>
            <p:nvPr/>
          </p:nvSpPr>
          <p:spPr>
            <a:xfrm>
              <a:off x="5204083" y="6488668"/>
              <a:ext cx="8686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Height’</a:t>
              </a:r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BBFA80EB-EEFA-518F-49E3-3A363AFD76DC}"/>
                </a:ext>
              </a:extLst>
            </p:cNvPr>
            <p:cNvCxnSpPr/>
            <p:nvPr/>
          </p:nvCxnSpPr>
          <p:spPr>
            <a:xfrm flipH="1" flipV="1">
              <a:off x="6072719" y="4686358"/>
              <a:ext cx="1403540" cy="1535723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D56BCB2F-D451-9101-2435-D1FFAD058F16}"/>
                </a:ext>
              </a:extLst>
            </p:cNvPr>
            <p:cNvCxnSpPr/>
            <p:nvPr/>
          </p:nvCxnSpPr>
          <p:spPr>
            <a:xfrm flipH="1" flipV="1">
              <a:off x="4726931" y="3215109"/>
              <a:ext cx="1403540" cy="1535723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45731C01-651D-6698-0EBC-88377FB83019}"/>
                </a:ext>
              </a:extLst>
            </p:cNvPr>
            <p:cNvCxnSpPr/>
            <p:nvPr/>
          </p:nvCxnSpPr>
          <p:spPr>
            <a:xfrm flipH="1" flipV="1">
              <a:off x="3548761" y="1923776"/>
              <a:ext cx="1403540" cy="1535723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5" name="Picture 34" descr="A graph of a number of objects&#10;&#10;Description automatically generated with medium confidence">
            <a:extLst>
              <a:ext uri="{FF2B5EF4-FFF2-40B4-BE49-F238E27FC236}">
                <a16:creationId xmlns:a16="http://schemas.microsoft.com/office/drawing/2014/main" id="{9E344462-81A8-2BFC-F47E-CB584D4C09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7509" y="3429000"/>
            <a:ext cx="3123309" cy="2785201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62C48123-D71E-DF0D-980A-6B083884AFD9}"/>
              </a:ext>
            </a:extLst>
          </p:cNvPr>
          <p:cNvSpPr txBox="1"/>
          <p:nvPr/>
        </p:nvSpPr>
        <p:spPr>
          <a:xfrm rot="16200000">
            <a:off x="8198418" y="4526007"/>
            <a:ext cx="8835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T6-t6_linear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D4B86F5-220F-4CD8-49C7-AF1CC7201C15}"/>
              </a:ext>
            </a:extLst>
          </p:cNvPr>
          <p:cNvSpPr txBox="1"/>
          <p:nvPr/>
        </p:nvSpPr>
        <p:spPr>
          <a:xfrm>
            <a:off x="10162430" y="6172647"/>
            <a:ext cx="5513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H_rec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49632411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31DDA-86F5-488B-EE6E-02CCBA904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 – Deceleration Model Slide 1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C11FF0-B38D-4906-ECD7-3CAD6060C8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07/03/2024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8F80F7-1415-1C5D-CC4F-637EC1A24F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Vertical Reconstruction Analysis Talk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C00466-FA45-7454-2456-D8A5C8112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75C06-E6FF-2B41-9965-ECD387385993}" type="slidenum">
              <a:rPr lang="en-US" smtClean="0"/>
              <a:t>103</a:t>
            </a:fld>
            <a:endParaRPr lang="en-US"/>
          </a:p>
        </p:txBody>
      </p:sp>
      <p:pic>
        <p:nvPicPr>
          <p:cNvPr id="7" name="Picture 6" descr="A graph with lines and numbers&#10;&#10;Description automatically generated with medium confidence">
            <a:extLst>
              <a:ext uri="{FF2B5EF4-FFF2-40B4-BE49-F238E27FC236}">
                <a16:creationId xmlns:a16="http://schemas.microsoft.com/office/drawing/2014/main" id="{AF38EC76-91A4-5A8D-442C-A754C02709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590" y="836195"/>
            <a:ext cx="5135456" cy="480843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C0F752D-6504-1575-A57E-5E13F2A0E2E1}"/>
                  </a:ext>
                </a:extLst>
              </p:cNvPr>
              <p:cNvSpPr txBox="1"/>
              <p:nvPr/>
            </p:nvSpPr>
            <p:spPr>
              <a:xfrm rot="16200000">
                <a:off x="-426537" y="2724510"/>
                <a:ext cx="14292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𝑟𝑒𝑐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𝑡𝑟𝑢𝑒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C0F752D-6504-1575-A57E-5E13F2A0E2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-426537" y="2724510"/>
                <a:ext cx="1429237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9A8353F-0316-6BD7-46D8-3C0758ECEAE4}"/>
                  </a:ext>
                </a:extLst>
              </p:cNvPr>
              <p:cNvSpPr txBox="1"/>
              <p:nvPr/>
            </p:nvSpPr>
            <p:spPr>
              <a:xfrm>
                <a:off x="2454585" y="5588212"/>
                <a:ext cx="7443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𝑡𝑟𝑢𝑒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9A8353F-0316-6BD7-46D8-3C0758ECEA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4585" y="5588212"/>
                <a:ext cx="744306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6E89F94-C5EA-C76B-5956-085F7B0EC4DB}"/>
                  </a:ext>
                </a:extLst>
              </p:cNvPr>
              <p:cNvSpPr txBox="1"/>
              <p:nvPr/>
            </p:nvSpPr>
            <p:spPr>
              <a:xfrm>
                <a:off x="4960179" y="5644630"/>
                <a:ext cx="336631" cy="4368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num>
                        <m:den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6E89F94-C5EA-C76B-5956-085F7B0EC4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0179" y="5644630"/>
                <a:ext cx="336631" cy="43685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D57D8F2-2CBE-2FEC-DF25-B07693CF31FC}"/>
                  </a:ext>
                </a:extLst>
              </p:cNvPr>
              <p:cNvSpPr txBox="1"/>
              <p:nvPr/>
            </p:nvSpPr>
            <p:spPr>
              <a:xfrm>
                <a:off x="620292" y="5623807"/>
                <a:ext cx="452047" cy="4368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num>
                        <m:den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D57D8F2-2CBE-2FEC-DF25-B07693CF31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292" y="5623807"/>
                <a:ext cx="452047" cy="43685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9F105973-1BC3-3A9D-F7B1-7E5E727C2A1D}"/>
              </a:ext>
            </a:extLst>
          </p:cNvPr>
          <p:cNvSpPr txBox="1"/>
          <p:nvPr/>
        </p:nvSpPr>
        <p:spPr>
          <a:xfrm>
            <a:off x="4254766" y="1036240"/>
            <a:ext cx="7906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Model 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C9FBBF4-176F-92AC-8B6B-F79C70778D17}"/>
              </a:ext>
            </a:extLst>
          </p:cNvPr>
          <p:cNvSpPr txBox="1"/>
          <p:nvPr/>
        </p:nvSpPr>
        <p:spPr>
          <a:xfrm>
            <a:off x="3976906" y="1731135"/>
            <a:ext cx="7906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Model 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B2AC8E9-DD2B-A10E-ED38-FFFA46124E15}"/>
              </a:ext>
            </a:extLst>
          </p:cNvPr>
          <p:cNvSpPr txBox="1"/>
          <p:nvPr/>
        </p:nvSpPr>
        <p:spPr>
          <a:xfrm>
            <a:off x="5735745" y="836195"/>
            <a:ext cx="651255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Model 1 – Constant deceleration</a:t>
            </a:r>
          </a:p>
          <a:p>
            <a:r>
              <a:rPr lang="en-US" dirty="0"/>
              <a:t>Model 2 – Deceleration ½’s when one plasma reaches near cathode</a:t>
            </a:r>
          </a:p>
          <a:p>
            <a:r>
              <a:rPr lang="en-US" dirty="0"/>
              <a:t>(model NEMO-3 used based off discharge argument )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CB1AEA4-5DED-7BEF-757A-C9BF91534670}"/>
                  </a:ext>
                </a:extLst>
              </p:cNvPr>
              <p:cNvSpPr txBox="1"/>
              <p:nvPr/>
            </p:nvSpPr>
            <p:spPr>
              <a:xfrm>
                <a:off x="6324863" y="1688688"/>
                <a:ext cx="4104842" cy="7004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𝑅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p>
                            <m:s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num>
                                <m:den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  <m:sSub>
                                    <m:sSub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</m:sup>
                          </m:sSup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≈−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CB1AEA4-5DED-7BEF-757A-C9BF915346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4863" y="1688688"/>
                <a:ext cx="4104842" cy="70044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7FA5C737-D406-381F-B5A5-DAA0360DF092}"/>
              </a:ext>
            </a:extLst>
          </p:cNvPr>
          <p:cNvSpPr txBox="1"/>
          <p:nvPr/>
        </p:nvSpPr>
        <p:spPr>
          <a:xfrm>
            <a:off x="5783382" y="2976473"/>
            <a:ext cx="63910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Note: Model 2 predicts no change in propagation time with height</a:t>
            </a:r>
          </a:p>
          <a:p>
            <a:r>
              <a:rPr lang="en-US" dirty="0"/>
              <a:t>Is the change in propagation time we see a residual effect ?</a:t>
            </a:r>
          </a:p>
        </p:txBody>
      </p:sp>
    </p:spTree>
    <p:extLst>
      <p:ext uri="{BB962C8B-B14F-4D97-AF65-F5344CB8AC3E}">
        <p14:creationId xmlns:p14="http://schemas.microsoft.com/office/powerpoint/2010/main" val="3666007471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C40D0C-E70A-711E-32F4-27201F09A0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E6688-FC68-8997-2AF7-6E3B71A1D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 – Deceleration Model Slide 2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013907-4D4F-6090-7C0B-E0D3EA066F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07/03/2024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2EFFA1-4F55-0F28-F7D6-D97EE7CCE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Vertical Reconstruction Analysis Talk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8CBAAC-A1F2-26EC-05AE-08274055F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75C06-E6FF-2B41-9965-ECD387385993}" type="slidenum">
              <a:rPr lang="en-US" smtClean="0"/>
              <a:t>104</a:t>
            </a:fld>
            <a:endParaRPr lang="en-US"/>
          </a:p>
        </p:txBody>
      </p:sp>
      <p:pic>
        <p:nvPicPr>
          <p:cNvPr id="7" name="Picture 6" descr="A graph with lines and numbers&#10;&#10;Description automatically generated with medium confidence">
            <a:extLst>
              <a:ext uri="{FF2B5EF4-FFF2-40B4-BE49-F238E27FC236}">
                <a16:creationId xmlns:a16="http://schemas.microsoft.com/office/drawing/2014/main" id="{1E67B210-C59B-2404-6E6B-7FC4C2AA83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590" y="836195"/>
            <a:ext cx="5135456" cy="480843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3B822C3-3774-2A34-7E68-D09C095FC938}"/>
                  </a:ext>
                </a:extLst>
              </p:cNvPr>
              <p:cNvSpPr txBox="1"/>
              <p:nvPr/>
            </p:nvSpPr>
            <p:spPr>
              <a:xfrm rot="16200000">
                <a:off x="-426537" y="2724510"/>
                <a:ext cx="14292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𝑟𝑒𝑐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𝑡𝑟𝑢𝑒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3B822C3-3774-2A34-7E68-D09C095FC9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-426537" y="2724510"/>
                <a:ext cx="1429237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6F26EA8-C5F3-8C73-6BDF-A039DE42F62E}"/>
                  </a:ext>
                </a:extLst>
              </p:cNvPr>
              <p:cNvSpPr txBox="1"/>
              <p:nvPr/>
            </p:nvSpPr>
            <p:spPr>
              <a:xfrm>
                <a:off x="2454585" y="5588212"/>
                <a:ext cx="7443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𝑡𝑟𝑢𝑒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6F26EA8-C5F3-8C73-6BDF-A039DE42F6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4585" y="5588212"/>
                <a:ext cx="744306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7D0C0A2-27C1-9032-77F7-5CF21184A4EF}"/>
                  </a:ext>
                </a:extLst>
              </p:cNvPr>
              <p:cNvSpPr txBox="1"/>
              <p:nvPr/>
            </p:nvSpPr>
            <p:spPr>
              <a:xfrm>
                <a:off x="4960179" y="5644630"/>
                <a:ext cx="336631" cy="4368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num>
                        <m:den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7D0C0A2-27C1-9032-77F7-5CF21184A4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0179" y="5644630"/>
                <a:ext cx="336631" cy="43685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303692F-5E99-F744-05AA-A8EFB831E607}"/>
                  </a:ext>
                </a:extLst>
              </p:cNvPr>
              <p:cNvSpPr txBox="1"/>
              <p:nvPr/>
            </p:nvSpPr>
            <p:spPr>
              <a:xfrm>
                <a:off x="620292" y="5623807"/>
                <a:ext cx="452047" cy="4368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num>
                        <m:den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303692F-5E99-F744-05AA-A8EFB831E6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292" y="5623807"/>
                <a:ext cx="452047" cy="43685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E41D277E-497C-3675-2D81-F7C79BC6908C}"/>
              </a:ext>
            </a:extLst>
          </p:cNvPr>
          <p:cNvSpPr txBox="1"/>
          <p:nvPr/>
        </p:nvSpPr>
        <p:spPr>
          <a:xfrm>
            <a:off x="4254766" y="1036240"/>
            <a:ext cx="7906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Model 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23B6CE6-2F0C-17DF-4D2A-FE3A6514220C}"/>
              </a:ext>
            </a:extLst>
          </p:cNvPr>
          <p:cNvSpPr txBox="1"/>
          <p:nvPr/>
        </p:nvSpPr>
        <p:spPr>
          <a:xfrm>
            <a:off x="3976906" y="1731135"/>
            <a:ext cx="7906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Model 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0590863-D284-7F5D-696F-A11CA04A46F4}"/>
              </a:ext>
            </a:extLst>
          </p:cNvPr>
          <p:cNvSpPr txBox="1"/>
          <p:nvPr/>
        </p:nvSpPr>
        <p:spPr>
          <a:xfrm>
            <a:off x="5735745" y="836195"/>
            <a:ext cx="651255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Model 1 – Constant deceleration</a:t>
            </a:r>
          </a:p>
          <a:p>
            <a:r>
              <a:rPr lang="en-US" dirty="0"/>
              <a:t>Model 2 – Deceleration ½’s when one plasma reaches near cathode</a:t>
            </a:r>
          </a:p>
          <a:p>
            <a:endParaRPr lang="en-US" dirty="0"/>
          </a:p>
          <a:p>
            <a:r>
              <a:rPr lang="en-US" dirty="0"/>
              <a:t>Position of maxima shift between models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85A94EA-0FB4-E911-6BEF-614A5C112574}"/>
              </a:ext>
            </a:extLst>
          </p:cNvPr>
          <p:cNvGrpSpPr/>
          <p:nvPr/>
        </p:nvGrpSpPr>
        <p:grpSpPr>
          <a:xfrm>
            <a:off x="6839330" y="2799928"/>
            <a:ext cx="4223879" cy="3857830"/>
            <a:chOff x="6915176" y="2744295"/>
            <a:chExt cx="3514529" cy="3468412"/>
          </a:xfrm>
        </p:grpSpPr>
        <p:pic>
          <p:nvPicPr>
            <p:cNvPr id="16" name="Picture 15" descr="A graph of a function&#10;&#10;Description automatically generated">
              <a:extLst>
                <a:ext uri="{FF2B5EF4-FFF2-40B4-BE49-F238E27FC236}">
                  <a16:creationId xmlns:a16="http://schemas.microsoft.com/office/drawing/2014/main" id="{B97709CE-A7F0-F002-1CB3-72B6A3A3E4E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222953" y="2744295"/>
              <a:ext cx="3206752" cy="3031561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68EC606C-C743-1505-8E83-6D1B5A1416E3}"/>
                    </a:ext>
                  </a:extLst>
                </p:cNvPr>
                <p:cNvSpPr txBox="1"/>
                <p:nvPr/>
              </p:nvSpPr>
              <p:spPr>
                <a:xfrm>
                  <a:off x="8548312" y="5742672"/>
                  <a:ext cx="74430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𝑡𝑟𝑢𝑒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68EC606C-C743-1505-8E83-6D1B5A1416E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48312" y="5742672"/>
                  <a:ext cx="744306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E365EC28-EE83-ED2D-1F47-9403E22F0A51}"/>
                    </a:ext>
                  </a:extLst>
                </p:cNvPr>
                <p:cNvSpPr txBox="1"/>
                <p:nvPr/>
              </p:nvSpPr>
              <p:spPr>
                <a:xfrm>
                  <a:off x="10058402" y="5756956"/>
                  <a:ext cx="336631" cy="43685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2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1200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num>
                          <m:den>
                            <m:r>
                              <a:rPr lang="en-GB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E365EC28-EE83-ED2D-1F47-9403E22F0A5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58402" y="5756956"/>
                  <a:ext cx="336631" cy="436851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1EC217AB-62A9-99CD-41EA-68B7CD145545}"/>
                    </a:ext>
                  </a:extLst>
                </p:cNvPr>
                <p:cNvSpPr txBox="1"/>
                <p:nvPr/>
              </p:nvSpPr>
              <p:spPr>
                <a:xfrm>
                  <a:off x="7230781" y="5775856"/>
                  <a:ext cx="452047" cy="43685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2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12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GB" sz="1200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num>
                          <m:den>
                            <m:r>
                              <a:rPr lang="en-GB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1EC217AB-62A9-99CD-41EA-68B7CD14554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30781" y="5775856"/>
                  <a:ext cx="452047" cy="436851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7E5CB76-6FD5-2180-A385-BCEC8AE11571}"/>
                </a:ext>
              </a:extLst>
            </p:cNvPr>
            <p:cNvSpPr txBox="1"/>
            <p:nvPr/>
          </p:nvSpPr>
          <p:spPr>
            <a:xfrm rot="16200000">
              <a:off x="6345886" y="4022932"/>
              <a:ext cx="144635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Propagation time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8E26459-2720-F7E9-F34D-92D08C8F3189}"/>
                </a:ext>
              </a:extLst>
            </p:cNvPr>
            <p:cNvSpPr txBox="1"/>
            <p:nvPr/>
          </p:nvSpPr>
          <p:spPr>
            <a:xfrm>
              <a:off x="9292618" y="2860353"/>
              <a:ext cx="79060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Model 1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DB1A640B-0A58-E622-0774-DD7129674944}"/>
              </a:ext>
            </a:extLst>
          </p:cNvPr>
          <p:cNvSpPr txBox="1"/>
          <p:nvPr/>
        </p:nvSpPr>
        <p:spPr>
          <a:xfrm>
            <a:off x="5755748" y="2038912"/>
            <a:ext cx="63910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Note: Model 2 predicts no change in propagation time with height</a:t>
            </a:r>
          </a:p>
          <a:p>
            <a:r>
              <a:rPr lang="en-US" dirty="0"/>
              <a:t>Is the change in propagation time we see a residual effect ?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BD51FB9-6746-8381-9A95-BEBC1E3B8B3F}"/>
              </a:ext>
            </a:extLst>
          </p:cNvPr>
          <p:cNvCxnSpPr/>
          <p:nvPr/>
        </p:nvCxnSpPr>
        <p:spPr>
          <a:xfrm>
            <a:off x="1922318" y="4509655"/>
            <a:ext cx="0" cy="107855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045F6DC-8475-8914-667A-8F140AC62AA9}"/>
              </a:ext>
            </a:extLst>
          </p:cNvPr>
          <p:cNvCxnSpPr>
            <a:cxnSpLocks/>
          </p:cNvCxnSpPr>
          <p:nvPr/>
        </p:nvCxnSpPr>
        <p:spPr>
          <a:xfrm>
            <a:off x="1773381" y="5216236"/>
            <a:ext cx="0" cy="40757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1043123-5163-6237-9F06-EA359429DC96}"/>
              </a:ext>
            </a:extLst>
          </p:cNvPr>
          <p:cNvCxnSpPr>
            <a:cxnSpLocks/>
          </p:cNvCxnSpPr>
          <p:nvPr/>
        </p:nvCxnSpPr>
        <p:spPr>
          <a:xfrm>
            <a:off x="4254766" y="1276320"/>
            <a:ext cx="0" cy="431189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1394275D-7D6C-76C3-A7C6-EC4171C97F73}"/>
              </a:ext>
            </a:extLst>
          </p:cNvPr>
          <p:cNvCxnSpPr>
            <a:cxnSpLocks/>
          </p:cNvCxnSpPr>
          <p:nvPr/>
        </p:nvCxnSpPr>
        <p:spPr>
          <a:xfrm>
            <a:off x="4038600" y="1956087"/>
            <a:ext cx="0" cy="363212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7102392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8368D-CC8E-046D-C888-12FFD6889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the Plasma Move?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48C9B8-BE63-B5E9-3FCF-DC905C0E9D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07/03/2024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D6AAA2-FABF-5398-C647-1EB7872818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Vertical Reconstruction Analysis Talk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872D1A-1AF9-6949-9EAF-E678396B53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75C06-E6FF-2B41-9965-ECD387385993}" type="slidenum">
              <a:rPr lang="en-US" smtClean="0"/>
              <a:t>105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1D13D52-FA58-D74F-532A-3252DC5BC85E}"/>
              </a:ext>
            </a:extLst>
          </p:cNvPr>
          <p:cNvSpPr txBox="1"/>
          <p:nvPr/>
        </p:nvSpPr>
        <p:spPr>
          <a:xfrm>
            <a:off x="73112" y="1126575"/>
            <a:ext cx="558383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1         Plasma starts moving on first ionization: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71AD52C-4482-5572-BDFC-A070A93FECC8}"/>
              </a:ext>
            </a:extLst>
          </p:cNvPr>
          <p:cNvCxnSpPr/>
          <p:nvPr/>
        </p:nvCxnSpPr>
        <p:spPr>
          <a:xfrm>
            <a:off x="3953585" y="1850484"/>
            <a:ext cx="308256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5-point Star 8">
            <a:extLst>
              <a:ext uri="{FF2B5EF4-FFF2-40B4-BE49-F238E27FC236}">
                <a16:creationId xmlns:a16="http://schemas.microsoft.com/office/drawing/2014/main" id="{43A9D472-9325-1A16-3EBC-03F4173AC867}"/>
              </a:ext>
            </a:extLst>
          </p:cNvPr>
          <p:cNvSpPr/>
          <p:nvPr/>
        </p:nvSpPr>
        <p:spPr>
          <a:xfrm>
            <a:off x="4356581" y="1033565"/>
            <a:ext cx="160255" cy="163886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BA2C3C1-4455-6754-84E1-1EE77FCDB5C7}"/>
              </a:ext>
            </a:extLst>
          </p:cNvPr>
          <p:cNvCxnSpPr>
            <a:cxnSpLocks/>
          </p:cNvCxnSpPr>
          <p:nvPr/>
        </p:nvCxnSpPr>
        <p:spPr>
          <a:xfrm>
            <a:off x="4630676" y="1081891"/>
            <a:ext cx="1429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0D70AE8-FB1C-6206-809F-5606C4B37F88}"/>
              </a:ext>
            </a:extLst>
          </p:cNvPr>
          <p:cNvCxnSpPr>
            <a:cxnSpLocks/>
          </p:cNvCxnSpPr>
          <p:nvPr/>
        </p:nvCxnSpPr>
        <p:spPr>
          <a:xfrm>
            <a:off x="4516836" y="1170746"/>
            <a:ext cx="234100" cy="62028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7FEE362-402D-0E0B-57E5-8503716222D1}"/>
              </a:ext>
            </a:extLst>
          </p:cNvPr>
          <p:cNvCxnSpPr>
            <a:cxnSpLocks/>
          </p:cNvCxnSpPr>
          <p:nvPr/>
        </p:nvCxnSpPr>
        <p:spPr>
          <a:xfrm flipH="1">
            <a:off x="4147621" y="1206295"/>
            <a:ext cx="201498" cy="59195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5-point Star 12">
            <a:extLst>
              <a:ext uri="{FF2B5EF4-FFF2-40B4-BE49-F238E27FC236}">
                <a16:creationId xmlns:a16="http://schemas.microsoft.com/office/drawing/2014/main" id="{15A7F7C9-A538-7885-9E15-0CA2068A3196}"/>
              </a:ext>
            </a:extLst>
          </p:cNvPr>
          <p:cNvSpPr/>
          <p:nvPr/>
        </p:nvSpPr>
        <p:spPr>
          <a:xfrm>
            <a:off x="6122941" y="992181"/>
            <a:ext cx="160255" cy="163886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E498919-37F6-8245-D885-422144F5320D}"/>
              </a:ext>
            </a:extLst>
          </p:cNvPr>
          <p:cNvCxnSpPr>
            <a:cxnSpLocks/>
          </p:cNvCxnSpPr>
          <p:nvPr/>
        </p:nvCxnSpPr>
        <p:spPr>
          <a:xfrm flipH="1">
            <a:off x="5959119" y="1216246"/>
            <a:ext cx="201498" cy="59195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DC722F7-1BA5-1963-9EBD-B51F06FE0EF4}"/>
              </a:ext>
            </a:extLst>
          </p:cNvPr>
          <p:cNvCxnSpPr>
            <a:cxnSpLocks/>
          </p:cNvCxnSpPr>
          <p:nvPr/>
        </p:nvCxnSpPr>
        <p:spPr>
          <a:xfrm>
            <a:off x="6252249" y="1209057"/>
            <a:ext cx="234100" cy="62028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08EF572-E3B8-553B-00C4-BA0DF9F09B75}"/>
              </a:ext>
            </a:extLst>
          </p:cNvPr>
          <p:cNvSpPr txBox="1"/>
          <p:nvPr/>
        </p:nvSpPr>
        <p:spPr>
          <a:xfrm>
            <a:off x="6224991" y="1844943"/>
            <a:ext cx="9023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Anode wire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9768304-B738-1B43-8254-4B54C52BB447}"/>
              </a:ext>
            </a:extLst>
          </p:cNvPr>
          <p:cNvSpPr txBox="1"/>
          <p:nvPr/>
        </p:nvSpPr>
        <p:spPr>
          <a:xfrm>
            <a:off x="168907" y="1537818"/>
            <a:ext cx="350129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Assumes don’t need high E field around anode wire to start vertical motion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3FAD5BC-AFE6-A82A-0E72-CAAE4A02D2B1}"/>
              </a:ext>
            </a:extLst>
          </p:cNvPr>
          <p:cNvCxnSpPr>
            <a:cxnSpLocks/>
          </p:cNvCxnSpPr>
          <p:nvPr/>
        </p:nvCxnSpPr>
        <p:spPr>
          <a:xfrm>
            <a:off x="4630676" y="1383302"/>
            <a:ext cx="1429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3724121-5F9F-71AD-4240-131057EA7B55}"/>
              </a:ext>
            </a:extLst>
          </p:cNvPr>
          <p:cNvCxnSpPr>
            <a:cxnSpLocks/>
          </p:cNvCxnSpPr>
          <p:nvPr/>
        </p:nvCxnSpPr>
        <p:spPr>
          <a:xfrm>
            <a:off x="4630676" y="1720727"/>
            <a:ext cx="1429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B76E7CA-1B4B-C3A3-64E0-CE2F27F436C2}"/>
              </a:ext>
            </a:extLst>
          </p:cNvPr>
          <p:cNvSpPr txBox="1"/>
          <p:nvPr/>
        </p:nvSpPr>
        <p:spPr>
          <a:xfrm>
            <a:off x="34218" y="2319311"/>
            <a:ext cx="558383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2         Plasma starts moving when anode quenched: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9815D60-FF39-3390-C394-2DF95512E7C9}"/>
              </a:ext>
            </a:extLst>
          </p:cNvPr>
          <p:cNvCxnSpPr/>
          <p:nvPr/>
        </p:nvCxnSpPr>
        <p:spPr>
          <a:xfrm>
            <a:off x="3883350" y="3229684"/>
            <a:ext cx="308256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5-point Star 21">
            <a:extLst>
              <a:ext uri="{FF2B5EF4-FFF2-40B4-BE49-F238E27FC236}">
                <a16:creationId xmlns:a16="http://schemas.microsoft.com/office/drawing/2014/main" id="{80F7080A-48A4-28D4-10CA-CBF97E4B88C8}"/>
              </a:ext>
            </a:extLst>
          </p:cNvPr>
          <p:cNvSpPr/>
          <p:nvPr/>
        </p:nvSpPr>
        <p:spPr>
          <a:xfrm>
            <a:off x="4286346" y="2412765"/>
            <a:ext cx="160255" cy="163886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8CE2473-E350-92D3-499C-CCD9DAC89B21}"/>
              </a:ext>
            </a:extLst>
          </p:cNvPr>
          <p:cNvCxnSpPr>
            <a:cxnSpLocks/>
          </p:cNvCxnSpPr>
          <p:nvPr/>
        </p:nvCxnSpPr>
        <p:spPr>
          <a:xfrm>
            <a:off x="4446601" y="2549946"/>
            <a:ext cx="234100" cy="62028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7C11573-3E84-2FD9-C9FB-98463932AC56}"/>
              </a:ext>
            </a:extLst>
          </p:cNvPr>
          <p:cNvCxnSpPr>
            <a:cxnSpLocks/>
          </p:cNvCxnSpPr>
          <p:nvPr/>
        </p:nvCxnSpPr>
        <p:spPr>
          <a:xfrm flipH="1">
            <a:off x="4077386" y="2585495"/>
            <a:ext cx="201498" cy="59195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AB5458E-B888-9E63-0544-BF54473613CD}"/>
              </a:ext>
            </a:extLst>
          </p:cNvPr>
          <p:cNvCxnSpPr>
            <a:cxnSpLocks/>
          </p:cNvCxnSpPr>
          <p:nvPr/>
        </p:nvCxnSpPr>
        <p:spPr>
          <a:xfrm>
            <a:off x="4748259" y="3088286"/>
            <a:ext cx="12108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AEC5693E-EED0-8848-4BB9-9F508CA3F2EB}"/>
              </a:ext>
            </a:extLst>
          </p:cNvPr>
          <p:cNvSpPr txBox="1"/>
          <p:nvPr/>
        </p:nvSpPr>
        <p:spPr>
          <a:xfrm>
            <a:off x="6240715" y="3196526"/>
            <a:ext cx="9023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Anode wire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1D61AF5-7995-1815-DE7C-163B612FC9D8}"/>
              </a:ext>
            </a:extLst>
          </p:cNvPr>
          <p:cNvSpPr txBox="1"/>
          <p:nvPr/>
        </p:nvSpPr>
        <p:spPr>
          <a:xfrm>
            <a:off x="242739" y="2763733"/>
            <a:ext cx="350129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Assumes high E field needed to produce enough UV’s so that plasma/ionizations can move longitudinally without being stopped by ethanol/quenching gas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CF5DEA7-6A80-1822-C8F0-7AE1ADB633DE}"/>
                  </a:ext>
                </a:extLst>
              </p:cNvPr>
              <p:cNvSpPr txBox="1"/>
              <p:nvPr/>
            </p:nvSpPr>
            <p:spPr>
              <a:xfrm>
                <a:off x="729810" y="3769685"/>
                <a:ext cx="893450" cy="4456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num>
                        <m:den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sSub>
                            <m:sSubPr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CF5DEA7-6A80-1822-C8F0-7AE1ADB633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810" y="3769685"/>
                <a:ext cx="893450" cy="445635"/>
              </a:xfrm>
              <a:prstGeom prst="rect">
                <a:avLst/>
              </a:prstGeom>
              <a:blipFill>
                <a:blip r:embed="rId2"/>
                <a:stretch>
                  <a:fillRect l="-4225" t="-2778" r="-5634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2AFC7357-0F2D-312F-4CE4-F02F43DC1CCF}"/>
              </a:ext>
            </a:extLst>
          </p:cNvPr>
          <p:cNvSpPr txBox="1"/>
          <p:nvPr/>
        </p:nvSpPr>
        <p:spPr>
          <a:xfrm>
            <a:off x="73112" y="4374152"/>
            <a:ext cx="558383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3         Combination of the two: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0287885-28EA-6D77-4A4F-0B8EEB2CD10B}"/>
              </a:ext>
            </a:extLst>
          </p:cNvPr>
          <p:cNvSpPr txBox="1"/>
          <p:nvPr/>
        </p:nvSpPr>
        <p:spPr>
          <a:xfrm>
            <a:off x="355602" y="4700744"/>
            <a:ext cx="352774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The plasma moves longitudinally slowly at the start then reaches the wire and moves at full speed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Slow speed at first as less UV emitted in low E region away from anode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F90E9E0-1F07-5D0F-7F4D-C30B65AEA55A}"/>
              </a:ext>
            </a:extLst>
          </p:cNvPr>
          <p:cNvCxnSpPr/>
          <p:nvPr/>
        </p:nvCxnSpPr>
        <p:spPr>
          <a:xfrm>
            <a:off x="3937873" y="5194831"/>
            <a:ext cx="308256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5-point Star 31">
            <a:extLst>
              <a:ext uri="{FF2B5EF4-FFF2-40B4-BE49-F238E27FC236}">
                <a16:creationId xmlns:a16="http://schemas.microsoft.com/office/drawing/2014/main" id="{06F72E75-D622-A5FA-73E1-93CAFE168A38}"/>
              </a:ext>
            </a:extLst>
          </p:cNvPr>
          <p:cNvSpPr/>
          <p:nvPr/>
        </p:nvSpPr>
        <p:spPr>
          <a:xfrm>
            <a:off x="4340869" y="4377912"/>
            <a:ext cx="160255" cy="163886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0D874EDB-E635-116A-9F63-9E105E2940F5}"/>
              </a:ext>
            </a:extLst>
          </p:cNvPr>
          <p:cNvCxnSpPr>
            <a:cxnSpLocks/>
          </p:cNvCxnSpPr>
          <p:nvPr/>
        </p:nvCxnSpPr>
        <p:spPr>
          <a:xfrm>
            <a:off x="4501124" y="4515093"/>
            <a:ext cx="234100" cy="62028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13E0DB6-39A1-A5AC-4AD5-2A4E9C473840}"/>
              </a:ext>
            </a:extLst>
          </p:cNvPr>
          <p:cNvCxnSpPr>
            <a:cxnSpLocks/>
          </p:cNvCxnSpPr>
          <p:nvPr/>
        </p:nvCxnSpPr>
        <p:spPr>
          <a:xfrm flipH="1">
            <a:off x="4131909" y="4550642"/>
            <a:ext cx="201498" cy="59195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AB2AD643-6272-9391-5591-D79CE91A8350}"/>
              </a:ext>
            </a:extLst>
          </p:cNvPr>
          <p:cNvCxnSpPr>
            <a:cxnSpLocks/>
          </p:cNvCxnSpPr>
          <p:nvPr/>
        </p:nvCxnSpPr>
        <p:spPr>
          <a:xfrm>
            <a:off x="4587786" y="4427747"/>
            <a:ext cx="412053" cy="2541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F95D9A77-CE05-33E0-4227-C0BA82F3E9F6}"/>
              </a:ext>
            </a:extLst>
          </p:cNvPr>
          <p:cNvSpPr txBox="1"/>
          <p:nvPr/>
        </p:nvSpPr>
        <p:spPr>
          <a:xfrm>
            <a:off x="6295238" y="5161673"/>
            <a:ext cx="9023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Anode wire</a:t>
            </a:r>
          </a:p>
        </p:txBody>
      </p:sp>
      <p:sp>
        <p:nvSpPr>
          <p:cNvPr id="37" name="5-point Star 36">
            <a:extLst>
              <a:ext uri="{FF2B5EF4-FFF2-40B4-BE49-F238E27FC236}">
                <a16:creationId xmlns:a16="http://schemas.microsoft.com/office/drawing/2014/main" id="{965916C4-02B1-3AB9-FB73-4A3F9BFE3D9A}"/>
              </a:ext>
            </a:extLst>
          </p:cNvPr>
          <p:cNvSpPr/>
          <p:nvPr/>
        </p:nvSpPr>
        <p:spPr>
          <a:xfrm>
            <a:off x="4985090" y="4682297"/>
            <a:ext cx="160255" cy="163886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A8079F2-7D73-B1EE-BC9F-11A756ED3DD4}"/>
              </a:ext>
            </a:extLst>
          </p:cNvPr>
          <p:cNvCxnSpPr>
            <a:cxnSpLocks/>
          </p:cNvCxnSpPr>
          <p:nvPr/>
        </p:nvCxnSpPr>
        <p:spPr>
          <a:xfrm>
            <a:off x="5189184" y="4781561"/>
            <a:ext cx="467759" cy="1694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BAE33A5B-1691-019A-875C-300B90713F5F}"/>
              </a:ext>
            </a:extLst>
          </p:cNvPr>
          <p:cNvCxnSpPr>
            <a:cxnSpLocks/>
          </p:cNvCxnSpPr>
          <p:nvPr/>
        </p:nvCxnSpPr>
        <p:spPr>
          <a:xfrm>
            <a:off x="5145345" y="4859433"/>
            <a:ext cx="72842" cy="31014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E23A5889-87DB-2BAA-92D8-CA4565BF12DF}"/>
              </a:ext>
            </a:extLst>
          </p:cNvPr>
          <p:cNvCxnSpPr>
            <a:cxnSpLocks/>
          </p:cNvCxnSpPr>
          <p:nvPr/>
        </p:nvCxnSpPr>
        <p:spPr>
          <a:xfrm flipH="1">
            <a:off x="4881944" y="4877771"/>
            <a:ext cx="105008" cy="28390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5-point Star 40">
            <a:extLst>
              <a:ext uri="{FF2B5EF4-FFF2-40B4-BE49-F238E27FC236}">
                <a16:creationId xmlns:a16="http://schemas.microsoft.com/office/drawing/2014/main" id="{45794F04-ADFE-ED34-1586-B86F386AD4E3}"/>
              </a:ext>
            </a:extLst>
          </p:cNvPr>
          <p:cNvSpPr/>
          <p:nvPr/>
        </p:nvSpPr>
        <p:spPr>
          <a:xfrm>
            <a:off x="6049428" y="2955043"/>
            <a:ext cx="160255" cy="163886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3713ADAF-8D75-7602-1041-8E2285AB1D7D}"/>
              </a:ext>
            </a:extLst>
          </p:cNvPr>
          <p:cNvCxnSpPr>
            <a:cxnSpLocks/>
          </p:cNvCxnSpPr>
          <p:nvPr/>
        </p:nvCxnSpPr>
        <p:spPr>
          <a:xfrm>
            <a:off x="6295238" y="3064689"/>
            <a:ext cx="67067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5-point Star 42">
            <a:extLst>
              <a:ext uri="{FF2B5EF4-FFF2-40B4-BE49-F238E27FC236}">
                <a16:creationId xmlns:a16="http://schemas.microsoft.com/office/drawing/2014/main" id="{223734D0-B6C2-FF02-4480-227FADE4C5C7}"/>
              </a:ext>
            </a:extLst>
          </p:cNvPr>
          <p:cNvSpPr/>
          <p:nvPr/>
        </p:nvSpPr>
        <p:spPr>
          <a:xfrm>
            <a:off x="5680378" y="4877726"/>
            <a:ext cx="160255" cy="163886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AF47788E-0FE9-9018-183B-1D37C59C9565}"/>
              </a:ext>
            </a:extLst>
          </p:cNvPr>
          <p:cNvCxnSpPr>
            <a:cxnSpLocks/>
          </p:cNvCxnSpPr>
          <p:nvPr/>
        </p:nvCxnSpPr>
        <p:spPr>
          <a:xfrm>
            <a:off x="5867729" y="5014504"/>
            <a:ext cx="11527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44" descr="A diagram of a graph showing a uv photo&#10;&#10;Description automatically generated with medium confidence">
            <a:extLst>
              <a:ext uri="{FF2B5EF4-FFF2-40B4-BE49-F238E27FC236}">
                <a16:creationId xmlns:a16="http://schemas.microsoft.com/office/drawing/2014/main" id="{9D04DFDF-DB75-7E9F-C62B-74FCBC5A46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" b="-1602"/>
          <a:stretch/>
        </p:blipFill>
        <p:spPr>
          <a:xfrm>
            <a:off x="7563730" y="747808"/>
            <a:ext cx="4542265" cy="1815881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A2BC70A5-62D9-12A2-8AC2-05291669CB22}"/>
              </a:ext>
            </a:extLst>
          </p:cNvPr>
          <p:cNvSpPr txBox="1"/>
          <p:nvPr/>
        </p:nvSpPr>
        <p:spPr>
          <a:xfrm>
            <a:off x="7456735" y="4476851"/>
            <a:ext cx="43796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***NEMO-3 </a:t>
            </a:r>
            <a:r>
              <a:rPr lang="en-US" dirty="0" err="1"/>
              <a:t>favoured</a:t>
            </a:r>
            <a:r>
              <a:rPr lang="en-US" dirty="0"/>
              <a:t> this </a:t>
            </a:r>
            <a:r>
              <a:rPr lang="en-US" dirty="0" err="1"/>
              <a:t>explantion</a:t>
            </a:r>
            <a:r>
              <a:rPr lang="en-US" dirty="0"/>
              <a:t> (with a big difference)</a:t>
            </a:r>
          </a:p>
        </p:txBody>
      </p:sp>
    </p:spTree>
    <p:extLst>
      <p:ext uri="{BB962C8B-B14F-4D97-AF65-F5344CB8AC3E}">
        <p14:creationId xmlns:p14="http://schemas.microsoft.com/office/powerpoint/2010/main" val="264718322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EBF35A-8076-9379-791E-9D912D83A2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41B91F-8CE8-93B6-2ABA-2673FF6AEB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 - Correction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C5816D-294F-5E44-B3A1-DFC970E345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07/03/2024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C1A87B-1042-4B0C-DEB3-13743926BA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Vertical Reconstruction Analysis Talk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941EE7-9196-3102-C875-46E9C8807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75C06-E6FF-2B41-9965-ECD387385993}" type="slidenum">
              <a:rPr lang="en-US" smtClean="0"/>
              <a:t>106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D361620-F9BB-4BC9-70B6-F151CDD608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415" y="570352"/>
            <a:ext cx="11439797" cy="920523"/>
          </a:xfrm>
        </p:spPr>
        <p:txBody>
          <a:bodyPr>
            <a:normAutofit fontScale="25000" lnSpcReduction="20000"/>
          </a:bodyPr>
          <a:lstStyle/>
          <a:p>
            <a:pPr marL="0" indent="0">
              <a:buNone/>
            </a:pPr>
            <a:r>
              <a:rPr lang="en-US" sz="8000" dirty="0"/>
              <a:t>NEMO-3 correction</a:t>
            </a:r>
          </a:p>
          <a:p>
            <a:pPr marL="0" indent="0">
              <a:buNone/>
            </a:pPr>
            <a:endParaRPr lang="en-US" sz="1900" dirty="0"/>
          </a:p>
          <a:p>
            <a:pPr marL="0" indent="0">
              <a:buNone/>
            </a:pPr>
            <a:endParaRPr lang="en-US" sz="1900" dirty="0"/>
          </a:p>
          <a:p>
            <a:pPr marL="0" indent="0">
              <a:buNone/>
            </a:pPr>
            <a:endParaRPr lang="en-US" sz="1900" dirty="0"/>
          </a:p>
          <a:p>
            <a:pPr marL="0" indent="0">
              <a:buNone/>
            </a:pPr>
            <a:endParaRPr lang="en-US" sz="1900" dirty="0"/>
          </a:p>
          <a:p>
            <a:pPr marL="0" indent="0">
              <a:buNone/>
            </a:pPr>
            <a:endParaRPr lang="en-US" sz="1900" dirty="0"/>
          </a:p>
          <a:p>
            <a:pPr marL="0" indent="0">
              <a:buNone/>
            </a:pPr>
            <a:r>
              <a:rPr lang="en-US" sz="2000" dirty="0"/>
              <a:t>			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9221764-E5BE-AFDC-AC2D-724D87D086B4}"/>
              </a:ext>
            </a:extLst>
          </p:cNvPr>
          <p:cNvGrpSpPr/>
          <p:nvPr/>
        </p:nvGrpSpPr>
        <p:grpSpPr>
          <a:xfrm>
            <a:off x="7409358" y="2872680"/>
            <a:ext cx="4032251" cy="3352230"/>
            <a:chOff x="6389430" y="2913922"/>
            <a:chExt cx="3297068" cy="2874816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C9E13B6-A9F0-F1E0-84C9-5939FB873B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72"/>
            <a:stretch/>
          </p:blipFill>
          <p:spPr>
            <a:xfrm>
              <a:off x="6629707" y="2913922"/>
              <a:ext cx="3056791" cy="2658374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3941B628-5C5B-F806-9C11-ADA2DE6EA10D}"/>
                    </a:ext>
                  </a:extLst>
                </p:cNvPr>
                <p:cNvSpPr txBox="1"/>
                <p:nvPr/>
              </p:nvSpPr>
              <p:spPr>
                <a:xfrm rot="16200000">
                  <a:off x="5994768" y="4057242"/>
                  <a:ext cx="1040985" cy="25166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GB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𝑟𝑒𝑐</m:t>
                            </m:r>
                            <m:r>
                              <a:rPr lang="en-GB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GB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GB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GB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𝑟𝑒𝑐</m:t>
                            </m:r>
                            <m:r>
                              <a:rPr lang="en-GB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3941B628-5C5B-F806-9C11-ADA2DE6EA10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5994768" y="4057242"/>
                  <a:ext cx="1040985" cy="251661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90A4FFE0-6033-2C36-5C03-4AE4531245C6}"/>
                    </a:ext>
                  </a:extLst>
                </p:cNvPr>
                <p:cNvSpPr txBox="1"/>
                <p:nvPr/>
              </p:nvSpPr>
              <p:spPr>
                <a:xfrm>
                  <a:off x="7988713" y="5524794"/>
                  <a:ext cx="540959" cy="26394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4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GB" sz="1400" b="0" i="1" smtClean="0">
                                <a:latin typeface="Cambria Math" panose="02040503050406030204" pitchFamily="18" charset="0"/>
                              </a:rPr>
                              <m:t>𝑟𝑒𝑐</m:t>
                            </m:r>
                            <m:r>
                              <a:rPr lang="en-GB" sz="1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90A4FFE0-6033-2C36-5C03-4AE4531245C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88713" y="5524794"/>
                  <a:ext cx="540959" cy="26394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29D0B93-9C2A-4B4E-0C5B-D8E6B8625FA0}"/>
                  </a:ext>
                </a:extLst>
              </p:cNvPr>
              <p:cNvSpPr txBox="1"/>
              <p:nvPr/>
            </p:nvSpPr>
            <p:spPr>
              <a:xfrm>
                <a:off x="2580023" y="706007"/>
                <a:ext cx="6884257" cy="6951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𝑟𝑒𝑐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      </m:t>
                      </m:r>
                      <m:r>
                        <a:rPr lang="en-GB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b="0" i="0" smtClean="0">
                          <a:latin typeface="Cambria Math" panose="02040503050406030204" pitchFamily="18" charset="0"/>
                        </a:rPr>
                        <m:t>       </m:t>
                      </m:r>
                      <m:r>
                        <a:rPr lang="en-GB">
                          <a:latin typeface="Cambria Math" panose="02040503050406030204" pitchFamily="18" charset="0"/>
                        </a:rPr>
                        <m:t>0.408</m:t>
                      </m:r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−4</m:t>
                          </m:r>
                        </m:sup>
                      </m:sSup>
                      <m:r>
                        <a:rPr lang="en-GB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p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′2</m:t>
                              </m:r>
                            </m:sup>
                          </m:sSup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den>
                      </m:f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>
                              <a:latin typeface="Cambria Math" panose="02040503050406030204" pitchFamily="18" charset="0"/>
                            </a:rPr>
                            <m:t>1−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5</m:t>
                                      </m:r>
                                    </m:sub>
                                  </m:sSub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6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5</m:t>
                                      </m:r>
                                    </m:sub>
                                  </m:sSub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6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29D0B93-9C2A-4B4E-0C5B-D8E6B8625F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0023" y="706007"/>
                <a:ext cx="6884257" cy="69519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D5EBB98F-1DB8-FD32-56F5-FAC91ECED031}"/>
              </a:ext>
            </a:extLst>
          </p:cNvPr>
          <p:cNvSpPr txBox="1"/>
          <p:nvPr/>
        </p:nvSpPr>
        <p:spPr>
          <a:xfrm>
            <a:off x="236419" y="3040784"/>
            <a:ext cx="7319865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Need to verify we see the same effect as they did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Need to verify way of calculating deceleration value is valid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r>
              <a:rPr lang="en-US" sz="1600" dirty="0"/>
              <a:t>Benefits of nemo-3 correction: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Unitless correction values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Can be customized for each cell/depending on location of cell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r>
              <a:rPr lang="en-US" sz="1600" dirty="0"/>
              <a:t>Next steps: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Test how this reconstruction affects tracking/location abilities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Check for evidence of changing acceleration</a:t>
            </a:r>
          </a:p>
          <a:p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7E72E46-3A6B-181E-8F0D-B9DD262CAC87}"/>
              </a:ext>
            </a:extLst>
          </p:cNvPr>
          <p:cNvSpPr txBox="1"/>
          <p:nvPr/>
        </p:nvSpPr>
        <p:spPr>
          <a:xfrm>
            <a:off x="3186976" y="1661762"/>
            <a:ext cx="15319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Current correction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23FCDF8-49BA-1C4F-405B-1EC7CF0E43CE}"/>
              </a:ext>
            </a:extLst>
          </p:cNvPr>
          <p:cNvSpPr txBox="1"/>
          <p:nvPr/>
        </p:nvSpPr>
        <p:spPr>
          <a:xfrm>
            <a:off x="252881" y="5850755"/>
            <a:ext cx="33366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If effect&lt;5mm do we need to correct?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1C7D1A6-B18E-1E47-37C9-E8AF9D65FF99}"/>
                  </a:ext>
                </a:extLst>
              </p:cNvPr>
              <p:cNvSpPr txBox="1"/>
              <p:nvPr/>
            </p:nvSpPr>
            <p:spPr>
              <a:xfrm>
                <a:off x="2807798" y="2239234"/>
                <a:ext cx="1911100" cy="5967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−3</m:t>
                          </m:r>
                        </m:num>
                        <m:den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sSub>
                            <m:sSubPr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en-GB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f>
                        <m:fPr>
                          <m:ctrlPr>
                            <a:rPr lang="en-GB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𝑟𝑒𝑐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𝑡𝑟𝑢𝑒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1C7D1A6-B18E-1E47-37C9-E8AF9D65FF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7798" y="2239234"/>
                <a:ext cx="1911100" cy="59676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C8963F8C-0942-1BC2-3ABA-EB603F253887}"/>
              </a:ext>
            </a:extLst>
          </p:cNvPr>
          <p:cNvSpPr txBox="1"/>
          <p:nvPr/>
        </p:nvSpPr>
        <p:spPr>
          <a:xfrm>
            <a:off x="358005" y="2317426"/>
            <a:ext cx="22220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Based off approximation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1B94CE4-501B-6F29-A88A-C547789E7BFB}"/>
              </a:ext>
            </a:extLst>
          </p:cNvPr>
          <p:cNvSpPr txBox="1"/>
          <p:nvPr/>
        </p:nvSpPr>
        <p:spPr>
          <a:xfrm>
            <a:off x="6598622" y="6186641"/>
            <a:ext cx="57313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Difference in </a:t>
            </a:r>
            <a:r>
              <a:rPr lang="en-US" sz="1200" dirty="0" err="1"/>
              <a:t>ts</a:t>
            </a:r>
            <a:r>
              <a:rPr lang="en-US" sz="1200" dirty="0"/>
              <a:t> values between current reconstruction and using NEMO-3 reconstruction</a:t>
            </a:r>
          </a:p>
        </p:txBody>
      </p:sp>
      <p:sp>
        <p:nvSpPr>
          <p:cNvPr id="31" name="Left Brace 30">
            <a:extLst>
              <a:ext uri="{FF2B5EF4-FFF2-40B4-BE49-F238E27FC236}">
                <a16:creationId xmlns:a16="http://schemas.microsoft.com/office/drawing/2014/main" id="{01B5AE70-CAA2-F03F-B67E-FF3FBFEFD3E3}"/>
              </a:ext>
            </a:extLst>
          </p:cNvPr>
          <p:cNvSpPr/>
          <p:nvPr/>
        </p:nvSpPr>
        <p:spPr>
          <a:xfrm rot="16200000">
            <a:off x="3755577" y="942825"/>
            <a:ext cx="191488" cy="1167916"/>
          </a:xfrm>
          <a:prstGeom prst="lef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Left Brace 32">
            <a:extLst>
              <a:ext uri="{FF2B5EF4-FFF2-40B4-BE49-F238E27FC236}">
                <a16:creationId xmlns:a16="http://schemas.microsoft.com/office/drawing/2014/main" id="{B65AB81B-D582-CDDC-6D14-F172FCA262BF}"/>
              </a:ext>
            </a:extLst>
          </p:cNvPr>
          <p:cNvSpPr/>
          <p:nvPr/>
        </p:nvSpPr>
        <p:spPr>
          <a:xfrm rot="16200000">
            <a:off x="5926407" y="937019"/>
            <a:ext cx="191488" cy="1167916"/>
          </a:xfrm>
          <a:prstGeom prst="lef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9A09B80-5855-4533-1242-7F21C9836B34}"/>
                  </a:ext>
                </a:extLst>
              </p:cNvPr>
              <p:cNvSpPr txBox="1"/>
              <p:nvPr/>
            </p:nvSpPr>
            <p:spPr>
              <a:xfrm>
                <a:off x="5631263" y="1640757"/>
                <a:ext cx="1155902" cy="5500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f>
                        <m:fPr>
                          <m:ctrlPr>
                            <a:rPr lang="en-US" sz="1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sSubSup>
                            <m:sSubSupPr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sSup>
                        <m:sSupPr>
                          <m:ctrlP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𝑚𝑚</m:t>
                          </m:r>
                        </m:e>
                        <m:sup>
                          <m: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9A09B80-5855-4533-1242-7F21C9836B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1263" y="1640757"/>
                <a:ext cx="1155902" cy="55002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Left Brace 36">
            <a:extLst>
              <a:ext uri="{FF2B5EF4-FFF2-40B4-BE49-F238E27FC236}">
                <a16:creationId xmlns:a16="http://schemas.microsoft.com/office/drawing/2014/main" id="{3E2FDD12-1766-0CE8-9A0F-1A1604656852}"/>
              </a:ext>
            </a:extLst>
          </p:cNvPr>
          <p:cNvSpPr/>
          <p:nvPr/>
        </p:nvSpPr>
        <p:spPr>
          <a:xfrm rot="16200000">
            <a:off x="8096016" y="240226"/>
            <a:ext cx="161393" cy="2575133"/>
          </a:xfrm>
          <a:prstGeom prst="lef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3AFAD75-3812-F09E-A6B7-A1F34222CD49}"/>
              </a:ext>
            </a:extLst>
          </p:cNvPr>
          <p:cNvSpPr txBox="1"/>
          <p:nvPr/>
        </p:nvSpPr>
        <p:spPr>
          <a:xfrm>
            <a:off x="7508310" y="1693621"/>
            <a:ext cx="20641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Deceleration term</a:t>
            </a:r>
          </a:p>
        </p:txBody>
      </p:sp>
    </p:spTree>
    <p:extLst>
      <p:ext uri="{BB962C8B-B14F-4D97-AF65-F5344CB8AC3E}">
        <p14:creationId xmlns:p14="http://schemas.microsoft.com/office/powerpoint/2010/main" val="3384640968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9D4DAA-2F69-AEEB-749A-1C58C0DC63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4CDA0F-71B2-FAEE-AEE0-57F834A93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Tracker Cell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4339F6-27D3-9680-FE4E-248A0E71E4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07/03/2024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4A0704-2D7A-AA32-BC47-0CF1E36B2D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Vertical Reconstruction Analysis Talk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C16B97-4A27-D8F4-765C-4F8DD7B630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75C06-E6FF-2B41-9965-ECD387385993}" type="slidenum">
              <a:rPr lang="en-US" smtClean="0"/>
              <a:t>107</a:t>
            </a:fld>
            <a:endParaRPr lang="en-US"/>
          </a:p>
        </p:txBody>
      </p: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DCD67AF3-383B-098D-6844-5B0C3DFD2620}"/>
              </a:ext>
            </a:extLst>
          </p:cNvPr>
          <p:cNvGrpSpPr/>
          <p:nvPr/>
        </p:nvGrpSpPr>
        <p:grpSpPr>
          <a:xfrm rot="16200000" flipV="1">
            <a:off x="-1221558" y="3160633"/>
            <a:ext cx="5048502" cy="1314817"/>
            <a:chOff x="223629" y="1736549"/>
            <a:chExt cx="5048502" cy="1316178"/>
          </a:xfrm>
        </p:grpSpPr>
        <p:pic>
          <p:nvPicPr>
            <p:cNvPr id="7" name="Content Placeholder 9" descr="Content Placeholder 9">
              <a:extLst>
                <a:ext uri="{FF2B5EF4-FFF2-40B4-BE49-F238E27FC236}">
                  <a16:creationId xmlns:a16="http://schemas.microsoft.com/office/drawing/2014/main" id="{929D9A2F-05AA-2B73-A808-05C5B557E1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24773" t="40305"/>
            <a:stretch>
              <a:fillRect/>
            </a:stretch>
          </p:blipFill>
          <p:spPr>
            <a:xfrm>
              <a:off x="223629" y="1873954"/>
              <a:ext cx="5048502" cy="1047899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8" name="7-point Star 7">
              <a:extLst>
                <a:ext uri="{FF2B5EF4-FFF2-40B4-BE49-F238E27FC236}">
                  <a16:creationId xmlns:a16="http://schemas.microsoft.com/office/drawing/2014/main" id="{B7266F24-2ACF-9912-9CE6-6AFB11C446BC}"/>
                </a:ext>
              </a:extLst>
            </p:cNvPr>
            <p:cNvSpPr/>
            <p:nvPr/>
          </p:nvSpPr>
          <p:spPr>
            <a:xfrm>
              <a:off x="3581866" y="2179223"/>
              <a:ext cx="299670" cy="307571"/>
            </a:xfrm>
            <a:prstGeom prst="star7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Down Arrow 8">
              <a:extLst>
                <a:ext uri="{FF2B5EF4-FFF2-40B4-BE49-F238E27FC236}">
                  <a16:creationId xmlns:a16="http://schemas.microsoft.com/office/drawing/2014/main" id="{D8FBCC09-54C1-963B-1BCF-F0F4DE510ECA}"/>
                </a:ext>
              </a:extLst>
            </p:cNvPr>
            <p:cNvSpPr/>
            <p:nvPr/>
          </p:nvSpPr>
          <p:spPr>
            <a:xfrm rot="5400000">
              <a:off x="1971926" y="854048"/>
              <a:ext cx="203506" cy="2972317"/>
            </a:xfrm>
            <a:prstGeom prst="downArrow">
              <a:avLst/>
            </a:prstGeom>
            <a:solidFill>
              <a:srgbClr val="92D050">
                <a:alpha val="49785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Down Arrow 9">
              <a:extLst>
                <a:ext uri="{FF2B5EF4-FFF2-40B4-BE49-F238E27FC236}">
                  <a16:creationId xmlns:a16="http://schemas.microsoft.com/office/drawing/2014/main" id="{B51A103D-63E8-976D-9553-17D6505B938F}"/>
                </a:ext>
              </a:extLst>
            </p:cNvPr>
            <p:cNvSpPr/>
            <p:nvPr/>
          </p:nvSpPr>
          <p:spPr>
            <a:xfrm rot="16200000">
              <a:off x="4299762" y="1842257"/>
              <a:ext cx="203506" cy="995899"/>
            </a:xfrm>
            <a:prstGeom prst="downArrow">
              <a:avLst/>
            </a:prstGeom>
            <a:solidFill>
              <a:srgbClr val="92D050">
                <a:alpha val="49785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B44499AF-C3F5-1830-1724-F0F50023302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82181" y="1736549"/>
              <a:ext cx="954741" cy="131617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05C2281-C764-90D1-7D77-005390B2511D}"/>
                </a:ext>
              </a:extLst>
            </p:cNvPr>
            <p:cNvSpPr txBox="1"/>
            <p:nvPr/>
          </p:nvSpPr>
          <p:spPr>
            <a:xfrm rot="5400000">
              <a:off x="3007843" y="2678307"/>
              <a:ext cx="348676" cy="3925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e-</a:t>
              </a: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9D7C4B6C-1661-9DA4-C5C9-8B3FF9339557}"/>
              </a:ext>
            </a:extLst>
          </p:cNvPr>
          <p:cNvGrpSpPr/>
          <p:nvPr/>
        </p:nvGrpSpPr>
        <p:grpSpPr>
          <a:xfrm>
            <a:off x="6135990" y="929228"/>
            <a:ext cx="2719939" cy="2342851"/>
            <a:chOff x="1390522" y="2682533"/>
            <a:chExt cx="3573556" cy="1853145"/>
          </a:xfrm>
        </p:grpSpPr>
        <p:sp>
          <p:nvSpPr>
            <p:cNvPr id="21" name="Arc 20">
              <a:extLst>
                <a:ext uri="{FF2B5EF4-FFF2-40B4-BE49-F238E27FC236}">
                  <a16:creationId xmlns:a16="http://schemas.microsoft.com/office/drawing/2014/main" id="{AC97B30A-6082-C149-2451-52837D229495}"/>
                </a:ext>
              </a:extLst>
            </p:cNvPr>
            <p:cNvSpPr/>
            <p:nvPr/>
          </p:nvSpPr>
          <p:spPr>
            <a:xfrm rot="10800000">
              <a:off x="2881461" y="2684596"/>
              <a:ext cx="421183" cy="752777"/>
            </a:xfrm>
            <a:prstGeom prst="arc">
              <a:avLst>
                <a:gd name="adj1" fmla="val 16200000"/>
                <a:gd name="adj2" fmla="val 96246"/>
              </a:avLst>
            </a:prstGeom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CC5E1A2-520F-BE67-9CEB-426437BB0176}"/>
                </a:ext>
              </a:extLst>
            </p:cNvPr>
            <p:cNvCxnSpPr>
              <a:cxnSpLocks/>
            </p:cNvCxnSpPr>
            <p:nvPr/>
          </p:nvCxnSpPr>
          <p:spPr>
            <a:xfrm>
              <a:off x="3088045" y="3437373"/>
              <a:ext cx="927453" cy="0"/>
            </a:xfrm>
            <a:prstGeom prst="line">
              <a:avLst/>
            </a:prstGeom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5746CBE5-9590-B8C7-524E-078C10AD77FC}"/>
                </a:ext>
              </a:extLst>
            </p:cNvPr>
            <p:cNvGrpSpPr/>
            <p:nvPr/>
          </p:nvGrpSpPr>
          <p:grpSpPr>
            <a:xfrm>
              <a:off x="1390522" y="3437374"/>
              <a:ext cx="1074215" cy="1098304"/>
              <a:chOff x="4631335" y="3001380"/>
              <a:chExt cx="3904081" cy="1900739"/>
            </a:xfrm>
          </p:grpSpPr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6BD58B35-7D7B-4772-12D9-5A0E31754903}"/>
                  </a:ext>
                </a:extLst>
              </p:cNvPr>
              <p:cNvCxnSpPr>
                <a:cxnSpLocks/>
                <a:endCxn id="31" idx="0"/>
              </p:cNvCxnSpPr>
              <p:nvPr/>
            </p:nvCxnSpPr>
            <p:spPr>
              <a:xfrm>
                <a:off x="4631335" y="3008607"/>
                <a:ext cx="2084079" cy="0"/>
              </a:xfrm>
              <a:prstGeom prst="line">
                <a:avLst/>
              </a:prstGeom>
              <a:ln w="95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291110EB-B84A-E9B8-CE85-4913A9B9C2A4}"/>
                  </a:ext>
                </a:extLst>
              </p:cNvPr>
              <p:cNvGrpSpPr/>
              <p:nvPr/>
            </p:nvGrpSpPr>
            <p:grpSpPr>
              <a:xfrm>
                <a:off x="6594179" y="3001380"/>
                <a:ext cx="1941237" cy="1900739"/>
                <a:chOff x="6594179" y="3001380"/>
                <a:chExt cx="1941237" cy="1900739"/>
              </a:xfrm>
            </p:grpSpPr>
            <p:sp>
              <p:nvSpPr>
                <p:cNvPr id="31" name="Arc 30">
                  <a:extLst>
                    <a:ext uri="{FF2B5EF4-FFF2-40B4-BE49-F238E27FC236}">
                      <a16:creationId xmlns:a16="http://schemas.microsoft.com/office/drawing/2014/main" id="{AFAEE5D8-442A-71D2-4007-3FDD823FBBDA}"/>
                    </a:ext>
                  </a:extLst>
                </p:cNvPr>
                <p:cNvSpPr/>
                <p:nvPr/>
              </p:nvSpPr>
              <p:spPr>
                <a:xfrm>
                  <a:off x="6594179" y="3008607"/>
                  <a:ext cx="242473" cy="1893512"/>
                </a:xfrm>
                <a:prstGeom prst="arc">
                  <a:avLst/>
                </a:prstGeom>
                <a:ln w="952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" name="Arc 31">
                  <a:extLst>
                    <a:ext uri="{FF2B5EF4-FFF2-40B4-BE49-F238E27FC236}">
                      <a16:creationId xmlns:a16="http://schemas.microsoft.com/office/drawing/2014/main" id="{BAC1914F-4DB4-85D4-A897-84200F901A82}"/>
                    </a:ext>
                  </a:extLst>
                </p:cNvPr>
                <p:cNvSpPr/>
                <p:nvPr/>
              </p:nvSpPr>
              <p:spPr>
                <a:xfrm flipH="1">
                  <a:off x="7011240" y="3001380"/>
                  <a:ext cx="1524176" cy="1763246"/>
                </a:xfrm>
                <a:prstGeom prst="arc">
                  <a:avLst>
                    <a:gd name="adj1" fmla="val 16200000"/>
                    <a:gd name="adj2" fmla="val 96246"/>
                  </a:avLst>
                </a:prstGeom>
                <a:ln w="952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" name="Freeform 32">
                  <a:extLst>
                    <a:ext uri="{FF2B5EF4-FFF2-40B4-BE49-F238E27FC236}">
                      <a16:creationId xmlns:a16="http://schemas.microsoft.com/office/drawing/2014/main" id="{A53B5467-E4C1-CF39-FB9C-C78C03028F7C}"/>
                    </a:ext>
                  </a:extLst>
                </p:cNvPr>
                <p:cNvSpPr/>
                <p:nvPr/>
              </p:nvSpPr>
              <p:spPr>
                <a:xfrm>
                  <a:off x="6834301" y="3854730"/>
                  <a:ext cx="179294" cy="199173"/>
                </a:xfrm>
                <a:custGeom>
                  <a:avLst/>
                  <a:gdLst>
                    <a:gd name="connsiteX0" fmla="*/ 0 w 179294"/>
                    <a:gd name="connsiteY0" fmla="*/ 125506 h 272240"/>
                    <a:gd name="connsiteX1" fmla="*/ 107576 w 179294"/>
                    <a:gd name="connsiteY1" fmla="*/ 268941 h 272240"/>
                    <a:gd name="connsiteX2" fmla="*/ 179294 w 179294"/>
                    <a:gd name="connsiteY2" fmla="*/ 0 h 2722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79294" h="272240">
                      <a:moveTo>
                        <a:pt x="0" y="125506"/>
                      </a:moveTo>
                      <a:cubicBezTo>
                        <a:pt x="38847" y="207682"/>
                        <a:pt x="77694" y="289859"/>
                        <a:pt x="107576" y="268941"/>
                      </a:cubicBezTo>
                      <a:cubicBezTo>
                        <a:pt x="137458" y="248023"/>
                        <a:pt x="161365" y="34365"/>
                        <a:pt x="179294" y="0"/>
                      </a:cubicBezTo>
                    </a:path>
                  </a:pathLst>
                </a:custGeom>
                <a:noFill/>
                <a:ln w="9525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B45FE7A5-A794-0BCE-5032-88224B0253F5}"/>
                </a:ext>
              </a:extLst>
            </p:cNvPr>
            <p:cNvCxnSpPr>
              <a:cxnSpLocks/>
            </p:cNvCxnSpPr>
            <p:nvPr/>
          </p:nvCxnSpPr>
          <p:spPr>
            <a:xfrm>
              <a:off x="2255047" y="3437373"/>
              <a:ext cx="531212" cy="0"/>
            </a:xfrm>
            <a:prstGeom prst="line">
              <a:avLst/>
            </a:prstGeom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3391F535-2312-6BAE-3484-1BFCAE99C566}"/>
                </a:ext>
              </a:extLst>
            </p:cNvPr>
            <p:cNvCxnSpPr/>
            <p:nvPr/>
          </p:nvCxnSpPr>
          <p:spPr>
            <a:xfrm>
              <a:off x="2786259" y="3437374"/>
              <a:ext cx="66070" cy="519449"/>
            </a:xfrm>
            <a:prstGeom prst="line">
              <a:avLst/>
            </a:prstGeom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77C1AF65-D7F1-ACCB-52CE-672F0859008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52329" y="3063717"/>
              <a:ext cx="31569" cy="880302"/>
            </a:xfrm>
            <a:prstGeom prst="line">
              <a:avLst/>
            </a:prstGeom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Arc 36">
              <a:extLst>
                <a:ext uri="{FF2B5EF4-FFF2-40B4-BE49-F238E27FC236}">
                  <a16:creationId xmlns:a16="http://schemas.microsoft.com/office/drawing/2014/main" id="{33A359F6-1F43-41D1-0F43-8CD8EDA79879}"/>
                </a:ext>
              </a:extLst>
            </p:cNvPr>
            <p:cNvSpPr/>
            <p:nvPr/>
          </p:nvSpPr>
          <p:spPr>
            <a:xfrm rot="10800000">
              <a:off x="4107025" y="2682533"/>
              <a:ext cx="421183" cy="752777"/>
            </a:xfrm>
            <a:prstGeom prst="arc">
              <a:avLst>
                <a:gd name="adj1" fmla="val 16200000"/>
                <a:gd name="adj2" fmla="val 96246"/>
              </a:avLst>
            </a:prstGeom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17840C1A-3803-1717-6AAE-F916AA358DD7}"/>
                </a:ext>
              </a:extLst>
            </p:cNvPr>
            <p:cNvCxnSpPr>
              <a:cxnSpLocks/>
            </p:cNvCxnSpPr>
            <p:nvPr/>
          </p:nvCxnSpPr>
          <p:spPr>
            <a:xfrm>
              <a:off x="4313609" y="3435310"/>
              <a:ext cx="650469" cy="0"/>
            </a:xfrm>
            <a:prstGeom prst="line">
              <a:avLst/>
            </a:prstGeom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FF83E55F-ED46-0EB4-2C64-9C99B96352EC}"/>
                </a:ext>
              </a:extLst>
            </p:cNvPr>
            <p:cNvCxnSpPr/>
            <p:nvPr/>
          </p:nvCxnSpPr>
          <p:spPr>
            <a:xfrm>
              <a:off x="4011823" y="3435311"/>
              <a:ext cx="66070" cy="519449"/>
            </a:xfrm>
            <a:prstGeom prst="line">
              <a:avLst/>
            </a:prstGeom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B322772F-5052-3F2B-AFA6-FC1F1B4EA1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77893" y="3061653"/>
              <a:ext cx="31569" cy="880302"/>
            </a:xfrm>
            <a:prstGeom prst="line">
              <a:avLst/>
            </a:prstGeom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D1268496-696C-15E5-855A-5A96647CA15C}"/>
              </a:ext>
            </a:extLst>
          </p:cNvPr>
          <p:cNvGrpSpPr/>
          <p:nvPr/>
        </p:nvGrpSpPr>
        <p:grpSpPr>
          <a:xfrm>
            <a:off x="6146589" y="3201341"/>
            <a:ext cx="2713637" cy="1310357"/>
            <a:chOff x="1376734" y="4835687"/>
            <a:chExt cx="3565276" cy="1036464"/>
          </a:xfrm>
        </p:grpSpPr>
        <p:sp>
          <p:nvSpPr>
            <p:cNvPr id="49" name="Arc 48">
              <a:extLst>
                <a:ext uri="{FF2B5EF4-FFF2-40B4-BE49-F238E27FC236}">
                  <a16:creationId xmlns:a16="http://schemas.microsoft.com/office/drawing/2014/main" id="{29132171-374E-9172-27AF-AC6D8FF1A8BE}"/>
                </a:ext>
              </a:extLst>
            </p:cNvPr>
            <p:cNvSpPr/>
            <p:nvPr/>
          </p:nvSpPr>
          <p:spPr>
            <a:xfrm rot="10800000" flipV="1">
              <a:off x="2848315" y="5364749"/>
              <a:ext cx="427315" cy="507402"/>
            </a:xfrm>
            <a:prstGeom prst="arc">
              <a:avLst>
                <a:gd name="adj1" fmla="val 16200000"/>
                <a:gd name="adj2" fmla="val 155225"/>
              </a:avLst>
            </a:prstGeom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8022022D-26DF-E583-7C6F-55F3270E1EA2}"/>
                </a:ext>
              </a:extLst>
            </p:cNvPr>
            <p:cNvGrpSpPr/>
            <p:nvPr/>
          </p:nvGrpSpPr>
          <p:grpSpPr>
            <a:xfrm>
              <a:off x="1376734" y="4835687"/>
              <a:ext cx="3565276" cy="811727"/>
              <a:chOff x="1376734" y="4835687"/>
              <a:chExt cx="3565276" cy="811727"/>
            </a:xfrm>
          </p:grpSpPr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CF27E3EF-0162-E9E3-C580-095286874B62}"/>
                  </a:ext>
                </a:extLst>
              </p:cNvPr>
              <p:cNvCxnSpPr>
                <a:cxnSpLocks/>
                <a:stCxn id="49" idx="0"/>
              </p:cNvCxnSpPr>
              <p:nvPr/>
            </p:nvCxnSpPr>
            <p:spPr>
              <a:xfrm>
                <a:off x="3061973" y="5364749"/>
                <a:ext cx="1880037" cy="1230"/>
              </a:xfrm>
              <a:prstGeom prst="line">
                <a:avLst/>
              </a:prstGeom>
              <a:ln w="95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88990129-8F9D-D00C-B931-0504C04D8EB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76734" y="5365979"/>
                <a:ext cx="1409525" cy="0"/>
              </a:xfrm>
              <a:prstGeom prst="line">
                <a:avLst/>
              </a:prstGeom>
              <a:ln w="95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A5DD9288-3092-C6D3-D440-4E1F93219FA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786259" y="4835687"/>
                <a:ext cx="48038" cy="530293"/>
              </a:xfrm>
              <a:prstGeom prst="line">
                <a:avLst/>
              </a:prstGeom>
              <a:ln w="95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3FA31DDF-A3D3-E95F-E1A8-EC071DFB93E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32532" y="4835687"/>
                <a:ext cx="15784" cy="811727"/>
              </a:xfrm>
              <a:prstGeom prst="line">
                <a:avLst/>
              </a:prstGeom>
              <a:ln w="95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A4674FF6-D78F-E139-EE80-51D4CE9A99A8}"/>
              </a:ext>
            </a:extLst>
          </p:cNvPr>
          <p:cNvCxnSpPr>
            <a:cxnSpLocks/>
          </p:cNvCxnSpPr>
          <p:nvPr/>
        </p:nvCxnSpPr>
        <p:spPr>
          <a:xfrm flipH="1">
            <a:off x="6146589" y="1438711"/>
            <a:ext cx="0" cy="1265377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B1818F9C-F087-B9D2-6DDA-79C8AA09DF77}"/>
              </a:ext>
            </a:extLst>
          </p:cNvPr>
          <p:cNvCxnSpPr>
            <a:cxnSpLocks/>
          </p:cNvCxnSpPr>
          <p:nvPr/>
        </p:nvCxnSpPr>
        <p:spPr>
          <a:xfrm flipH="1">
            <a:off x="6142293" y="2704088"/>
            <a:ext cx="2713637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TextBox 85">
            <a:extLst>
              <a:ext uri="{FF2B5EF4-FFF2-40B4-BE49-F238E27FC236}">
                <a16:creationId xmlns:a16="http://schemas.microsoft.com/office/drawing/2014/main" id="{5B39ED2C-C80E-322E-1246-F4D98F783EC1}"/>
              </a:ext>
            </a:extLst>
          </p:cNvPr>
          <p:cNvSpPr txBox="1"/>
          <p:nvPr/>
        </p:nvSpPr>
        <p:spPr>
          <a:xfrm>
            <a:off x="6012196" y="1039254"/>
            <a:ext cx="424837" cy="3307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Anode</a:t>
            </a:r>
            <a:endParaRPr lang="en-US" sz="1200" dirty="0"/>
          </a:p>
        </p:txBody>
      </p: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7395E21C-23B3-0627-7C39-8E6D246A7106}"/>
              </a:ext>
            </a:extLst>
          </p:cNvPr>
          <p:cNvCxnSpPr>
            <a:cxnSpLocks/>
          </p:cNvCxnSpPr>
          <p:nvPr/>
        </p:nvCxnSpPr>
        <p:spPr>
          <a:xfrm flipH="1">
            <a:off x="6137936" y="4289591"/>
            <a:ext cx="2713637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B839B70C-E11C-B557-7B4C-7D76BFF047BD}"/>
              </a:ext>
            </a:extLst>
          </p:cNvPr>
          <p:cNvCxnSpPr>
            <a:cxnSpLocks/>
          </p:cNvCxnSpPr>
          <p:nvPr/>
        </p:nvCxnSpPr>
        <p:spPr>
          <a:xfrm flipH="1">
            <a:off x="6142292" y="5990381"/>
            <a:ext cx="2713637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A29DA7E9-E001-14EA-9EA4-C4452207654B}"/>
              </a:ext>
            </a:extLst>
          </p:cNvPr>
          <p:cNvSpPr txBox="1"/>
          <p:nvPr/>
        </p:nvSpPr>
        <p:spPr>
          <a:xfrm>
            <a:off x="8499513" y="5990381"/>
            <a:ext cx="416296" cy="3891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Time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6BEAD30F-A292-8DAC-9186-E31740B5B8BC}"/>
              </a:ext>
            </a:extLst>
          </p:cNvPr>
          <p:cNvSpPr txBox="1"/>
          <p:nvPr/>
        </p:nvSpPr>
        <p:spPr>
          <a:xfrm>
            <a:off x="5870364" y="2803239"/>
            <a:ext cx="585889" cy="3307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Cathode 1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9FC19AE4-92E7-1BAA-AC7F-77AFB5032731}"/>
              </a:ext>
            </a:extLst>
          </p:cNvPr>
          <p:cNvSpPr txBox="1"/>
          <p:nvPr/>
        </p:nvSpPr>
        <p:spPr>
          <a:xfrm>
            <a:off x="5931669" y="4428606"/>
            <a:ext cx="585889" cy="3307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Cathode 2</a:t>
            </a:r>
          </a:p>
        </p:txBody>
      </p: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53060D0E-AA5F-50A6-7359-4EF61A29279A}"/>
              </a:ext>
            </a:extLst>
          </p:cNvPr>
          <p:cNvGrpSpPr/>
          <p:nvPr/>
        </p:nvGrpSpPr>
        <p:grpSpPr>
          <a:xfrm>
            <a:off x="6142292" y="4856002"/>
            <a:ext cx="2713637" cy="1310357"/>
            <a:chOff x="1376734" y="4835687"/>
            <a:chExt cx="3565276" cy="1036464"/>
          </a:xfrm>
        </p:grpSpPr>
        <p:sp>
          <p:nvSpPr>
            <p:cNvPr id="116" name="Arc 115">
              <a:extLst>
                <a:ext uri="{FF2B5EF4-FFF2-40B4-BE49-F238E27FC236}">
                  <a16:creationId xmlns:a16="http://schemas.microsoft.com/office/drawing/2014/main" id="{0C01C5BF-647D-0ECB-622A-DCFECC1E72E4}"/>
                </a:ext>
              </a:extLst>
            </p:cNvPr>
            <p:cNvSpPr/>
            <p:nvPr/>
          </p:nvSpPr>
          <p:spPr>
            <a:xfrm rot="10800000" flipV="1">
              <a:off x="2848315" y="5364749"/>
              <a:ext cx="427315" cy="507402"/>
            </a:xfrm>
            <a:prstGeom prst="arc">
              <a:avLst>
                <a:gd name="adj1" fmla="val 16200000"/>
                <a:gd name="adj2" fmla="val 155225"/>
              </a:avLst>
            </a:prstGeom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14E95073-8C5B-9ABD-A8E9-58E9A18C2EFD}"/>
                </a:ext>
              </a:extLst>
            </p:cNvPr>
            <p:cNvGrpSpPr/>
            <p:nvPr/>
          </p:nvGrpSpPr>
          <p:grpSpPr>
            <a:xfrm>
              <a:off x="1376734" y="4835687"/>
              <a:ext cx="3565276" cy="811727"/>
              <a:chOff x="1376734" y="4835687"/>
              <a:chExt cx="3565276" cy="811727"/>
            </a:xfrm>
          </p:grpSpPr>
          <p:cxnSp>
            <p:nvCxnSpPr>
              <p:cNvPr id="118" name="Straight Connector 117">
                <a:extLst>
                  <a:ext uri="{FF2B5EF4-FFF2-40B4-BE49-F238E27FC236}">
                    <a16:creationId xmlns:a16="http://schemas.microsoft.com/office/drawing/2014/main" id="{C5B019BC-029E-E821-B797-B57643CE87CB}"/>
                  </a:ext>
                </a:extLst>
              </p:cNvPr>
              <p:cNvCxnSpPr>
                <a:cxnSpLocks/>
                <a:stCxn id="116" idx="0"/>
              </p:cNvCxnSpPr>
              <p:nvPr/>
            </p:nvCxnSpPr>
            <p:spPr>
              <a:xfrm>
                <a:off x="3061973" y="5364749"/>
                <a:ext cx="1880037" cy="1230"/>
              </a:xfrm>
              <a:prstGeom prst="line">
                <a:avLst/>
              </a:prstGeom>
              <a:ln w="95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>
                <a:extLst>
                  <a:ext uri="{FF2B5EF4-FFF2-40B4-BE49-F238E27FC236}">
                    <a16:creationId xmlns:a16="http://schemas.microsoft.com/office/drawing/2014/main" id="{60C453F4-0A49-2B21-85CD-E66717A9E24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76734" y="5365979"/>
                <a:ext cx="1409525" cy="0"/>
              </a:xfrm>
              <a:prstGeom prst="line">
                <a:avLst/>
              </a:prstGeom>
              <a:ln w="95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>
                <a:extLst>
                  <a:ext uri="{FF2B5EF4-FFF2-40B4-BE49-F238E27FC236}">
                    <a16:creationId xmlns:a16="http://schemas.microsoft.com/office/drawing/2014/main" id="{291C88CE-7876-62FE-15A1-92E2CA88D75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786259" y="4835687"/>
                <a:ext cx="48038" cy="530293"/>
              </a:xfrm>
              <a:prstGeom prst="line">
                <a:avLst/>
              </a:prstGeom>
              <a:ln w="95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>
                <a:extLst>
                  <a:ext uri="{FF2B5EF4-FFF2-40B4-BE49-F238E27FC236}">
                    <a16:creationId xmlns:a16="http://schemas.microsoft.com/office/drawing/2014/main" id="{C9519BE4-C77B-1CD0-33F5-55E837F4E11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32532" y="4835687"/>
                <a:ext cx="15784" cy="811727"/>
              </a:xfrm>
              <a:prstGeom prst="line">
                <a:avLst/>
              </a:prstGeom>
              <a:ln w="95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0E2B38CB-B884-B908-9978-CCCFCF2B19A0}"/>
              </a:ext>
            </a:extLst>
          </p:cNvPr>
          <p:cNvCxnSpPr>
            <a:cxnSpLocks/>
          </p:cNvCxnSpPr>
          <p:nvPr/>
        </p:nvCxnSpPr>
        <p:spPr>
          <a:xfrm>
            <a:off x="6137936" y="4789011"/>
            <a:ext cx="0" cy="120137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FD77512E-4E45-44A4-4388-E3D50B3FDA8F}"/>
              </a:ext>
            </a:extLst>
          </p:cNvPr>
          <p:cNvCxnSpPr>
            <a:cxnSpLocks/>
          </p:cNvCxnSpPr>
          <p:nvPr/>
        </p:nvCxnSpPr>
        <p:spPr>
          <a:xfrm flipH="1">
            <a:off x="6136100" y="3082798"/>
            <a:ext cx="1836" cy="1206793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6A623731-3C60-2280-2F70-53780C81079C}"/>
              </a:ext>
            </a:extLst>
          </p:cNvPr>
          <p:cNvSpPr txBox="1"/>
          <p:nvPr/>
        </p:nvSpPr>
        <p:spPr>
          <a:xfrm>
            <a:off x="3018140" y="1569450"/>
            <a:ext cx="2607702" cy="25237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Electron passes through cell</a:t>
            </a:r>
          </a:p>
          <a:p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Avalanche triggered in cell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Plasma reaches near cathode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Plasma reaches far cathode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A2D2E4BF-3C93-CD3A-E154-FAE20C6E6718}"/>
              </a:ext>
            </a:extLst>
          </p:cNvPr>
          <p:cNvSpPr txBox="1"/>
          <p:nvPr/>
        </p:nvSpPr>
        <p:spPr>
          <a:xfrm>
            <a:off x="3165590" y="577869"/>
            <a:ext cx="22095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Sequence of Events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CF8C0B62-B8ED-AFBB-43C0-62214B8572FD}"/>
              </a:ext>
            </a:extLst>
          </p:cNvPr>
          <p:cNvSpPr txBox="1"/>
          <p:nvPr/>
        </p:nvSpPr>
        <p:spPr>
          <a:xfrm>
            <a:off x="6354220" y="553191"/>
            <a:ext cx="20151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Measured Signals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A6A632AA-230A-4C6D-B515-EF255B626C1D}"/>
              </a:ext>
            </a:extLst>
          </p:cNvPr>
          <p:cNvSpPr txBox="1"/>
          <p:nvPr/>
        </p:nvSpPr>
        <p:spPr>
          <a:xfrm>
            <a:off x="9360863" y="600613"/>
            <a:ext cx="24672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Recorded Information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BE0E886B-9710-BF3B-B9BC-276021977129}"/>
              </a:ext>
            </a:extLst>
          </p:cNvPr>
          <p:cNvSpPr txBox="1"/>
          <p:nvPr/>
        </p:nvSpPr>
        <p:spPr>
          <a:xfrm>
            <a:off x="783342" y="685518"/>
            <a:ext cx="11403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Cell View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2F3BF891-4902-E87C-E531-524EFF5FBA6E}"/>
              </a:ext>
            </a:extLst>
          </p:cNvPr>
          <p:cNvSpPr txBox="1"/>
          <p:nvPr/>
        </p:nvSpPr>
        <p:spPr>
          <a:xfrm>
            <a:off x="9257447" y="1103635"/>
            <a:ext cx="2669962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T0 - Anode</a:t>
            </a:r>
          </a:p>
          <a:p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T1,T2,Ttop - Anode + Cathode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T3,T4,Tbot – Anode + Cathode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A93E8250-04B5-7C80-1C82-0E005974A80A}"/>
              </a:ext>
            </a:extLst>
          </p:cNvPr>
          <p:cNvCxnSpPr>
            <a:cxnSpLocks/>
          </p:cNvCxnSpPr>
          <p:nvPr/>
        </p:nvCxnSpPr>
        <p:spPr>
          <a:xfrm>
            <a:off x="2732926" y="469074"/>
            <a:ext cx="0" cy="6169932"/>
          </a:xfrm>
          <a:prstGeom prst="line">
            <a:avLst/>
          </a:prstGeom>
          <a:ln w="28575">
            <a:solidFill>
              <a:srgbClr val="D27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0D1EB282-09EA-C5DA-23E1-BEAF6BB8FB4F}"/>
              </a:ext>
            </a:extLst>
          </p:cNvPr>
          <p:cNvCxnSpPr>
            <a:cxnSpLocks/>
          </p:cNvCxnSpPr>
          <p:nvPr/>
        </p:nvCxnSpPr>
        <p:spPr>
          <a:xfrm>
            <a:off x="5826008" y="459468"/>
            <a:ext cx="0" cy="6169932"/>
          </a:xfrm>
          <a:prstGeom prst="line">
            <a:avLst/>
          </a:prstGeom>
          <a:ln w="28575">
            <a:solidFill>
              <a:srgbClr val="D27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C32733D7-48A4-AAD3-12D6-4BBB4979255D}"/>
              </a:ext>
            </a:extLst>
          </p:cNvPr>
          <p:cNvCxnSpPr>
            <a:cxnSpLocks/>
          </p:cNvCxnSpPr>
          <p:nvPr/>
        </p:nvCxnSpPr>
        <p:spPr>
          <a:xfrm>
            <a:off x="9083106" y="469074"/>
            <a:ext cx="0" cy="6169932"/>
          </a:xfrm>
          <a:prstGeom prst="line">
            <a:avLst/>
          </a:prstGeom>
          <a:ln w="28575">
            <a:solidFill>
              <a:srgbClr val="D27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D8B865A1-4486-1AAA-550D-96122BE56613}"/>
              </a:ext>
            </a:extLst>
          </p:cNvPr>
          <p:cNvSpPr/>
          <p:nvPr/>
        </p:nvSpPr>
        <p:spPr>
          <a:xfrm>
            <a:off x="6472719" y="1696256"/>
            <a:ext cx="321287" cy="956180"/>
          </a:xfrm>
          <a:prstGeom prst="ellipse">
            <a:avLst/>
          </a:prstGeom>
          <a:noFill/>
          <a:ln w="1905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B4B551C-6B13-21DA-1498-5DEBAF0DC3E1}"/>
              </a:ext>
            </a:extLst>
          </p:cNvPr>
          <p:cNvSpPr/>
          <p:nvPr/>
        </p:nvSpPr>
        <p:spPr>
          <a:xfrm>
            <a:off x="7096117" y="1369595"/>
            <a:ext cx="321287" cy="1290653"/>
          </a:xfrm>
          <a:prstGeom prst="ellipse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2746761-98FC-E550-448F-34C5FB3F293B}"/>
              </a:ext>
            </a:extLst>
          </p:cNvPr>
          <p:cNvSpPr/>
          <p:nvPr/>
        </p:nvSpPr>
        <p:spPr>
          <a:xfrm>
            <a:off x="7111352" y="3082798"/>
            <a:ext cx="321287" cy="1194854"/>
          </a:xfrm>
          <a:prstGeom prst="ellipse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803D9D5-BFA2-954E-7F6A-48F19B422FA9}"/>
              </a:ext>
            </a:extLst>
          </p:cNvPr>
          <p:cNvSpPr/>
          <p:nvPr/>
        </p:nvSpPr>
        <p:spPr>
          <a:xfrm>
            <a:off x="8037509" y="1359361"/>
            <a:ext cx="321287" cy="1290653"/>
          </a:xfrm>
          <a:prstGeom prst="ellipse">
            <a:avLst/>
          </a:prstGeom>
          <a:noFill/>
          <a:ln w="19050">
            <a:solidFill>
              <a:srgbClr val="E6AD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BB32829D-7F53-E6B5-C3F0-1BA10BA00D34}"/>
              </a:ext>
            </a:extLst>
          </p:cNvPr>
          <p:cNvSpPr/>
          <p:nvPr/>
        </p:nvSpPr>
        <p:spPr>
          <a:xfrm>
            <a:off x="7084420" y="4818636"/>
            <a:ext cx="321287" cy="1169866"/>
          </a:xfrm>
          <a:prstGeom prst="ellipse">
            <a:avLst/>
          </a:prstGeom>
          <a:noFill/>
          <a:ln w="19050">
            <a:solidFill>
              <a:srgbClr val="E6AD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E3796AD-5872-D233-9DA8-2D7C09824F57}"/>
              </a:ext>
            </a:extLst>
          </p:cNvPr>
          <p:cNvSpPr txBox="1"/>
          <p:nvPr/>
        </p:nvSpPr>
        <p:spPr>
          <a:xfrm>
            <a:off x="8417081" y="4255244"/>
            <a:ext cx="416296" cy="3891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Time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4E7B384-7494-9533-3447-EB7290DB6A2E}"/>
              </a:ext>
            </a:extLst>
          </p:cNvPr>
          <p:cNvSpPr txBox="1"/>
          <p:nvPr/>
        </p:nvSpPr>
        <p:spPr>
          <a:xfrm>
            <a:off x="8480623" y="2696810"/>
            <a:ext cx="416296" cy="3891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Time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0FB38898-3B94-899D-DD14-739C9B529006}"/>
              </a:ext>
            </a:extLst>
          </p:cNvPr>
          <p:cNvCxnSpPr/>
          <p:nvPr/>
        </p:nvCxnSpPr>
        <p:spPr>
          <a:xfrm>
            <a:off x="3305737" y="2506935"/>
            <a:ext cx="2069432" cy="0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23506D35-4E5F-DF3B-E921-FB8D9DA3127B}"/>
              </a:ext>
            </a:extLst>
          </p:cNvPr>
          <p:cNvCxnSpPr>
            <a:cxnSpLocks/>
          </p:cNvCxnSpPr>
          <p:nvPr/>
        </p:nvCxnSpPr>
        <p:spPr>
          <a:xfrm>
            <a:off x="9628633" y="1810237"/>
            <a:ext cx="794863" cy="0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002CB73B-7FDF-4912-EE6D-90D2D00CD6BD}"/>
              </a:ext>
            </a:extLst>
          </p:cNvPr>
          <p:cNvCxnSpPr/>
          <p:nvPr/>
        </p:nvCxnSpPr>
        <p:spPr>
          <a:xfrm>
            <a:off x="3353862" y="3129706"/>
            <a:ext cx="2069432" cy="0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D0B9D8A8-D470-EA43-9C15-76B77209439D}"/>
              </a:ext>
            </a:extLst>
          </p:cNvPr>
          <p:cNvCxnSpPr/>
          <p:nvPr/>
        </p:nvCxnSpPr>
        <p:spPr>
          <a:xfrm>
            <a:off x="9593260" y="2456422"/>
            <a:ext cx="2069432" cy="0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C42340A8-7113-4280-E9C5-92F4D8E22088}"/>
              </a:ext>
            </a:extLst>
          </p:cNvPr>
          <p:cNvCxnSpPr/>
          <p:nvPr/>
        </p:nvCxnSpPr>
        <p:spPr>
          <a:xfrm>
            <a:off x="3392187" y="3798791"/>
            <a:ext cx="2069432" cy="0"/>
          </a:xfrm>
          <a:prstGeom prst="line">
            <a:avLst/>
          </a:prstGeom>
          <a:ln w="19050">
            <a:solidFill>
              <a:srgbClr val="E6AD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DDE09B97-BB70-4213-FD3A-2532D5755A43}"/>
              </a:ext>
            </a:extLst>
          </p:cNvPr>
          <p:cNvCxnSpPr/>
          <p:nvPr/>
        </p:nvCxnSpPr>
        <p:spPr>
          <a:xfrm>
            <a:off x="9628633" y="3110821"/>
            <a:ext cx="2069432" cy="0"/>
          </a:xfrm>
          <a:prstGeom prst="line">
            <a:avLst/>
          </a:prstGeom>
          <a:ln w="19050">
            <a:solidFill>
              <a:srgbClr val="E6AD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5276316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6DC477-375F-2ECE-C86A-517BAE8C77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F481B2-CC03-E73C-F452-31DB7114D1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Tracker Cell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5B4923-5127-2CEC-4C59-C907B50438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07/03/2024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A89BA9-1B3C-33FF-507F-E0B125A889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Vertical Reconstruction Analysis Talk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DAB1A8-A2B3-8160-FE0E-0FA92A2623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75C06-E6FF-2B41-9965-ECD387385993}" type="slidenum">
              <a:rPr lang="en-US" smtClean="0"/>
              <a:t>108</a:t>
            </a:fld>
            <a:endParaRPr lang="en-US"/>
          </a:p>
        </p:txBody>
      </p: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F0B276A3-5A5D-BE4F-18B8-F9CDA847060B}"/>
              </a:ext>
            </a:extLst>
          </p:cNvPr>
          <p:cNvGrpSpPr/>
          <p:nvPr/>
        </p:nvGrpSpPr>
        <p:grpSpPr>
          <a:xfrm rot="16200000" flipV="1">
            <a:off x="-1406384" y="3134407"/>
            <a:ext cx="5048502" cy="1314817"/>
            <a:chOff x="223629" y="1736549"/>
            <a:chExt cx="5048502" cy="1316178"/>
          </a:xfrm>
        </p:grpSpPr>
        <p:pic>
          <p:nvPicPr>
            <p:cNvPr id="7" name="Content Placeholder 9" descr="Content Placeholder 9">
              <a:extLst>
                <a:ext uri="{FF2B5EF4-FFF2-40B4-BE49-F238E27FC236}">
                  <a16:creationId xmlns:a16="http://schemas.microsoft.com/office/drawing/2014/main" id="{03BC2BBE-81CD-CDB5-E4C2-33AED960C4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24773" t="40305"/>
            <a:stretch>
              <a:fillRect/>
            </a:stretch>
          </p:blipFill>
          <p:spPr>
            <a:xfrm>
              <a:off x="223629" y="1873954"/>
              <a:ext cx="5048502" cy="1047899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8" name="7-point Star 7">
              <a:extLst>
                <a:ext uri="{FF2B5EF4-FFF2-40B4-BE49-F238E27FC236}">
                  <a16:creationId xmlns:a16="http://schemas.microsoft.com/office/drawing/2014/main" id="{0247CA19-50CA-98A6-B2E1-E457522CEEBD}"/>
                </a:ext>
              </a:extLst>
            </p:cNvPr>
            <p:cNvSpPr/>
            <p:nvPr/>
          </p:nvSpPr>
          <p:spPr>
            <a:xfrm>
              <a:off x="3581866" y="2179223"/>
              <a:ext cx="299670" cy="307571"/>
            </a:xfrm>
            <a:prstGeom prst="star7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Down Arrow 8">
              <a:extLst>
                <a:ext uri="{FF2B5EF4-FFF2-40B4-BE49-F238E27FC236}">
                  <a16:creationId xmlns:a16="http://schemas.microsoft.com/office/drawing/2014/main" id="{BAECC901-D081-161D-355E-1744E5D6C9DE}"/>
                </a:ext>
              </a:extLst>
            </p:cNvPr>
            <p:cNvSpPr/>
            <p:nvPr/>
          </p:nvSpPr>
          <p:spPr>
            <a:xfrm rot="5400000">
              <a:off x="1971926" y="854048"/>
              <a:ext cx="203506" cy="2972317"/>
            </a:xfrm>
            <a:prstGeom prst="downArrow">
              <a:avLst/>
            </a:prstGeom>
            <a:solidFill>
              <a:srgbClr val="92D050">
                <a:alpha val="49785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Down Arrow 9">
              <a:extLst>
                <a:ext uri="{FF2B5EF4-FFF2-40B4-BE49-F238E27FC236}">
                  <a16:creationId xmlns:a16="http://schemas.microsoft.com/office/drawing/2014/main" id="{F27B2923-94F1-B26B-A1A1-EE93E77EE632}"/>
                </a:ext>
              </a:extLst>
            </p:cNvPr>
            <p:cNvSpPr/>
            <p:nvPr/>
          </p:nvSpPr>
          <p:spPr>
            <a:xfrm rot="16200000">
              <a:off x="4299762" y="1842257"/>
              <a:ext cx="203506" cy="995899"/>
            </a:xfrm>
            <a:prstGeom prst="downArrow">
              <a:avLst/>
            </a:prstGeom>
            <a:solidFill>
              <a:srgbClr val="92D050">
                <a:alpha val="49785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F22CC451-C4CA-5AD9-49F1-700400E0E4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82181" y="1736549"/>
              <a:ext cx="954741" cy="131617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EF0D2E0-9499-BA95-B3B0-64C3FEAA4759}"/>
                </a:ext>
              </a:extLst>
            </p:cNvPr>
            <p:cNvSpPr txBox="1"/>
            <p:nvPr/>
          </p:nvSpPr>
          <p:spPr>
            <a:xfrm rot="5400000">
              <a:off x="3007843" y="2678307"/>
              <a:ext cx="348676" cy="3925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e-</a:t>
              </a:r>
            </a:p>
          </p:txBody>
        </p:sp>
      </p:grpSp>
      <p:sp>
        <p:nvSpPr>
          <p:cNvPr id="86" name="TextBox 85">
            <a:extLst>
              <a:ext uri="{FF2B5EF4-FFF2-40B4-BE49-F238E27FC236}">
                <a16:creationId xmlns:a16="http://schemas.microsoft.com/office/drawing/2014/main" id="{E894E406-299A-B582-89D9-4CA4AD23E5C7}"/>
              </a:ext>
            </a:extLst>
          </p:cNvPr>
          <p:cNvSpPr txBox="1"/>
          <p:nvPr/>
        </p:nvSpPr>
        <p:spPr>
          <a:xfrm>
            <a:off x="6945032" y="862094"/>
            <a:ext cx="424837" cy="3307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Anode</a:t>
            </a:r>
            <a:endParaRPr lang="en-US" sz="1200" dirty="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45C67D06-0F99-CCA8-37C3-0CF53DFDB0BF}"/>
              </a:ext>
            </a:extLst>
          </p:cNvPr>
          <p:cNvSpPr txBox="1"/>
          <p:nvPr/>
        </p:nvSpPr>
        <p:spPr>
          <a:xfrm>
            <a:off x="10707909" y="6207002"/>
            <a:ext cx="416296" cy="3891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Time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19AFD04F-708A-1915-6EB2-6F4E9EC600A0}"/>
              </a:ext>
            </a:extLst>
          </p:cNvPr>
          <p:cNvSpPr txBox="1"/>
          <p:nvPr/>
        </p:nvSpPr>
        <p:spPr>
          <a:xfrm>
            <a:off x="6832941" y="2752220"/>
            <a:ext cx="585889" cy="3307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Cathode 1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F3B05483-64AD-CD35-BA57-E49239E7E837}"/>
              </a:ext>
            </a:extLst>
          </p:cNvPr>
          <p:cNvSpPr txBox="1"/>
          <p:nvPr/>
        </p:nvSpPr>
        <p:spPr>
          <a:xfrm>
            <a:off x="6868802" y="4676419"/>
            <a:ext cx="585889" cy="3307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Cathode 2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5C0FDC38-C055-73A9-98C1-36251C74C08C}"/>
              </a:ext>
            </a:extLst>
          </p:cNvPr>
          <p:cNvSpPr txBox="1"/>
          <p:nvPr/>
        </p:nvSpPr>
        <p:spPr>
          <a:xfrm>
            <a:off x="2908390" y="1213568"/>
            <a:ext cx="2607702" cy="25237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Electron passes through cell</a:t>
            </a:r>
          </a:p>
          <a:p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Avalanche triggered in cell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Plasma reaches near cathode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Plasma reaches far cathode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EC1F890B-0F76-F64F-D615-5108B421E798}"/>
              </a:ext>
            </a:extLst>
          </p:cNvPr>
          <p:cNvSpPr txBox="1"/>
          <p:nvPr/>
        </p:nvSpPr>
        <p:spPr>
          <a:xfrm>
            <a:off x="3103363" y="627355"/>
            <a:ext cx="22095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Sequence of Events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EB5F3AD1-3257-C908-0234-491A6E0E0A31}"/>
              </a:ext>
            </a:extLst>
          </p:cNvPr>
          <p:cNvSpPr txBox="1"/>
          <p:nvPr/>
        </p:nvSpPr>
        <p:spPr>
          <a:xfrm>
            <a:off x="7289229" y="492757"/>
            <a:ext cx="20151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Measured Signals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2A2EBE31-CEF8-5957-2A52-47F50581B3A1}"/>
              </a:ext>
            </a:extLst>
          </p:cNvPr>
          <p:cNvSpPr txBox="1"/>
          <p:nvPr/>
        </p:nvSpPr>
        <p:spPr>
          <a:xfrm>
            <a:off x="3151226" y="3838444"/>
            <a:ext cx="24672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Recorded Information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3CD2855F-2A4F-0F44-D7B2-603423D70C0B}"/>
              </a:ext>
            </a:extLst>
          </p:cNvPr>
          <p:cNvSpPr txBox="1"/>
          <p:nvPr/>
        </p:nvSpPr>
        <p:spPr>
          <a:xfrm>
            <a:off x="598516" y="659292"/>
            <a:ext cx="11403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Cell View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0728AB5C-CF25-3291-43B6-9BC04CAB49D2}"/>
              </a:ext>
            </a:extLst>
          </p:cNvPr>
          <p:cNvSpPr txBox="1"/>
          <p:nvPr/>
        </p:nvSpPr>
        <p:spPr>
          <a:xfrm>
            <a:off x="2870316" y="3961598"/>
            <a:ext cx="2669962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T0 - Anode</a:t>
            </a:r>
          </a:p>
          <a:p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T1,T2,Ttop - Anode + Cathode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T3,T4,Tbot – Anode + Cathode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8AEE1B95-61A2-9E7D-DA79-BAD5A6713428}"/>
              </a:ext>
            </a:extLst>
          </p:cNvPr>
          <p:cNvGrpSpPr/>
          <p:nvPr/>
        </p:nvGrpSpPr>
        <p:grpSpPr>
          <a:xfrm>
            <a:off x="7098677" y="3031779"/>
            <a:ext cx="4110670" cy="1428900"/>
            <a:chOff x="2747848" y="3114021"/>
            <a:chExt cx="2724126" cy="1428900"/>
          </a:xfrm>
        </p:grpSpPr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0A2FB585-5995-30F8-C8C1-C54755BA1F5D}"/>
                </a:ext>
              </a:extLst>
            </p:cNvPr>
            <p:cNvGrpSpPr/>
            <p:nvPr/>
          </p:nvGrpSpPr>
          <p:grpSpPr>
            <a:xfrm>
              <a:off x="2758337" y="3232564"/>
              <a:ext cx="2713637" cy="1310357"/>
              <a:chOff x="1376734" y="4835687"/>
              <a:chExt cx="3565276" cy="1036464"/>
            </a:xfrm>
          </p:grpSpPr>
          <p:sp>
            <p:nvSpPr>
              <p:cNvPr id="49" name="Arc 48">
                <a:extLst>
                  <a:ext uri="{FF2B5EF4-FFF2-40B4-BE49-F238E27FC236}">
                    <a16:creationId xmlns:a16="http://schemas.microsoft.com/office/drawing/2014/main" id="{C1C84120-46C0-4843-53D2-36368B1B45C4}"/>
                  </a:ext>
                </a:extLst>
              </p:cNvPr>
              <p:cNvSpPr/>
              <p:nvPr/>
            </p:nvSpPr>
            <p:spPr>
              <a:xfrm rot="10800000" flipV="1">
                <a:off x="2848315" y="5364749"/>
                <a:ext cx="427315" cy="507402"/>
              </a:xfrm>
              <a:prstGeom prst="arc">
                <a:avLst>
                  <a:gd name="adj1" fmla="val 16200000"/>
                  <a:gd name="adj2" fmla="val 155225"/>
                </a:avLst>
              </a:prstGeom>
              <a:ln w="95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72" name="Group 71">
                <a:extLst>
                  <a:ext uri="{FF2B5EF4-FFF2-40B4-BE49-F238E27FC236}">
                    <a16:creationId xmlns:a16="http://schemas.microsoft.com/office/drawing/2014/main" id="{6757A904-96D1-A972-A5A5-1350E1CE60BC}"/>
                  </a:ext>
                </a:extLst>
              </p:cNvPr>
              <p:cNvGrpSpPr/>
              <p:nvPr/>
            </p:nvGrpSpPr>
            <p:grpSpPr>
              <a:xfrm>
                <a:off x="1376734" y="4835687"/>
                <a:ext cx="3565276" cy="811727"/>
                <a:chOff x="1376734" y="4835687"/>
                <a:chExt cx="3565276" cy="811727"/>
              </a:xfrm>
            </p:grpSpPr>
            <p:cxnSp>
              <p:nvCxnSpPr>
                <p:cNvPr id="50" name="Straight Connector 49">
                  <a:extLst>
                    <a:ext uri="{FF2B5EF4-FFF2-40B4-BE49-F238E27FC236}">
                      <a16:creationId xmlns:a16="http://schemas.microsoft.com/office/drawing/2014/main" id="{6CABF0F5-6F73-CD7C-ED14-CD8007F740DD}"/>
                    </a:ext>
                  </a:extLst>
                </p:cNvPr>
                <p:cNvCxnSpPr>
                  <a:cxnSpLocks/>
                  <a:stCxn id="49" idx="0"/>
                </p:cNvCxnSpPr>
                <p:nvPr/>
              </p:nvCxnSpPr>
              <p:spPr>
                <a:xfrm>
                  <a:off x="3061973" y="5364749"/>
                  <a:ext cx="1880037" cy="1230"/>
                </a:xfrm>
                <a:prstGeom prst="line">
                  <a:avLst/>
                </a:prstGeom>
                <a:ln w="952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Straight Connector 50">
                  <a:extLst>
                    <a:ext uri="{FF2B5EF4-FFF2-40B4-BE49-F238E27FC236}">
                      <a16:creationId xmlns:a16="http://schemas.microsoft.com/office/drawing/2014/main" id="{EED65E51-C88A-C8A1-818E-80A697D3220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376734" y="5365979"/>
                  <a:ext cx="1409525" cy="0"/>
                </a:xfrm>
                <a:prstGeom prst="line">
                  <a:avLst/>
                </a:prstGeom>
                <a:ln w="952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Straight Connector 51">
                  <a:extLst>
                    <a:ext uri="{FF2B5EF4-FFF2-40B4-BE49-F238E27FC236}">
                      <a16:creationId xmlns:a16="http://schemas.microsoft.com/office/drawing/2014/main" id="{F95F27C4-F83F-DA20-A742-1CF611DCF86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786259" y="4835687"/>
                  <a:ext cx="48038" cy="530293"/>
                </a:xfrm>
                <a:prstGeom prst="line">
                  <a:avLst/>
                </a:prstGeom>
                <a:ln w="952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Connector 52">
                  <a:extLst>
                    <a:ext uri="{FF2B5EF4-FFF2-40B4-BE49-F238E27FC236}">
                      <a16:creationId xmlns:a16="http://schemas.microsoft.com/office/drawing/2014/main" id="{D8872E3C-FFF6-D322-DD15-34BAFBCAE67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832532" y="4835687"/>
                  <a:ext cx="15784" cy="811727"/>
                </a:xfrm>
                <a:prstGeom prst="line">
                  <a:avLst/>
                </a:prstGeom>
                <a:ln w="952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B4E4A772-A661-96A3-0D94-9759620E3CB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49684" y="4320814"/>
              <a:ext cx="2713637" cy="0"/>
            </a:xfrm>
            <a:prstGeom prst="line">
              <a:avLst/>
            </a:prstGeom>
            <a:ln w="95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D4F251D0-EB87-7A30-D459-54A25003035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47848" y="3114021"/>
              <a:ext cx="1836" cy="1206793"/>
            </a:xfrm>
            <a:prstGeom prst="line">
              <a:avLst/>
            </a:prstGeom>
            <a:ln w="95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C341B9CE-8F30-5496-ED54-82BAFA62F2CF}"/>
                </a:ext>
              </a:extLst>
            </p:cNvPr>
            <p:cNvSpPr/>
            <p:nvPr/>
          </p:nvSpPr>
          <p:spPr>
            <a:xfrm>
              <a:off x="3723100" y="3114021"/>
              <a:ext cx="321287" cy="1194854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F71EAC56-4AFC-0FDA-628F-D895CBAC4D98}"/>
              </a:ext>
            </a:extLst>
          </p:cNvPr>
          <p:cNvGrpSpPr/>
          <p:nvPr/>
        </p:nvGrpSpPr>
        <p:grpSpPr>
          <a:xfrm>
            <a:off x="7098219" y="653529"/>
            <a:ext cx="4111128" cy="2342851"/>
            <a:chOff x="2717997" y="834310"/>
            <a:chExt cx="2719939" cy="2342851"/>
          </a:xfrm>
        </p:grpSpPr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30750FE-2A8F-7115-D8C4-9891C5D830C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28596" y="1343793"/>
              <a:ext cx="0" cy="1265377"/>
            </a:xfrm>
            <a:prstGeom prst="line">
              <a:avLst/>
            </a:prstGeom>
            <a:ln w="95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4FBB8F60-BCAD-5DE8-69DE-46ACED29561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7997" y="2609170"/>
              <a:ext cx="2713637" cy="0"/>
            </a:xfrm>
            <a:prstGeom prst="line">
              <a:avLst/>
            </a:prstGeom>
            <a:ln w="95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C8BE51F6-BCCA-B5FA-2C44-109ED5D05F0E}"/>
                </a:ext>
              </a:extLst>
            </p:cNvPr>
            <p:cNvGrpSpPr/>
            <p:nvPr/>
          </p:nvGrpSpPr>
          <p:grpSpPr>
            <a:xfrm>
              <a:off x="2717997" y="834310"/>
              <a:ext cx="2719939" cy="2342851"/>
              <a:chOff x="2717997" y="834310"/>
              <a:chExt cx="2719939" cy="2342851"/>
            </a:xfrm>
          </p:grpSpPr>
          <p:grpSp>
            <p:nvGrpSpPr>
              <p:cNvPr id="73" name="Group 72">
                <a:extLst>
                  <a:ext uri="{FF2B5EF4-FFF2-40B4-BE49-F238E27FC236}">
                    <a16:creationId xmlns:a16="http://schemas.microsoft.com/office/drawing/2014/main" id="{75209A16-7B94-0F92-E507-ABB58CA50FF0}"/>
                  </a:ext>
                </a:extLst>
              </p:cNvPr>
              <p:cNvGrpSpPr/>
              <p:nvPr/>
            </p:nvGrpSpPr>
            <p:grpSpPr>
              <a:xfrm>
                <a:off x="2717997" y="834310"/>
                <a:ext cx="2719939" cy="2342851"/>
                <a:chOff x="1390522" y="2682533"/>
                <a:chExt cx="3573556" cy="1853145"/>
              </a:xfrm>
            </p:grpSpPr>
            <p:sp>
              <p:nvSpPr>
                <p:cNvPr id="21" name="Arc 20">
                  <a:extLst>
                    <a:ext uri="{FF2B5EF4-FFF2-40B4-BE49-F238E27FC236}">
                      <a16:creationId xmlns:a16="http://schemas.microsoft.com/office/drawing/2014/main" id="{8641F1E9-931E-4BC6-583A-320EA65C3752}"/>
                    </a:ext>
                  </a:extLst>
                </p:cNvPr>
                <p:cNvSpPr/>
                <p:nvPr/>
              </p:nvSpPr>
              <p:spPr>
                <a:xfrm rot="10800000">
                  <a:off x="2881461" y="2684596"/>
                  <a:ext cx="421183" cy="752777"/>
                </a:xfrm>
                <a:prstGeom prst="arc">
                  <a:avLst>
                    <a:gd name="adj1" fmla="val 16200000"/>
                    <a:gd name="adj2" fmla="val 96246"/>
                  </a:avLst>
                </a:prstGeom>
                <a:ln w="952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cxnSp>
              <p:nvCxnSpPr>
                <p:cNvPr id="15" name="Straight Connector 14">
                  <a:extLst>
                    <a:ext uri="{FF2B5EF4-FFF2-40B4-BE49-F238E27FC236}">
                      <a16:creationId xmlns:a16="http://schemas.microsoft.com/office/drawing/2014/main" id="{B9349AB3-A916-6C72-5315-6DB22CBA02A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088045" y="3437373"/>
                  <a:ext cx="927453" cy="0"/>
                </a:xfrm>
                <a:prstGeom prst="line">
                  <a:avLst/>
                </a:prstGeom>
                <a:ln w="952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5" name="Group 24">
                  <a:extLst>
                    <a:ext uri="{FF2B5EF4-FFF2-40B4-BE49-F238E27FC236}">
                      <a16:creationId xmlns:a16="http://schemas.microsoft.com/office/drawing/2014/main" id="{78CC36E2-D9CF-E5AF-CBB1-B1B12C23B713}"/>
                    </a:ext>
                  </a:extLst>
                </p:cNvPr>
                <p:cNvGrpSpPr/>
                <p:nvPr/>
              </p:nvGrpSpPr>
              <p:grpSpPr>
                <a:xfrm>
                  <a:off x="1390522" y="3437374"/>
                  <a:ext cx="1074215" cy="1098304"/>
                  <a:chOff x="4631335" y="3001380"/>
                  <a:chExt cx="3904081" cy="1900739"/>
                </a:xfrm>
              </p:grpSpPr>
              <p:cxnSp>
                <p:nvCxnSpPr>
                  <p:cNvPr id="29" name="Straight Connector 28">
                    <a:extLst>
                      <a:ext uri="{FF2B5EF4-FFF2-40B4-BE49-F238E27FC236}">
                        <a16:creationId xmlns:a16="http://schemas.microsoft.com/office/drawing/2014/main" id="{C07D1F21-620A-DE70-03E8-114BE8AA5253}"/>
                      </a:ext>
                    </a:extLst>
                  </p:cNvPr>
                  <p:cNvCxnSpPr>
                    <a:cxnSpLocks/>
                    <a:endCxn id="31" idx="0"/>
                  </p:cNvCxnSpPr>
                  <p:nvPr/>
                </p:nvCxnSpPr>
                <p:spPr>
                  <a:xfrm>
                    <a:off x="4631335" y="3008607"/>
                    <a:ext cx="2084079" cy="0"/>
                  </a:xfrm>
                  <a:prstGeom prst="line">
                    <a:avLst/>
                  </a:prstGeom>
                  <a:ln w="9525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30" name="Group 29">
                    <a:extLst>
                      <a:ext uri="{FF2B5EF4-FFF2-40B4-BE49-F238E27FC236}">
                        <a16:creationId xmlns:a16="http://schemas.microsoft.com/office/drawing/2014/main" id="{F917B094-3E71-F405-FC92-B5E7BEC28728}"/>
                      </a:ext>
                    </a:extLst>
                  </p:cNvPr>
                  <p:cNvGrpSpPr/>
                  <p:nvPr/>
                </p:nvGrpSpPr>
                <p:grpSpPr>
                  <a:xfrm>
                    <a:off x="6594179" y="3001380"/>
                    <a:ext cx="1941237" cy="1900739"/>
                    <a:chOff x="6594179" y="3001380"/>
                    <a:chExt cx="1941237" cy="1900739"/>
                  </a:xfrm>
                </p:grpSpPr>
                <p:sp>
                  <p:nvSpPr>
                    <p:cNvPr id="31" name="Arc 30">
                      <a:extLst>
                        <a:ext uri="{FF2B5EF4-FFF2-40B4-BE49-F238E27FC236}">
                          <a16:creationId xmlns:a16="http://schemas.microsoft.com/office/drawing/2014/main" id="{3412A96C-BB29-4280-D1F1-74DAC1F1149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94179" y="3008607"/>
                      <a:ext cx="242473" cy="1893512"/>
                    </a:xfrm>
                    <a:prstGeom prst="arc">
                      <a:avLst/>
                    </a:prstGeom>
                    <a:ln w="9525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2" name="Arc 31">
                      <a:extLst>
                        <a:ext uri="{FF2B5EF4-FFF2-40B4-BE49-F238E27FC236}">
                          <a16:creationId xmlns:a16="http://schemas.microsoft.com/office/drawing/2014/main" id="{E2D1C3A2-F45A-5D72-BD5D-5634275990AD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7011240" y="3001380"/>
                      <a:ext cx="1524176" cy="1763246"/>
                    </a:xfrm>
                    <a:prstGeom prst="arc">
                      <a:avLst>
                        <a:gd name="adj1" fmla="val 16200000"/>
                        <a:gd name="adj2" fmla="val 96246"/>
                      </a:avLst>
                    </a:prstGeom>
                    <a:ln w="9525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3" name="Freeform 32">
                      <a:extLst>
                        <a:ext uri="{FF2B5EF4-FFF2-40B4-BE49-F238E27FC236}">
                          <a16:creationId xmlns:a16="http://schemas.microsoft.com/office/drawing/2014/main" id="{23CE8E57-1FA5-1514-1136-0AF8C359EFB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34301" y="3854730"/>
                      <a:ext cx="179294" cy="199173"/>
                    </a:xfrm>
                    <a:custGeom>
                      <a:avLst/>
                      <a:gdLst>
                        <a:gd name="connsiteX0" fmla="*/ 0 w 179294"/>
                        <a:gd name="connsiteY0" fmla="*/ 125506 h 272240"/>
                        <a:gd name="connsiteX1" fmla="*/ 107576 w 179294"/>
                        <a:gd name="connsiteY1" fmla="*/ 268941 h 272240"/>
                        <a:gd name="connsiteX2" fmla="*/ 179294 w 179294"/>
                        <a:gd name="connsiteY2" fmla="*/ 0 h 2722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</a:cxnLst>
                      <a:rect l="l" t="t" r="r" b="b"/>
                      <a:pathLst>
                        <a:path w="179294" h="272240">
                          <a:moveTo>
                            <a:pt x="0" y="125506"/>
                          </a:moveTo>
                          <a:cubicBezTo>
                            <a:pt x="38847" y="207682"/>
                            <a:pt x="77694" y="289859"/>
                            <a:pt x="107576" y="268941"/>
                          </a:cubicBezTo>
                          <a:cubicBezTo>
                            <a:pt x="137458" y="248023"/>
                            <a:pt x="161365" y="34365"/>
                            <a:pt x="179294" y="0"/>
                          </a:cubicBezTo>
                        </a:path>
                      </a:pathLst>
                    </a:custGeom>
                    <a:noFill/>
                    <a:ln w="9525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</p:grpSp>
            <p:cxnSp>
              <p:nvCxnSpPr>
                <p:cNvPr id="26" name="Straight Connector 25">
                  <a:extLst>
                    <a:ext uri="{FF2B5EF4-FFF2-40B4-BE49-F238E27FC236}">
                      <a16:creationId xmlns:a16="http://schemas.microsoft.com/office/drawing/2014/main" id="{C9F5B9A0-EB23-746E-45EE-7ED6547A65B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55047" y="3437373"/>
                  <a:ext cx="531212" cy="0"/>
                </a:xfrm>
                <a:prstGeom prst="line">
                  <a:avLst/>
                </a:prstGeom>
                <a:ln w="952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E56BD9D8-D57D-21CB-B3A1-24B73F2C7C3C}"/>
                    </a:ext>
                  </a:extLst>
                </p:cNvPr>
                <p:cNvCxnSpPr/>
                <p:nvPr/>
              </p:nvCxnSpPr>
              <p:spPr>
                <a:xfrm>
                  <a:off x="2786259" y="3437374"/>
                  <a:ext cx="66070" cy="519449"/>
                </a:xfrm>
                <a:prstGeom prst="line">
                  <a:avLst/>
                </a:prstGeom>
                <a:ln w="952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15B91482-3379-6CC3-73D3-666E35855E6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852329" y="3063717"/>
                  <a:ext cx="31569" cy="880302"/>
                </a:xfrm>
                <a:prstGeom prst="line">
                  <a:avLst/>
                </a:prstGeom>
                <a:ln w="952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7" name="Arc 36">
                  <a:extLst>
                    <a:ext uri="{FF2B5EF4-FFF2-40B4-BE49-F238E27FC236}">
                      <a16:creationId xmlns:a16="http://schemas.microsoft.com/office/drawing/2014/main" id="{A06744CD-2615-AE08-F4A9-B3ED55EF42D1}"/>
                    </a:ext>
                  </a:extLst>
                </p:cNvPr>
                <p:cNvSpPr/>
                <p:nvPr/>
              </p:nvSpPr>
              <p:spPr>
                <a:xfrm rot="10800000">
                  <a:off x="4107025" y="2682533"/>
                  <a:ext cx="421183" cy="752777"/>
                </a:xfrm>
                <a:prstGeom prst="arc">
                  <a:avLst>
                    <a:gd name="adj1" fmla="val 16200000"/>
                    <a:gd name="adj2" fmla="val 96246"/>
                  </a:avLst>
                </a:prstGeom>
                <a:ln w="952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cxnSp>
              <p:nvCxnSpPr>
                <p:cNvPr id="38" name="Straight Connector 37">
                  <a:extLst>
                    <a:ext uri="{FF2B5EF4-FFF2-40B4-BE49-F238E27FC236}">
                      <a16:creationId xmlns:a16="http://schemas.microsoft.com/office/drawing/2014/main" id="{F15594C1-E21F-B76E-983E-7810C40D323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313609" y="3435310"/>
                  <a:ext cx="650469" cy="0"/>
                </a:xfrm>
                <a:prstGeom prst="line">
                  <a:avLst/>
                </a:prstGeom>
                <a:ln w="952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>
                  <a:extLst>
                    <a:ext uri="{FF2B5EF4-FFF2-40B4-BE49-F238E27FC236}">
                      <a16:creationId xmlns:a16="http://schemas.microsoft.com/office/drawing/2014/main" id="{57A16410-3D4F-8E32-4A02-552FF3020DF9}"/>
                    </a:ext>
                  </a:extLst>
                </p:cNvPr>
                <p:cNvCxnSpPr/>
                <p:nvPr/>
              </p:nvCxnSpPr>
              <p:spPr>
                <a:xfrm>
                  <a:off x="4011823" y="3435311"/>
                  <a:ext cx="66070" cy="519449"/>
                </a:xfrm>
                <a:prstGeom prst="line">
                  <a:avLst/>
                </a:prstGeom>
                <a:ln w="952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>
                  <a:extLst>
                    <a:ext uri="{FF2B5EF4-FFF2-40B4-BE49-F238E27FC236}">
                      <a16:creationId xmlns:a16="http://schemas.microsoft.com/office/drawing/2014/main" id="{0AA9B611-7077-3918-FFA4-78C7604050A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077893" y="3061653"/>
                  <a:ext cx="31569" cy="880302"/>
                </a:xfrm>
                <a:prstGeom prst="line">
                  <a:avLst/>
                </a:prstGeom>
                <a:ln w="952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" name="Oval 2">
                <a:extLst>
                  <a:ext uri="{FF2B5EF4-FFF2-40B4-BE49-F238E27FC236}">
                    <a16:creationId xmlns:a16="http://schemas.microsoft.com/office/drawing/2014/main" id="{5399CD32-3AF6-26AD-FD9C-4C48DB1C85BD}"/>
                  </a:ext>
                </a:extLst>
              </p:cNvPr>
              <p:cNvSpPr/>
              <p:nvPr/>
            </p:nvSpPr>
            <p:spPr>
              <a:xfrm>
                <a:off x="3054726" y="1601338"/>
                <a:ext cx="321287" cy="956180"/>
              </a:xfrm>
              <a:prstGeom prst="ellipse">
                <a:avLst/>
              </a:prstGeom>
              <a:noFill/>
              <a:ln w="19050">
                <a:solidFill>
                  <a:srgbClr val="00B050"/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6C77D418-4911-4A88-45DC-5334580EB9B5}"/>
                  </a:ext>
                </a:extLst>
              </p:cNvPr>
              <p:cNvSpPr/>
              <p:nvPr/>
            </p:nvSpPr>
            <p:spPr>
              <a:xfrm>
                <a:off x="3678124" y="1274677"/>
                <a:ext cx="321287" cy="1290653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9EE12458-8413-8204-1E91-C2441AB94026}"/>
                  </a:ext>
                </a:extLst>
              </p:cNvPr>
              <p:cNvSpPr/>
              <p:nvPr/>
            </p:nvSpPr>
            <p:spPr>
              <a:xfrm>
                <a:off x="4619516" y="1264443"/>
                <a:ext cx="321287" cy="1290653"/>
              </a:xfrm>
              <a:prstGeom prst="ellipse">
                <a:avLst/>
              </a:prstGeom>
              <a:noFill/>
              <a:ln w="19050">
                <a:solidFill>
                  <a:srgbClr val="E6AD00"/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D3B4A73F-8F89-CAAA-6D8C-34C63ACA1701}"/>
              </a:ext>
            </a:extLst>
          </p:cNvPr>
          <p:cNvGrpSpPr/>
          <p:nvPr/>
        </p:nvGrpSpPr>
        <p:grpSpPr>
          <a:xfrm>
            <a:off x="7075069" y="5007161"/>
            <a:ext cx="4134278" cy="1396514"/>
            <a:chOff x="2724240" y="5089403"/>
            <a:chExt cx="2722290" cy="1396514"/>
          </a:xfrm>
        </p:grpSpPr>
        <p:sp>
          <p:nvSpPr>
            <p:cNvPr id="116" name="Arc 115">
              <a:extLst>
                <a:ext uri="{FF2B5EF4-FFF2-40B4-BE49-F238E27FC236}">
                  <a16:creationId xmlns:a16="http://schemas.microsoft.com/office/drawing/2014/main" id="{E67A7CCE-3C19-10D6-2A20-7B5E1B9A85C8}"/>
                </a:ext>
              </a:extLst>
            </p:cNvPr>
            <p:cNvSpPr/>
            <p:nvPr/>
          </p:nvSpPr>
          <p:spPr>
            <a:xfrm rot="10800000" flipV="1">
              <a:off x="4793006" y="5844430"/>
              <a:ext cx="325242" cy="641487"/>
            </a:xfrm>
            <a:prstGeom prst="arc">
              <a:avLst>
                <a:gd name="adj1" fmla="val 16200000"/>
                <a:gd name="adj2" fmla="val 155225"/>
              </a:avLst>
            </a:prstGeom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F41586CB-B338-A1FE-1C16-B74C6351A6EF}"/>
                </a:ext>
              </a:extLst>
            </p:cNvPr>
            <p:cNvGrpSpPr/>
            <p:nvPr/>
          </p:nvGrpSpPr>
          <p:grpSpPr>
            <a:xfrm>
              <a:off x="2724240" y="5089403"/>
              <a:ext cx="2722290" cy="1231033"/>
              <a:chOff x="2724240" y="5089403"/>
              <a:chExt cx="2722290" cy="1231033"/>
            </a:xfrm>
          </p:grpSpPr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B7384812-5F51-9869-DEFD-7F2731356B6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28596" y="6320436"/>
                <a:ext cx="2713637" cy="0"/>
              </a:xfrm>
              <a:prstGeom prst="line">
                <a:avLst/>
              </a:prstGeom>
              <a:ln w="952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>
                <a:extLst>
                  <a:ext uri="{FF2B5EF4-FFF2-40B4-BE49-F238E27FC236}">
                    <a16:creationId xmlns:a16="http://schemas.microsoft.com/office/drawing/2014/main" id="{CCE19B1E-07D7-D615-E595-5E174F2294A9}"/>
                  </a:ext>
                </a:extLst>
              </p:cNvPr>
              <p:cNvCxnSpPr>
                <a:cxnSpLocks/>
                <a:stCxn id="116" idx="0"/>
              </p:cNvCxnSpPr>
              <p:nvPr/>
            </p:nvCxnSpPr>
            <p:spPr>
              <a:xfrm>
                <a:off x="4955627" y="5844430"/>
                <a:ext cx="490903" cy="0"/>
              </a:xfrm>
              <a:prstGeom prst="line">
                <a:avLst/>
              </a:prstGeom>
              <a:ln w="95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>
                <a:extLst>
                  <a:ext uri="{FF2B5EF4-FFF2-40B4-BE49-F238E27FC236}">
                    <a16:creationId xmlns:a16="http://schemas.microsoft.com/office/drawing/2014/main" id="{A2B10875-A75D-48CE-7942-E1E1E9265A7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28596" y="5845986"/>
                <a:ext cx="2017177" cy="0"/>
              </a:xfrm>
              <a:prstGeom prst="line">
                <a:avLst/>
              </a:prstGeom>
              <a:ln w="95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>
                <a:extLst>
                  <a:ext uri="{FF2B5EF4-FFF2-40B4-BE49-F238E27FC236}">
                    <a16:creationId xmlns:a16="http://schemas.microsoft.com/office/drawing/2014/main" id="{CEBBA2E7-4068-BFE9-A48D-CB44CD11BDC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45773" y="5175560"/>
                <a:ext cx="36563" cy="670427"/>
              </a:xfrm>
              <a:prstGeom prst="line">
                <a:avLst/>
              </a:prstGeom>
              <a:ln w="95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>
                <a:extLst>
                  <a:ext uri="{FF2B5EF4-FFF2-40B4-BE49-F238E27FC236}">
                    <a16:creationId xmlns:a16="http://schemas.microsoft.com/office/drawing/2014/main" id="{455F58D2-C7EC-49E8-5123-D8FDAB5BED0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80993" y="5175560"/>
                <a:ext cx="12014" cy="1026232"/>
              </a:xfrm>
              <a:prstGeom prst="line">
                <a:avLst/>
              </a:prstGeom>
              <a:ln w="95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>
                <a:extLst>
                  <a:ext uri="{FF2B5EF4-FFF2-40B4-BE49-F238E27FC236}">
                    <a16:creationId xmlns:a16="http://schemas.microsoft.com/office/drawing/2014/main" id="{067C48B9-3C57-F5F8-6296-62FF7020BF8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24240" y="5119066"/>
                <a:ext cx="0" cy="1201370"/>
              </a:xfrm>
              <a:prstGeom prst="line">
                <a:avLst/>
              </a:prstGeom>
              <a:ln w="952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70AD06D8-8343-DF69-57C9-114F55D74E0D}"/>
                  </a:ext>
                </a:extLst>
              </p:cNvPr>
              <p:cNvSpPr/>
              <p:nvPr/>
            </p:nvSpPr>
            <p:spPr>
              <a:xfrm>
                <a:off x="4616418" y="5089403"/>
                <a:ext cx="321287" cy="1169866"/>
              </a:xfrm>
              <a:prstGeom prst="ellipse">
                <a:avLst/>
              </a:prstGeom>
              <a:noFill/>
              <a:ln w="19050">
                <a:solidFill>
                  <a:srgbClr val="E6AD00"/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DFB8953A-8787-8F74-48DE-EEFEA7135F55}"/>
              </a:ext>
            </a:extLst>
          </p:cNvPr>
          <p:cNvSpPr txBox="1"/>
          <p:nvPr/>
        </p:nvSpPr>
        <p:spPr>
          <a:xfrm>
            <a:off x="10707909" y="4196752"/>
            <a:ext cx="416296" cy="3891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Time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04CDD51-603F-5686-82B1-DB7FA49644D7}"/>
              </a:ext>
            </a:extLst>
          </p:cNvPr>
          <p:cNvSpPr txBox="1"/>
          <p:nvPr/>
        </p:nvSpPr>
        <p:spPr>
          <a:xfrm>
            <a:off x="10736018" y="2406036"/>
            <a:ext cx="416296" cy="3891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Time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8CD673B5-DD0B-FD85-C81C-D0EEE6B77CA0}"/>
              </a:ext>
            </a:extLst>
          </p:cNvPr>
          <p:cNvCxnSpPr/>
          <p:nvPr/>
        </p:nvCxnSpPr>
        <p:spPr>
          <a:xfrm>
            <a:off x="3195987" y="2151053"/>
            <a:ext cx="2069432" cy="0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42F7278E-2448-06B5-4A33-DC186BA65EE6}"/>
              </a:ext>
            </a:extLst>
          </p:cNvPr>
          <p:cNvCxnSpPr>
            <a:cxnSpLocks/>
          </p:cNvCxnSpPr>
          <p:nvPr/>
        </p:nvCxnSpPr>
        <p:spPr>
          <a:xfrm>
            <a:off x="3241502" y="4668200"/>
            <a:ext cx="794863" cy="0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EAF81B37-AA9E-CE2A-2F10-41C0FA401781}"/>
              </a:ext>
            </a:extLst>
          </p:cNvPr>
          <p:cNvCxnSpPr/>
          <p:nvPr/>
        </p:nvCxnSpPr>
        <p:spPr>
          <a:xfrm>
            <a:off x="3244112" y="2773824"/>
            <a:ext cx="2069432" cy="0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24C4D49B-DF09-27B0-FAA9-9EAB79DDD950}"/>
              </a:ext>
            </a:extLst>
          </p:cNvPr>
          <p:cNvCxnSpPr/>
          <p:nvPr/>
        </p:nvCxnSpPr>
        <p:spPr>
          <a:xfrm>
            <a:off x="3206129" y="5314385"/>
            <a:ext cx="2069432" cy="0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3DDE70E0-12A3-77E2-60D4-440C77CA8383}"/>
              </a:ext>
            </a:extLst>
          </p:cNvPr>
          <p:cNvCxnSpPr/>
          <p:nvPr/>
        </p:nvCxnSpPr>
        <p:spPr>
          <a:xfrm>
            <a:off x="3282437" y="3442909"/>
            <a:ext cx="2069432" cy="0"/>
          </a:xfrm>
          <a:prstGeom prst="line">
            <a:avLst/>
          </a:prstGeom>
          <a:ln w="19050">
            <a:solidFill>
              <a:srgbClr val="E6AD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3BBD2796-4379-AF3D-B18E-FB1BCA5F563B}"/>
              </a:ext>
            </a:extLst>
          </p:cNvPr>
          <p:cNvCxnSpPr/>
          <p:nvPr/>
        </p:nvCxnSpPr>
        <p:spPr>
          <a:xfrm>
            <a:off x="3241502" y="5968784"/>
            <a:ext cx="2069432" cy="0"/>
          </a:xfrm>
          <a:prstGeom prst="line">
            <a:avLst/>
          </a:prstGeom>
          <a:ln w="19050">
            <a:solidFill>
              <a:srgbClr val="E6AD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BA02390-BA54-FAE2-E69B-EA1CD0ECC0C5}"/>
              </a:ext>
            </a:extLst>
          </p:cNvPr>
          <p:cNvSpPr txBox="1"/>
          <p:nvPr/>
        </p:nvSpPr>
        <p:spPr>
          <a:xfrm>
            <a:off x="7698342" y="2420269"/>
            <a:ext cx="3032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t0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82583E5-273A-6A00-53BC-973713F12AA1}"/>
              </a:ext>
            </a:extLst>
          </p:cNvPr>
          <p:cNvSpPr txBox="1"/>
          <p:nvPr/>
        </p:nvSpPr>
        <p:spPr>
          <a:xfrm>
            <a:off x="8568932" y="2438569"/>
            <a:ext cx="3032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t1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90DB6D4-8162-19BB-804A-BDC038A505E0}"/>
              </a:ext>
            </a:extLst>
          </p:cNvPr>
          <p:cNvSpPr txBox="1"/>
          <p:nvPr/>
        </p:nvSpPr>
        <p:spPr>
          <a:xfrm>
            <a:off x="8801114" y="2428077"/>
            <a:ext cx="3032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t2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E91A6BA-BBC1-F548-2908-142F8A07C8AC}"/>
              </a:ext>
            </a:extLst>
          </p:cNvPr>
          <p:cNvSpPr txBox="1"/>
          <p:nvPr/>
        </p:nvSpPr>
        <p:spPr>
          <a:xfrm>
            <a:off x="9972323" y="2419541"/>
            <a:ext cx="3032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t3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3E74473-25D0-8DDB-52DE-38AA1278E30F}"/>
              </a:ext>
            </a:extLst>
          </p:cNvPr>
          <p:cNvSpPr txBox="1"/>
          <p:nvPr/>
        </p:nvSpPr>
        <p:spPr>
          <a:xfrm>
            <a:off x="10177074" y="2415980"/>
            <a:ext cx="3032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t4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0B2FEEE-228F-AA7E-70B9-6ABC3115AC48}"/>
              </a:ext>
            </a:extLst>
          </p:cNvPr>
          <p:cNvSpPr txBox="1"/>
          <p:nvPr/>
        </p:nvSpPr>
        <p:spPr>
          <a:xfrm>
            <a:off x="8634895" y="4248691"/>
            <a:ext cx="3032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t5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9660AA85-0221-49C3-51A2-AEE09D96027A}"/>
              </a:ext>
            </a:extLst>
          </p:cNvPr>
          <p:cNvSpPr txBox="1"/>
          <p:nvPr/>
        </p:nvSpPr>
        <p:spPr>
          <a:xfrm>
            <a:off x="10071723" y="6204472"/>
            <a:ext cx="3032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t6</a:t>
            </a:r>
          </a:p>
        </p:txBody>
      </p:sp>
    </p:spTree>
    <p:extLst>
      <p:ext uri="{BB962C8B-B14F-4D97-AF65-F5344CB8AC3E}">
        <p14:creationId xmlns:p14="http://schemas.microsoft.com/office/powerpoint/2010/main" val="134865988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CB8FCD-8AAA-53E5-D89D-EE1C2FB4B1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7AD0F5-C25E-CC1A-32CA-9564399F0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 of Events of a Tracker Hit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7E4576-505C-02BB-E3F5-C18F95D80F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07/03/2024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15FDE3-F3D3-4BAE-1DE8-07ABAB3473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Vertical Reconstruction Analysis Talk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F08653-EA5C-9E88-D0A4-1524E9BABB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75C06-E6FF-2B41-9965-ECD387385993}" type="slidenum">
              <a:rPr lang="en-US" smtClean="0"/>
              <a:t>109</a:t>
            </a:fld>
            <a:endParaRPr lang="en-US"/>
          </a:p>
        </p:txBody>
      </p:sp>
      <p:pic>
        <p:nvPicPr>
          <p:cNvPr id="7" name="Picture 6" descr="A blue lines on a black background&#10;&#10;Description automatically generated">
            <a:extLst>
              <a:ext uri="{FF2B5EF4-FFF2-40B4-BE49-F238E27FC236}">
                <a16:creationId xmlns:a16="http://schemas.microsoft.com/office/drawing/2014/main" id="{2F18A41C-1B35-0731-7696-2DD966103F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331" y="3987089"/>
            <a:ext cx="11523696" cy="249083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8B9E2EC-9E36-29F9-C101-E49E6E91D488}"/>
              </a:ext>
            </a:extLst>
          </p:cNvPr>
          <p:cNvSpPr txBox="1"/>
          <p:nvPr/>
        </p:nvSpPr>
        <p:spPr>
          <a:xfrm>
            <a:off x="1514206" y="1852803"/>
            <a:ext cx="104502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Anode</a:t>
            </a:r>
            <a:endParaRPr lang="en-US" sz="1200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F55F111-2FB6-643D-C33A-A5E79D27FAAC}"/>
              </a:ext>
            </a:extLst>
          </p:cNvPr>
          <p:cNvGrpSpPr/>
          <p:nvPr/>
        </p:nvGrpSpPr>
        <p:grpSpPr>
          <a:xfrm>
            <a:off x="1667393" y="1644238"/>
            <a:ext cx="10112634" cy="2342851"/>
            <a:chOff x="2717997" y="834310"/>
            <a:chExt cx="2719939" cy="2342851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085E6BEB-F9EC-326A-5898-E7B7F4045B0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28596" y="1343793"/>
              <a:ext cx="0" cy="1265377"/>
            </a:xfrm>
            <a:prstGeom prst="line">
              <a:avLst/>
            </a:prstGeom>
            <a:ln w="95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4762498-FE27-5430-D39F-7F1ABD13EFF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7997" y="2609170"/>
              <a:ext cx="2713637" cy="0"/>
            </a:xfrm>
            <a:prstGeom prst="line">
              <a:avLst/>
            </a:prstGeom>
            <a:ln w="95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3EDB9DD-CD64-9295-807F-6882619EC6CA}"/>
                </a:ext>
              </a:extLst>
            </p:cNvPr>
            <p:cNvGrpSpPr/>
            <p:nvPr/>
          </p:nvGrpSpPr>
          <p:grpSpPr>
            <a:xfrm>
              <a:off x="2717997" y="834310"/>
              <a:ext cx="2719939" cy="2342851"/>
              <a:chOff x="2717997" y="834310"/>
              <a:chExt cx="2719939" cy="2342851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B20093A3-7320-AE8B-D2D4-D1CE27FC25EE}"/>
                  </a:ext>
                </a:extLst>
              </p:cNvPr>
              <p:cNvGrpSpPr/>
              <p:nvPr/>
            </p:nvGrpSpPr>
            <p:grpSpPr>
              <a:xfrm>
                <a:off x="2717997" y="834310"/>
                <a:ext cx="2719939" cy="2342851"/>
                <a:chOff x="1390522" y="2682533"/>
                <a:chExt cx="3573556" cy="1853145"/>
              </a:xfrm>
            </p:grpSpPr>
            <p:sp>
              <p:nvSpPr>
                <p:cNvPr id="17" name="Arc 16">
                  <a:extLst>
                    <a:ext uri="{FF2B5EF4-FFF2-40B4-BE49-F238E27FC236}">
                      <a16:creationId xmlns:a16="http://schemas.microsoft.com/office/drawing/2014/main" id="{50020168-461B-EA60-7D96-FBE7C20E57F0}"/>
                    </a:ext>
                  </a:extLst>
                </p:cNvPr>
                <p:cNvSpPr/>
                <p:nvPr/>
              </p:nvSpPr>
              <p:spPr>
                <a:xfrm rot="10800000">
                  <a:off x="2881461" y="2684596"/>
                  <a:ext cx="421183" cy="752777"/>
                </a:xfrm>
                <a:prstGeom prst="arc">
                  <a:avLst>
                    <a:gd name="adj1" fmla="val 16200000"/>
                    <a:gd name="adj2" fmla="val 96246"/>
                  </a:avLst>
                </a:prstGeom>
                <a:ln w="952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cxnSp>
              <p:nvCxnSpPr>
                <p:cNvPr id="18" name="Straight Connector 17">
                  <a:extLst>
                    <a:ext uri="{FF2B5EF4-FFF2-40B4-BE49-F238E27FC236}">
                      <a16:creationId xmlns:a16="http://schemas.microsoft.com/office/drawing/2014/main" id="{EB78D1C1-F474-CC33-0083-81FD6AE6983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088045" y="3437373"/>
                  <a:ext cx="927453" cy="0"/>
                </a:xfrm>
                <a:prstGeom prst="line">
                  <a:avLst/>
                </a:prstGeom>
                <a:ln w="952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9" name="Group 18">
                  <a:extLst>
                    <a:ext uri="{FF2B5EF4-FFF2-40B4-BE49-F238E27FC236}">
                      <a16:creationId xmlns:a16="http://schemas.microsoft.com/office/drawing/2014/main" id="{AABC42FD-F088-1F42-B20B-DF9B8E675926}"/>
                    </a:ext>
                  </a:extLst>
                </p:cNvPr>
                <p:cNvGrpSpPr/>
                <p:nvPr/>
              </p:nvGrpSpPr>
              <p:grpSpPr>
                <a:xfrm>
                  <a:off x="1390522" y="3437374"/>
                  <a:ext cx="1074215" cy="1098304"/>
                  <a:chOff x="4631335" y="3001380"/>
                  <a:chExt cx="3904081" cy="1900739"/>
                </a:xfrm>
              </p:grpSpPr>
              <p:cxnSp>
                <p:nvCxnSpPr>
                  <p:cNvPr id="27" name="Straight Connector 26">
                    <a:extLst>
                      <a:ext uri="{FF2B5EF4-FFF2-40B4-BE49-F238E27FC236}">
                        <a16:creationId xmlns:a16="http://schemas.microsoft.com/office/drawing/2014/main" id="{0E264889-F05D-3B8B-7B90-1095A06555B9}"/>
                      </a:ext>
                    </a:extLst>
                  </p:cNvPr>
                  <p:cNvCxnSpPr>
                    <a:cxnSpLocks/>
                    <a:endCxn id="29" idx="0"/>
                  </p:cNvCxnSpPr>
                  <p:nvPr/>
                </p:nvCxnSpPr>
                <p:spPr>
                  <a:xfrm>
                    <a:off x="4631335" y="3008607"/>
                    <a:ext cx="2084079" cy="0"/>
                  </a:xfrm>
                  <a:prstGeom prst="line">
                    <a:avLst/>
                  </a:prstGeom>
                  <a:ln w="9525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28" name="Group 27">
                    <a:extLst>
                      <a:ext uri="{FF2B5EF4-FFF2-40B4-BE49-F238E27FC236}">
                        <a16:creationId xmlns:a16="http://schemas.microsoft.com/office/drawing/2014/main" id="{04B96843-30AE-73C7-48D5-C5617B1A6B99}"/>
                      </a:ext>
                    </a:extLst>
                  </p:cNvPr>
                  <p:cNvGrpSpPr/>
                  <p:nvPr/>
                </p:nvGrpSpPr>
                <p:grpSpPr>
                  <a:xfrm>
                    <a:off x="6594179" y="3001380"/>
                    <a:ext cx="1941237" cy="1900739"/>
                    <a:chOff x="6594179" y="3001380"/>
                    <a:chExt cx="1941237" cy="1900739"/>
                  </a:xfrm>
                </p:grpSpPr>
                <p:sp>
                  <p:nvSpPr>
                    <p:cNvPr id="29" name="Arc 28">
                      <a:extLst>
                        <a:ext uri="{FF2B5EF4-FFF2-40B4-BE49-F238E27FC236}">
                          <a16:creationId xmlns:a16="http://schemas.microsoft.com/office/drawing/2014/main" id="{95719EE1-8D41-B867-41F3-CEC29490918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94179" y="3008607"/>
                      <a:ext cx="242473" cy="1893512"/>
                    </a:xfrm>
                    <a:prstGeom prst="arc">
                      <a:avLst/>
                    </a:prstGeom>
                    <a:ln w="9525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0" name="Arc 29">
                      <a:extLst>
                        <a:ext uri="{FF2B5EF4-FFF2-40B4-BE49-F238E27FC236}">
                          <a16:creationId xmlns:a16="http://schemas.microsoft.com/office/drawing/2014/main" id="{505EDCB7-6035-BEDD-A5CB-2EE3985D6F6D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7011240" y="3001380"/>
                      <a:ext cx="1524176" cy="1763246"/>
                    </a:xfrm>
                    <a:prstGeom prst="arc">
                      <a:avLst>
                        <a:gd name="adj1" fmla="val 16200000"/>
                        <a:gd name="adj2" fmla="val 96246"/>
                      </a:avLst>
                    </a:prstGeom>
                    <a:ln w="9525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1" name="Freeform 30">
                      <a:extLst>
                        <a:ext uri="{FF2B5EF4-FFF2-40B4-BE49-F238E27FC236}">
                          <a16:creationId xmlns:a16="http://schemas.microsoft.com/office/drawing/2014/main" id="{47F2FEB3-0125-6191-712E-B5AF74DAD11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34301" y="3854730"/>
                      <a:ext cx="179294" cy="199173"/>
                    </a:xfrm>
                    <a:custGeom>
                      <a:avLst/>
                      <a:gdLst>
                        <a:gd name="connsiteX0" fmla="*/ 0 w 179294"/>
                        <a:gd name="connsiteY0" fmla="*/ 125506 h 272240"/>
                        <a:gd name="connsiteX1" fmla="*/ 107576 w 179294"/>
                        <a:gd name="connsiteY1" fmla="*/ 268941 h 272240"/>
                        <a:gd name="connsiteX2" fmla="*/ 179294 w 179294"/>
                        <a:gd name="connsiteY2" fmla="*/ 0 h 2722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</a:cxnLst>
                      <a:rect l="l" t="t" r="r" b="b"/>
                      <a:pathLst>
                        <a:path w="179294" h="272240">
                          <a:moveTo>
                            <a:pt x="0" y="125506"/>
                          </a:moveTo>
                          <a:cubicBezTo>
                            <a:pt x="38847" y="207682"/>
                            <a:pt x="77694" y="289859"/>
                            <a:pt x="107576" y="268941"/>
                          </a:cubicBezTo>
                          <a:cubicBezTo>
                            <a:pt x="137458" y="248023"/>
                            <a:pt x="161365" y="34365"/>
                            <a:pt x="179294" y="0"/>
                          </a:cubicBezTo>
                        </a:path>
                      </a:pathLst>
                    </a:custGeom>
                    <a:noFill/>
                    <a:ln w="9525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</p:grpSp>
            <p:cxnSp>
              <p:nvCxnSpPr>
                <p:cNvPr id="20" name="Straight Connector 19">
                  <a:extLst>
                    <a:ext uri="{FF2B5EF4-FFF2-40B4-BE49-F238E27FC236}">
                      <a16:creationId xmlns:a16="http://schemas.microsoft.com/office/drawing/2014/main" id="{802398EF-2571-06C1-14F2-09B52CA3D1F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55047" y="3437373"/>
                  <a:ext cx="531212" cy="0"/>
                </a:xfrm>
                <a:prstGeom prst="line">
                  <a:avLst/>
                </a:prstGeom>
                <a:ln w="952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Straight Connector 20">
                  <a:extLst>
                    <a:ext uri="{FF2B5EF4-FFF2-40B4-BE49-F238E27FC236}">
                      <a16:creationId xmlns:a16="http://schemas.microsoft.com/office/drawing/2014/main" id="{4A6B2B6A-13A8-084D-59E9-7499EAF1D860}"/>
                    </a:ext>
                  </a:extLst>
                </p:cNvPr>
                <p:cNvCxnSpPr/>
                <p:nvPr/>
              </p:nvCxnSpPr>
              <p:spPr>
                <a:xfrm>
                  <a:off x="2786259" y="3437374"/>
                  <a:ext cx="66070" cy="519449"/>
                </a:xfrm>
                <a:prstGeom prst="line">
                  <a:avLst/>
                </a:prstGeom>
                <a:ln w="952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Connector 21">
                  <a:extLst>
                    <a:ext uri="{FF2B5EF4-FFF2-40B4-BE49-F238E27FC236}">
                      <a16:creationId xmlns:a16="http://schemas.microsoft.com/office/drawing/2014/main" id="{97EC2031-80BB-C39D-5FE4-A1A10080071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852329" y="3063717"/>
                  <a:ext cx="31569" cy="880302"/>
                </a:xfrm>
                <a:prstGeom prst="line">
                  <a:avLst/>
                </a:prstGeom>
                <a:ln w="952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3" name="Arc 22">
                  <a:extLst>
                    <a:ext uri="{FF2B5EF4-FFF2-40B4-BE49-F238E27FC236}">
                      <a16:creationId xmlns:a16="http://schemas.microsoft.com/office/drawing/2014/main" id="{08383BB9-2407-F8B9-DEE2-C5395599EE16}"/>
                    </a:ext>
                  </a:extLst>
                </p:cNvPr>
                <p:cNvSpPr/>
                <p:nvPr/>
              </p:nvSpPr>
              <p:spPr>
                <a:xfrm rot="10800000">
                  <a:off x="4107025" y="2682533"/>
                  <a:ext cx="421183" cy="752777"/>
                </a:xfrm>
                <a:prstGeom prst="arc">
                  <a:avLst>
                    <a:gd name="adj1" fmla="val 16200000"/>
                    <a:gd name="adj2" fmla="val 96246"/>
                  </a:avLst>
                </a:prstGeom>
                <a:ln w="952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cxnSp>
              <p:nvCxnSpPr>
                <p:cNvPr id="24" name="Straight Connector 23">
                  <a:extLst>
                    <a:ext uri="{FF2B5EF4-FFF2-40B4-BE49-F238E27FC236}">
                      <a16:creationId xmlns:a16="http://schemas.microsoft.com/office/drawing/2014/main" id="{8C772A6C-6CF4-B2E8-3392-6EA995B096B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313609" y="3435310"/>
                  <a:ext cx="650469" cy="0"/>
                </a:xfrm>
                <a:prstGeom prst="line">
                  <a:avLst/>
                </a:prstGeom>
                <a:ln w="952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Straight Connector 24">
                  <a:extLst>
                    <a:ext uri="{FF2B5EF4-FFF2-40B4-BE49-F238E27FC236}">
                      <a16:creationId xmlns:a16="http://schemas.microsoft.com/office/drawing/2014/main" id="{ADD2A8CE-BEEA-1701-1A25-9B7A374D9775}"/>
                    </a:ext>
                  </a:extLst>
                </p:cNvPr>
                <p:cNvCxnSpPr/>
                <p:nvPr/>
              </p:nvCxnSpPr>
              <p:spPr>
                <a:xfrm>
                  <a:off x="4011823" y="3435311"/>
                  <a:ext cx="66070" cy="519449"/>
                </a:xfrm>
                <a:prstGeom prst="line">
                  <a:avLst/>
                </a:prstGeom>
                <a:ln w="952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Connector 25">
                  <a:extLst>
                    <a:ext uri="{FF2B5EF4-FFF2-40B4-BE49-F238E27FC236}">
                      <a16:creationId xmlns:a16="http://schemas.microsoft.com/office/drawing/2014/main" id="{1C9CD20E-452C-2FC2-C8A8-DE9D454E478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077893" y="3061653"/>
                  <a:ext cx="31569" cy="880302"/>
                </a:xfrm>
                <a:prstGeom prst="line">
                  <a:avLst/>
                </a:prstGeom>
                <a:ln w="952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24512BBF-E49D-E49D-2967-5413CA6D295A}"/>
                  </a:ext>
                </a:extLst>
              </p:cNvPr>
              <p:cNvSpPr/>
              <p:nvPr/>
            </p:nvSpPr>
            <p:spPr>
              <a:xfrm>
                <a:off x="3054726" y="1601338"/>
                <a:ext cx="321287" cy="956180"/>
              </a:xfrm>
              <a:prstGeom prst="ellipse">
                <a:avLst/>
              </a:prstGeom>
              <a:noFill/>
              <a:ln w="19050">
                <a:solidFill>
                  <a:srgbClr val="00B050"/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E28DDFF6-3EDA-A9A7-0D8E-6457AF108C4E}"/>
                  </a:ext>
                </a:extLst>
              </p:cNvPr>
              <p:cNvSpPr/>
              <p:nvPr/>
            </p:nvSpPr>
            <p:spPr>
              <a:xfrm>
                <a:off x="3678124" y="1274677"/>
                <a:ext cx="321287" cy="1290653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C210B14B-3DB6-BB09-4541-D79E9ABFE922}"/>
                  </a:ext>
                </a:extLst>
              </p:cNvPr>
              <p:cNvSpPr/>
              <p:nvPr/>
            </p:nvSpPr>
            <p:spPr>
              <a:xfrm>
                <a:off x="4619516" y="1264443"/>
                <a:ext cx="321287" cy="1290653"/>
              </a:xfrm>
              <a:prstGeom prst="ellipse">
                <a:avLst/>
              </a:prstGeom>
              <a:noFill/>
              <a:ln w="19050">
                <a:solidFill>
                  <a:srgbClr val="E6AD00"/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EFD3A985-331E-0CE5-B5F9-1AD905B49A54}"/>
              </a:ext>
            </a:extLst>
          </p:cNvPr>
          <p:cNvSpPr txBox="1"/>
          <p:nvPr/>
        </p:nvSpPr>
        <p:spPr>
          <a:xfrm>
            <a:off x="5305191" y="3396745"/>
            <a:ext cx="10240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Time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EA20E98-C30E-6FDD-AF13-30506A69A91E}"/>
              </a:ext>
            </a:extLst>
          </p:cNvPr>
          <p:cNvSpPr txBox="1"/>
          <p:nvPr/>
        </p:nvSpPr>
        <p:spPr>
          <a:xfrm>
            <a:off x="1973607" y="3491482"/>
            <a:ext cx="7460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t0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EC245E5-CF4C-53D1-BF5C-349FEAC3F8A8}"/>
              </a:ext>
            </a:extLst>
          </p:cNvPr>
          <p:cNvSpPr txBox="1"/>
          <p:nvPr/>
        </p:nvSpPr>
        <p:spPr>
          <a:xfrm>
            <a:off x="2504635" y="3512148"/>
            <a:ext cx="7460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t1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084F022-0268-59F6-CD86-6A1B6FFE01C3}"/>
              </a:ext>
            </a:extLst>
          </p:cNvPr>
          <p:cNvSpPr txBox="1"/>
          <p:nvPr/>
        </p:nvSpPr>
        <p:spPr>
          <a:xfrm>
            <a:off x="2724131" y="3512148"/>
            <a:ext cx="7460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t2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DA4A9AB-6AEB-A76C-2122-C345100A4829}"/>
              </a:ext>
            </a:extLst>
          </p:cNvPr>
          <p:cNvSpPr txBox="1"/>
          <p:nvPr/>
        </p:nvSpPr>
        <p:spPr>
          <a:xfrm>
            <a:off x="3459661" y="3514068"/>
            <a:ext cx="7460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t3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6F909B6-CB6A-B7FB-5BA0-51DA5AC0EE56}"/>
              </a:ext>
            </a:extLst>
          </p:cNvPr>
          <p:cNvSpPr txBox="1"/>
          <p:nvPr/>
        </p:nvSpPr>
        <p:spPr>
          <a:xfrm>
            <a:off x="3679157" y="3514068"/>
            <a:ext cx="7460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t4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AFCD033-BAD6-60CF-30D0-CDC2C4B1F6E3}"/>
              </a:ext>
            </a:extLst>
          </p:cNvPr>
          <p:cNvSpPr txBox="1"/>
          <p:nvPr/>
        </p:nvSpPr>
        <p:spPr>
          <a:xfrm>
            <a:off x="6546715" y="1060315"/>
            <a:ext cx="31911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Fix time scales – alternative plot</a:t>
            </a:r>
          </a:p>
        </p:txBody>
      </p:sp>
    </p:spTree>
    <p:extLst>
      <p:ext uri="{BB962C8B-B14F-4D97-AF65-F5344CB8AC3E}">
        <p14:creationId xmlns:p14="http://schemas.microsoft.com/office/powerpoint/2010/main" val="16934780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ACADFC-659C-1B53-A3F5-1E5A3432BE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716B18-4A8A-3F7A-E48A-C71154D54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Assumptions made in reconstruction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11E63B-0F32-E3F4-5F16-0794546688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07/03/2024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A0A0F5-9118-0330-29CB-ACCEF52E65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Vertical Reconstruction Analysis Talk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7F2E42-2568-E4AF-B669-E60B69BB0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75C06-E6FF-2B41-9965-ECD387385993}" type="slidenum">
              <a:rPr lang="en-US" smtClean="0"/>
              <a:t>11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61575F-D3AD-C65F-7D82-4E96E92E216C}"/>
              </a:ext>
            </a:extLst>
          </p:cNvPr>
          <p:cNvSpPr txBox="1"/>
          <p:nvPr/>
        </p:nvSpPr>
        <p:spPr>
          <a:xfrm>
            <a:off x="103415" y="953614"/>
            <a:ext cx="27115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Constant plasma speed: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3EE445-BAE6-1127-19CD-AF569C04D1BF}"/>
              </a:ext>
            </a:extLst>
          </p:cNvPr>
          <p:cNvSpPr txBox="1"/>
          <p:nvPr/>
        </p:nvSpPr>
        <p:spPr>
          <a:xfrm>
            <a:off x="84736" y="2389581"/>
            <a:ext cx="7688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Timestamps do not need to be corrected before being used in reconstruction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8BBAC01-5000-2E20-244E-F741B8C48D46}"/>
              </a:ext>
            </a:extLst>
          </p:cNvPr>
          <p:cNvGrpSpPr/>
          <p:nvPr/>
        </p:nvGrpSpPr>
        <p:grpSpPr>
          <a:xfrm>
            <a:off x="3696623" y="767621"/>
            <a:ext cx="3971193" cy="886308"/>
            <a:chOff x="3438601" y="1340381"/>
            <a:chExt cx="5048502" cy="1047899"/>
          </a:xfrm>
        </p:grpSpPr>
        <p:pic>
          <p:nvPicPr>
            <p:cNvPr id="15" name="Content Placeholder 9" descr="Content Placeholder 9">
              <a:extLst>
                <a:ext uri="{FF2B5EF4-FFF2-40B4-BE49-F238E27FC236}">
                  <a16:creationId xmlns:a16="http://schemas.microsoft.com/office/drawing/2014/main" id="{16703D78-9EDA-67D4-6900-20E732B26D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24773" t="40305"/>
            <a:stretch>
              <a:fillRect/>
            </a:stretch>
          </p:blipFill>
          <p:spPr>
            <a:xfrm>
              <a:off x="3438601" y="1340381"/>
              <a:ext cx="5048502" cy="1047899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16" name="7-point Star 15">
              <a:extLst>
                <a:ext uri="{FF2B5EF4-FFF2-40B4-BE49-F238E27FC236}">
                  <a16:creationId xmlns:a16="http://schemas.microsoft.com/office/drawing/2014/main" id="{9387EAC3-B4BB-1109-D498-FCFD2E029E19}"/>
                </a:ext>
              </a:extLst>
            </p:cNvPr>
            <p:cNvSpPr/>
            <p:nvPr/>
          </p:nvSpPr>
          <p:spPr>
            <a:xfrm>
              <a:off x="6796838" y="1635365"/>
              <a:ext cx="299670" cy="307571"/>
            </a:xfrm>
            <a:prstGeom prst="star7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ight Arrow 16">
              <a:extLst>
                <a:ext uri="{FF2B5EF4-FFF2-40B4-BE49-F238E27FC236}">
                  <a16:creationId xmlns:a16="http://schemas.microsoft.com/office/drawing/2014/main" id="{EA620930-D9F8-D1E0-3E9B-3780135FF3BF}"/>
                </a:ext>
              </a:extLst>
            </p:cNvPr>
            <p:cNvSpPr/>
            <p:nvPr/>
          </p:nvSpPr>
          <p:spPr>
            <a:xfrm rot="10800000">
              <a:off x="3813979" y="1691610"/>
              <a:ext cx="2982859" cy="218781"/>
            </a:xfrm>
            <a:prstGeom prst="rightArrow">
              <a:avLst/>
            </a:prstGeom>
            <a:gradFill flip="none" rotWithShape="1">
              <a:gsLst>
                <a:gs pos="98000">
                  <a:srgbClr val="92D050"/>
                </a:gs>
                <a:gs pos="37000">
                  <a:srgbClr val="92D050"/>
                </a:gs>
                <a:gs pos="96000">
                  <a:srgbClr val="92D050"/>
                </a:gs>
                <a:gs pos="65000">
                  <a:srgbClr val="92D050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ight Arrow 17">
              <a:extLst>
                <a:ext uri="{FF2B5EF4-FFF2-40B4-BE49-F238E27FC236}">
                  <a16:creationId xmlns:a16="http://schemas.microsoft.com/office/drawing/2014/main" id="{816E3B7D-628E-1B08-64FE-3430EF266DF3}"/>
                </a:ext>
              </a:extLst>
            </p:cNvPr>
            <p:cNvSpPr/>
            <p:nvPr/>
          </p:nvSpPr>
          <p:spPr>
            <a:xfrm rot="10800000" flipH="1">
              <a:off x="7096508" y="1701651"/>
              <a:ext cx="1031041" cy="218781"/>
            </a:xfrm>
            <a:prstGeom prst="rightArrow">
              <a:avLst/>
            </a:prstGeom>
            <a:gradFill flip="none" rotWithShape="1">
              <a:gsLst>
                <a:gs pos="98000">
                  <a:srgbClr val="92D050"/>
                </a:gs>
                <a:gs pos="37000">
                  <a:srgbClr val="92D050"/>
                </a:gs>
                <a:gs pos="96000">
                  <a:srgbClr val="92D050"/>
                </a:gs>
                <a:gs pos="65000">
                  <a:srgbClr val="92D050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C0A4BF1-4175-3BDE-1689-A6C5BC54E93E}"/>
              </a:ext>
            </a:extLst>
          </p:cNvPr>
          <p:cNvGrpSpPr/>
          <p:nvPr/>
        </p:nvGrpSpPr>
        <p:grpSpPr>
          <a:xfrm>
            <a:off x="8438060" y="1976973"/>
            <a:ext cx="2713637" cy="1310357"/>
            <a:chOff x="1376734" y="4835687"/>
            <a:chExt cx="3565276" cy="1036464"/>
          </a:xfrm>
        </p:grpSpPr>
        <p:sp>
          <p:nvSpPr>
            <p:cNvPr id="26" name="Arc 25">
              <a:extLst>
                <a:ext uri="{FF2B5EF4-FFF2-40B4-BE49-F238E27FC236}">
                  <a16:creationId xmlns:a16="http://schemas.microsoft.com/office/drawing/2014/main" id="{0B3804F3-9045-76F1-D8DF-EA3088B131ED}"/>
                </a:ext>
              </a:extLst>
            </p:cNvPr>
            <p:cNvSpPr/>
            <p:nvPr/>
          </p:nvSpPr>
          <p:spPr>
            <a:xfrm rot="10800000" flipV="1">
              <a:off x="2848315" y="5364749"/>
              <a:ext cx="427315" cy="507402"/>
            </a:xfrm>
            <a:prstGeom prst="arc">
              <a:avLst>
                <a:gd name="adj1" fmla="val 16200000"/>
                <a:gd name="adj2" fmla="val 155225"/>
              </a:avLst>
            </a:prstGeom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FBD05574-3FB1-64CC-61A2-3A1578E9CF2F}"/>
                </a:ext>
              </a:extLst>
            </p:cNvPr>
            <p:cNvGrpSpPr/>
            <p:nvPr/>
          </p:nvGrpSpPr>
          <p:grpSpPr>
            <a:xfrm>
              <a:off x="1376734" y="4835687"/>
              <a:ext cx="3565276" cy="811727"/>
              <a:chOff x="1376734" y="4835687"/>
              <a:chExt cx="3565276" cy="811727"/>
            </a:xfrm>
          </p:grpSpPr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E344382E-7A3E-5A75-F003-DD5DB3B584B5}"/>
                  </a:ext>
                </a:extLst>
              </p:cNvPr>
              <p:cNvCxnSpPr>
                <a:cxnSpLocks/>
                <a:stCxn id="26" idx="0"/>
              </p:cNvCxnSpPr>
              <p:nvPr/>
            </p:nvCxnSpPr>
            <p:spPr>
              <a:xfrm>
                <a:off x="3061973" y="5364749"/>
                <a:ext cx="1880037" cy="1230"/>
              </a:xfrm>
              <a:prstGeom prst="line">
                <a:avLst/>
              </a:prstGeom>
              <a:ln w="95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D4C18496-DEAB-2FD0-86B1-4E6B71A3FF2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76734" y="5365979"/>
                <a:ext cx="1409525" cy="0"/>
              </a:xfrm>
              <a:prstGeom prst="line">
                <a:avLst/>
              </a:prstGeom>
              <a:ln w="95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375AEDC8-6B25-4490-31BC-7B42014B6DC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786259" y="4835687"/>
                <a:ext cx="48038" cy="530293"/>
              </a:xfrm>
              <a:prstGeom prst="line">
                <a:avLst/>
              </a:prstGeom>
              <a:ln w="95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E9A431F4-0EB9-9521-7730-453465E5BE3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32532" y="4835687"/>
                <a:ext cx="15784" cy="811727"/>
              </a:xfrm>
              <a:prstGeom prst="line">
                <a:avLst/>
              </a:prstGeom>
              <a:ln w="95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7054DB4-9DDA-7C36-0049-76D90C26F705}"/>
              </a:ext>
            </a:extLst>
          </p:cNvPr>
          <p:cNvCxnSpPr>
            <a:cxnSpLocks/>
          </p:cNvCxnSpPr>
          <p:nvPr/>
        </p:nvCxnSpPr>
        <p:spPr>
          <a:xfrm flipH="1">
            <a:off x="8429407" y="3065223"/>
            <a:ext cx="2713637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45901625-D346-7A43-38C2-4DB38F71EA19}"/>
              </a:ext>
            </a:extLst>
          </p:cNvPr>
          <p:cNvCxnSpPr>
            <a:cxnSpLocks/>
          </p:cNvCxnSpPr>
          <p:nvPr/>
        </p:nvCxnSpPr>
        <p:spPr>
          <a:xfrm flipH="1">
            <a:off x="8427571" y="1858430"/>
            <a:ext cx="1836" cy="1206793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17F8A8C2-53AE-07DD-D92A-BE944978365B}"/>
              </a:ext>
            </a:extLst>
          </p:cNvPr>
          <p:cNvSpPr txBox="1"/>
          <p:nvPr/>
        </p:nvSpPr>
        <p:spPr>
          <a:xfrm>
            <a:off x="10735401" y="3024383"/>
            <a:ext cx="416296" cy="3891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Time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FAB66CA-FB0C-F3C7-AEA7-7AD6BDC31298}"/>
              </a:ext>
            </a:extLst>
          </p:cNvPr>
          <p:cNvSpPr txBox="1"/>
          <p:nvPr/>
        </p:nvSpPr>
        <p:spPr>
          <a:xfrm rot="16200000">
            <a:off x="7922545" y="2255546"/>
            <a:ext cx="7344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Voltage</a:t>
            </a:r>
            <a:endParaRPr lang="en-US" sz="1600" dirty="0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780A5052-A8A4-9D97-BAAD-A98F8409BAAB}"/>
              </a:ext>
            </a:extLst>
          </p:cNvPr>
          <p:cNvCxnSpPr/>
          <p:nvPr/>
        </p:nvCxnSpPr>
        <p:spPr>
          <a:xfrm>
            <a:off x="9302530" y="2573356"/>
            <a:ext cx="51118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6673875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EB0B8A-1362-0459-1A93-3CCF89AE44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20D2D-6051-17BE-7B58-BB626E11E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the Bismuth 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0C3218-7F72-9135-2AD5-2259A6ED1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2806" y="704500"/>
            <a:ext cx="10515600" cy="459468"/>
          </a:xfrm>
        </p:spPr>
        <p:txBody>
          <a:bodyPr/>
          <a:lstStyle/>
          <a:p>
            <a:r>
              <a:rPr lang="en-US" dirty="0"/>
              <a:t>Looking for further affects of deceleration and calibrating correction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4A0AF1-338B-FC69-CFE6-BAF6B87CA4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07/03/2024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FD04C4-31D7-A117-B7BF-D790A44C74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Vertical Reconstruction Analysis Talk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F17FAC-8895-8A1B-ABF4-948B77DAA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75C06-E6FF-2B41-9965-ECD387385993}" type="slidenum">
              <a:rPr lang="en-US" smtClean="0"/>
              <a:t>110</a:t>
            </a:fld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CE11C9B-20AC-1D6B-C76A-0B82D71176CD}"/>
              </a:ext>
            </a:extLst>
          </p:cNvPr>
          <p:cNvGrpSpPr/>
          <p:nvPr/>
        </p:nvGrpSpPr>
        <p:grpSpPr>
          <a:xfrm>
            <a:off x="781759" y="1808921"/>
            <a:ext cx="129209" cy="4094922"/>
            <a:chOff x="5303036" y="1620078"/>
            <a:chExt cx="183364" cy="5932816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1B2F4A43-14EC-64C8-3121-A88010569DF3}"/>
                </a:ext>
              </a:extLst>
            </p:cNvPr>
            <p:cNvCxnSpPr>
              <a:cxnSpLocks/>
              <a:endCxn id="22" idx="4"/>
            </p:cNvCxnSpPr>
            <p:nvPr/>
          </p:nvCxnSpPr>
          <p:spPr>
            <a:xfrm flipH="1">
              <a:off x="5392488" y="1709530"/>
              <a:ext cx="4460" cy="5843364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936EB2B-160E-9307-DC77-8416C3032366}"/>
                </a:ext>
              </a:extLst>
            </p:cNvPr>
            <p:cNvSpPr/>
            <p:nvPr/>
          </p:nvSpPr>
          <p:spPr>
            <a:xfrm>
              <a:off x="5307496" y="1620078"/>
              <a:ext cx="178904" cy="178905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53F6225-C08F-5A80-BEDB-196C819F60CD}"/>
                </a:ext>
              </a:extLst>
            </p:cNvPr>
            <p:cNvSpPr/>
            <p:nvPr/>
          </p:nvSpPr>
          <p:spPr>
            <a:xfrm>
              <a:off x="5307496" y="2578078"/>
              <a:ext cx="178904" cy="178905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045F872-906B-1453-0252-A7C19A1C07D2}"/>
                </a:ext>
              </a:extLst>
            </p:cNvPr>
            <p:cNvSpPr/>
            <p:nvPr/>
          </p:nvSpPr>
          <p:spPr>
            <a:xfrm>
              <a:off x="5307496" y="2579814"/>
              <a:ext cx="178904" cy="178905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2025E50-5826-C278-FAD5-82045F449844}"/>
                </a:ext>
              </a:extLst>
            </p:cNvPr>
            <p:cNvSpPr/>
            <p:nvPr/>
          </p:nvSpPr>
          <p:spPr>
            <a:xfrm>
              <a:off x="5307496" y="3537814"/>
              <a:ext cx="178904" cy="178905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F6E58CBA-5355-5587-0555-6C4D3BD5B52B}"/>
                </a:ext>
              </a:extLst>
            </p:cNvPr>
            <p:cNvSpPr/>
            <p:nvPr/>
          </p:nvSpPr>
          <p:spPr>
            <a:xfrm>
              <a:off x="5304351" y="3538517"/>
              <a:ext cx="178904" cy="178905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6C299A0-E12D-FD49-EE1B-9922F39FE115}"/>
                </a:ext>
              </a:extLst>
            </p:cNvPr>
            <p:cNvSpPr/>
            <p:nvPr/>
          </p:nvSpPr>
          <p:spPr>
            <a:xfrm>
              <a:off x="5304351" y="4498253"/>
              <a:ext cx="178904" cy="178905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F1A13D78-D591-CB07-DFF2-47A1301C03F2}"/>
                </a:ext>
              </a:extLst>
            </p:cNvPr>
            <p:cNvSpPr/>
            <p:nvPr/>
          </p:nvSpPr>
          <p:spPr>
            <a:xfrm>
              <a:off x="5304351" y="5456253"/>
              <a:ext cx="178904" cy="178905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CF28F31D-0469-8B08-9E0F-A89234909106}"/>
                </a:ext>
              </a:extLst>
            </p:cNvPr>
            <p:cNvSpPr/>
            <p:nvPr/>
          </p:nvSpPr>
          <p:spPr>
            <a:xfrm>
              <a:off x="5303036" y="5456253"/>
              <a:ext cx="178904" cy="178905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AEFED005-3EE9-7262-3E2D-5BBDD90B7526}"/>
                </a:ext>
              </a:extLst>
            </p:cNvPr>
            <p:cNvSpPr/>
            <p:nvPr/>
          </p:nvSpPr>
          <p:spPr>
            <a:xfrm>
              <a:off x="5303036" y="6415989"/>
              <a:ext cx="178904" cy="178905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96BF1B72-BCAC-C6D6-43F8-3FEB9D595186}"/>
                </a:ext>
              </a:extLst>
            </p:cNvPr>
            <p:cNvSpPr/>
            <p:nvPr/>
          </p:nvSpPr>
          <p:spPr>
            <a:xfrm>
              <a:off x="5303036" y="7373989"/>
              <a:ext cx="178904" cy="178905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BEE3ECD5-F43B-AF63-DE6A-9D7229B98273}"/>
              </a:ext>
            </a:extLst>
          </p:cNvPr>
          <p:cNvCxnSpPr>
            <a:cxnSpLocks/>
          </p:cNvCxnSpPr>
          <p:nvPr/>
        </p:nvCxnSpPr>
        <p:spPr>
          <a:xfrm>
            <a:off x="675860" y="1922465"/>
            <a:ext cx="0" cy="56756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BA8B3165-6E84-C403-B1E5-753653901632}"/>
              </a:ext>
            </a:extLst>
          </p:cNvPr>
          <p:cNvCxnSpPr>
            <a:cxnSpLocks/>
          </p:cNvCxnSpPr>
          <p:nvPr/>
        </p:nvCxnSpPr>
        <p:spPr>
          <a:xfrm>
            <a:off x="675860" y="2573753"/>
            <a:ext cx="0" cy="56756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46D7F6AC-2BD1-0789-4890-C67183DA0950}"/>
              </a:ext>
            </a:extLst>
          </p:cNvPr>
          <p:cNvCxnSpPr>
            <a:cxnSpLocks/>
          </p:cNvCxnSpPr>
          <p:nvPr/>
        </p:nvCxnSpPr>
        <p:spPr>
          <a:xfrm>
            <a:off x="669233" y="3214129"/>
            <a:ext cx="0" cy="56756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8CF7C0CC-2FB3-C77B-59A9-B730A48980C7}"/>
              </a:ext>
            </a:extLst>
          </p:cNvPr>
          <p:cNvCxnSpPr>
            <a:cxnSpLocks/>
          </p:cNvCxnSpPr>
          <p:nvPr/>
        </p:nvCxnSpPr>
        <p:spPr>
          <a:xfrm>
            <a:off x="669233" y="3890410"/>
            <a:ext cx="0" cy="56756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78D42EEC-9717-EAFD-C5C4-31E70B6A6497}"/>
              </a:ext>
            </a:extLst>
          </p:cNvPr>
          <p:cNvCxnSpPr>
            <a:cxnSpLocks/>
          </p:cNvCxnSpPr>
          <p:nvPr/>
        </p:nvCxnSpPr>
        <p:spPr>
          <a:xfrm>
            <a:off x="675860" y="4557153"/>
            <a:ext cx="0" cy="56756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1214AA16-6240-1E71-5F5E-24892FF03C45}"/>
              </a:ext>
            </a:extLst>
          </p:cNvPr>
          <p:cNvCxnSpPr>
            <a:cxnSpLocks/>
          </p:cNvCxnSpPr>
          <p:nvPr/>
        </p:nvCxnSpPr>
        <p:spPr>
          <a:xfrm>
            <a:off x="679172" y="5212799"/>
            <a:ext cx="0" cy="56756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9A4547C4-E1F6-44A7-1012-A653A55DA638}"/>
                  </a:ext>
                </a:extLst>
              </p:cNvPr>
              <p:cNvSpPr txBox="1"/>
              <p:nvPr/>
            </p:nvSpPr>
            <p:spPr>
              <a:xfrm>
                <a:off x="316893" y="2026238"/>
                <a:ext cx="42806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9A4547C4-E1F6-44A7-1012-A653A55DA6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893" y="2026238"/>
                <a:ext cx="428066" cy="33855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1690D6D2-B526-3D57-450F-AFBD71CC3C6E}"/>
                  </a:ext>
                </a:extLst>
              </p:cNvPr>
              <p:cNvSpPr txBox="1"/>
              <p:nvPr/>
            </p:nvSpPr>
            <p:spPr>
              <a:xfrm>
                <a:off x="313496" y="2685391"/>
                <a:ext cx="44486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GB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1690D6D2-B526-3D57-450F-AFBD71CC3C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496" y="2685391"/>
                <a:ext cx="444865" cy="3385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2A388C8B-F661-E452-E552-FAEDBF0EE99F}"/>
                  </a:ext>
                </a:extLst>
              </p:cNvPr>
              <p:cNvSpPr txBox="1"/>
              <p:nvPr/>
            </p:nvSpPr>
            <p:spPr>
              <a:xfrm>
                <a:off x="308584" y="3344544"/>
                <a:ext cx="44486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GB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2A388C8B-F661-E452-E552-FAEDBF0EE9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584" y="3344544"/>
                <a:ext cx="444865" cy="3385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EBA18F2A-F52B-0AF8-85D5-DAEB448F4887}"/>
                  </a:ext>
                </a:extLst>
              </p:cNvPr>
              <p:cNvSpPr txBox="1"/>
              <p:nvPr/>
            </p:nvSpPr>
            <p:spPr>
              <a:xfrm>
                <a:off x="305152" y="3983020"/>
                <a:ext cx="44486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GB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EBA18F2A-F52B-0AF8-85D5-DAEB448F48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152" y="3983020"/>
                <a:ext cx="444865" cy="338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58DFD312-E776-13B9-9DBA-C37FB5AFB61E}"/>
                  </a:ext>
                </a:extLst>
              </p:cNvPr>
              <p:cNvSpPr txBox="1"/>
              <p:nvPr/>
            </p:nvSpPr>
            <p:spPr>
              <a:xfrm>
                <a:off x="303824" y="4621496"/>
                <a:ext cx="44486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GB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58DFD312-E776-13B9-9DBA-C37FB5AFB6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824" y="4621496"/>
                <a:ext cx="444865" cy="3385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AA4DF72A-F12D-FA66-F42B-74A5261E3347}"/>
                  </a:ext>
                </a:extLst>
              </p:cNvPr>
              <p:cNvSpPr txBox="1"/>
              <p:nvPr/>
            </p:nvSpPr>
            <p:spPr>
              <a:xfrm>
                <a:off x="310311" y="5280649"/>
                <a:ext cx="44486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GB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AA4DF72A-F12D-FA66-F42B-74A5261E33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311" y="5280649"/>
                <a:ext cx="444865" cy="3385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6" name="Group 225">
            <a:extLst>
              <a:ext uri="{FF2B5EF4-FFF2-40B4-BE49-F238E27FC236}">
                <a16:creationId xmlns:a16="http://schemas.microsoft.com/office/drawing/2014/main" id="{A460AE63-8931-6B2B-A076-9B2C1ABB1DE3}"/>
              </a:ext>
            </a:extLst>
          </p:cNvPr>
          <p:cNvGrpSpPr/>
          <p:nvPr/>
        </p:nvGrpSpPr>
        <p:grpSpPr>
          <a:xfrm>
            <a:off x="1293336" y="1366506"/>
            <a:ext cx="259283" cy="5006120"/>
            <a:chOff x="1383181" y="1794185"/>
            <a:chExt cx="259283" cy="4097810"/>
          </a:xfrm>
        </p:grpSpPr>
        <p:pic>
          <p:nvPicPr>
            <p:cNvPr id="223" name="Content Placeholder 9" descr="Content Placeholder 9">
              <a:extLst>
                <a:ext uri="{FF2B5EF4-FFF2-40B4-BE49-F238E27FC236}">
                  <a16:creationId xmlns:a16="http://schemas.microsoft.com/office/drawing/2014/main" id="{C1FBFAD5-1A46-437B-18FD-63455346485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35113" t="40305" r="10341" b="4549"/>
            <a:stretch/>
          </p:blipFill>
          <p:spPr>
            <a:xfrm rot="16200000">
              <a:off x="-313842" y="3748985"/>
              <a:ext cx="3660579" cy="215081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224" name="Content Placeholder 9" descr="Content Placeholder 9">
              <a:extLst>
                <a:ext uri="{FF2B5EF4-FFF2-40B4-BE49-F238E27FC236}">
                  <a16:creationId xmlns:a16="http://schemas.microsoft.com/office/drawing/2014/main" id="{931D2033-C3DD-BE5E-AF1E-8B34994EFF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89187" t="40305"/>
            <a:stretch/>
          </p:blipFill>
          <p:spPr>
            <a:xfrm rot="16200000">
              <a:off x="1387833" y="1815991"/>
              <a:ext cx="276438" cy="232825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225" name="Content Placeholder 9" descr="Content Placeholder 9">
              <a:extLst>
                <a:ext uri="{FF2B5EF4-FFF2-40B4-BE49-F238E27FC236}">
                  <a16:creationId xmlns:a16="http://schemas.microsoft.com/office/drawing/2014/main" id="{7774E8DA-D866-D1F3-D592-12291B7FFCA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89187" t="40305"/>
            <a:stretch/>
          </p:blipFill>
          <p:spPr>
            <a:xfrm rot="5400000">
              <a:off x="1361375" y="5637363"/>
              <a:ext cx="276438" cy="232825"/>
            </a:xfrm>
            <a:prstGeom prst="rect">
              <a:avLst/>
            </a:prstGeom>
            <a:ln w="12700">
              <a:miter lim="400000"/>
            </a:ln>
          </p:spPr>
        </p:pic>
      </p:grpSp>
      <p:grpSp>
        <p:nvGrpSpPr>
          <p:cNvPr id="227" name="Group 226">
            <a:extLst>
              <a:ext uri="{FF2B5EF4-FFF2-40B4-BE49-F238E27FC236}">
                <a16:creationId xmlns:a16="http://schemas.microsoft.com/office/drawing/2014/main" id="{9D022D61-3CBA-F401-4BF9-D82BCE339167}"/>
              </a:ext>
            </a:extLst>
          </p:cNvPr>
          <p:cNvGrpSpPr/>
          <p:nvPr/>
        </p:nvGrpSpPr>
        <p:grpSpPr>
          <a:xfrm>
            <a:off x="1938523" y="1373137"/>
            <a:ext cx="259283" cy="5006120"/>
            <a:chOff x="1383181" y="1794185"/>
            <a:chExt cx="259283" cy="4097810"/>
          </a:xfrm>
        </p:grpSpPr>
        <p:pic>
          <p:nvPicPr>
            <p:cNvPr id="228" name="Content Placeholder 9" descr="Content Placeholder 9">
              <a:extLst>
                <a:ext uri="{FF2B5EF4-FFF2-40B4-BE49-F238E27FC236}">
                  <a16:creationId xmlns:a16="http://schemas.microsoft.com/office/drawing/2014/main" id="{7CFA6564-A7A3-2592-B96D-18BD52E618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35113" t="40305" r="10341" b="4549"/>
            <a:stretch/>
          </p:blipFill>
          <p:spPr>
            <a:xfrm rot="16200000">
              <a:off x="-313842" y="3748985"/>
              <a:ext cx="3660579" cy="215081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229" name="Content Placeholder 9" descr="Content Placeholder 9">
              <a:extLst>
                <a:ext uri="{FF2B5EF4-FFF2-40B4-BE49-F238E27FC236}">
                  <a16:creationId xmlns:a16="http://schemas.microsoft.com/office/drawing/2014/main" id="{E1685165-47FA-1A17-294E-13026FF866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89187" t="40305"/>
            <a:stretch/>
          </p:blipFill>
          <p:spPr>
            <a:xfrm rot="16200000">
              <a:off x="1387833" y="1815991"/>
              <a:ext cx="276438" cy="232825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230" name="Content Placeholder 9" descr="Content Placeholder 9">
              <a:extLst>
                <a:ext uri="{FF2B5EF4-FFF2-40B4-BE49-F238E27FC236}">
                  <a16:creationId xmlns:a16="http://schemas.microsoft.com/office/drawing/2014/main" id="{00C892E6-79A9-1B85-77CE-5B94B8EAA1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89187" t="40305"/>
            <a:stretch/>
          </p:blipFill>
          <p:spPr>
            <a:xfrm rot="5400000">
              <a:off x="1361375" y="5637363"/>
              <a:ext cx="276438" cy="232825"/>
            </a:xfrm>
            <a:prstGeom prst="rect">
              <a:avLst/>
            </a:prstGeom>
            <a:ln w="12700">
              <a:miter lim="400000"/>
            </a:ln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510C4D54-5036-16E5-715F-6ECB4AC01494}"/>
              </a:ext>
            </a:extLst>
          </p:cNvPr>
          <p:cNvGrpSpPr/>
          <p:nvPr/>
        </p:nvGrpSpPr>
        <p:grpSpPr>
          <a:xfrm>
            <a:off x="1931114" y="1366506"/>
            <a:ext cx="259283" cy="5006120"/>
            <a:chOff x="1383181" y="1794185"/>
            <a:chExt cx="259283" cy="4097810"/>
          </a:xfrm>
        </p:grpSpPr>
        <p:pic>
          <p:nvPicPr>
            <p:cNvPr id="9" name="Content Placeholder 9" descr="Content Placeholder 9">
              <a:extLst>
                <a:ext uri="{FF2B5EF4-FFF2-40B4-BE49-F238E27FC236}">
                  <a16:creationId xmlns:a16="http://schemas.microsoft.com/office/drawing/2014/main" id="{D862959B-5482-2EA8-B886-AA65DE0F0A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35113" t="40305" r="10341" b="4549"/>
            <a:stretch/>
          </p:blipFill>
          <p:spPr>
            <a:xfrm rot="16200000">
              <a:off x="-313842" y="3748985"/>
              <a:ext cx="3660579" cy="215081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12" name="Content Placeholder 9" descr="Content Placeholder 9">
              <a:extLst>
                <a:ext uri="{FF2B5EF4-FFF2-40B4-BE49-F238E27FC236}">
                  <a16:creationId xmlns:a16="http://schemas.microsoft.com/office/drawing/2014/main" id="{314CCBA3-C0C2-AEDD-C21A-0AB978B2C5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89187" t="40305"/>
            <a:stretch/>
          </p:blipFill>
          <p:spPr>
            <a:xfrm rot="16200000">
              <a:off x="1387833" y="1815991"/>
              <a:ext cx="276438" cy="232825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18" name="Content Placeholder 9" descr="Content Placeholder 9">
              <a:extLst>
                <a:ext uri="{FF2B5EF4-FFF2-40B4-BE49-F238E27FC236}">
                  <a16:creationId xmlns:a16="http://schemas.microsoft.com/office/drawing/2014/main" id="{06AA21A4-24FF-F559-58A5-4027F27ED7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89187" t="40305"/>
            <a:stretch/>
          </p:blipFill>
          <p:spPr>
            <a:xfrm rot="5400000">
              <a:off x="1361375" y="5637363"/>
              <a:ext cx="276438" cy="232825"/>
            </a:xfrm>
            <a:prstGeom prst="rect">
              <a:avLst/>
            </a:prstGeom>
            <a:ln w="12700">
              <a:miter lim="400000"/>
            </a:ln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450E50E-60B2-6789-5ACF-9F53D7F851CD}"/>
              </a:ext>
            </a:extLst>
          </p:cNvPr>
          <p:cNvGrpSpPr/>
          <p:nvPr/>
        </p:nvGrpSpPr>
        <p:grpSpPr>
          <a:xfrm>
            <a:off x="2576301" y="1373137"/>
            <a:ext cx="259283" cy="5006120"/>
            <a:chOff x="1383181" y="1794185"/>
            <a:chExt cx="259283" cy="4097810"/>
          </a:xfrm>
        </p:grpSpPr>
        <p:pic>
          <p:nvPicPr>
            <p:cNvPr id="23" name="Content Placeholder 9" descr="Content Placeholder 9">
              <a:extLst>
                <a:ext uri="{FF2B5EF4-FFF2-40B4-BE49-F238E27FC236}">
                  <a16:creationId xmlns:a16="http://schemas.microsoft.com/office/drawing/2014/main" id="{4D78346B-12E2-C8D1-A6A2-540A37EB6A4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35113" t="40305" r="10341" b="4549"/>
            <a:stretch/>
          </p:blipFill>
          <p:spPr>
            <a:xfrm rot="16200000">
              <a:off x="-313842" y="3748985"/>
              <a:ext cx="3660579" cy="215081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25" name="Content Placeholder 9" descr="Content Placeholder 9">
              <a:extLst>
                <a:ext uri="{FF2B5EF4-FFF2-40B4-BE49-F238E27FC236}">
                  <a16:creationId xmlns:a16="http://schemas.microsoft.com/office/drawing/2014/main" id="{5045AE3A-A085-D544-B571-C06BCB0C92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89187" t="40305"/>
            <a:stretch/>
          </p:blipFill>
          <p:spPr>
            <a:xfrm rot="16200000">
              <a:off x="1387833" y="1815991"/>
              <a:ext cx="276438" cy="232825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26" name="Content Placeholder 9" descr="Content Placeholder 9">
              <a:extLst>
                <a:ext uri="{FF2B5EF4-FFF2-40B4-BE49-F238E27FC236}">
                  <a16:creationId xmlns:a16="http://schemas.microsoft.com/office/drawing/2014/main" id="{2E579EF6-5234-A478-3FA5-D0E8D4ED72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89187" t="40305"/>
            <a:stretch/>
          </p:blipFill>
          <p:spPr>
            <a:xfrm rot="5400000">
              <a:off x="1361375" y="5637363"/>
              <a:ext cx="276438" cy="232825"/>
            </a:xfrm>
            <a:prstGeom prst="rect">
              <a:avLst/>
            </a:prstGeom>
            <a:ln w="12700">
              <a:miter lim="400000"/>
            </a:ln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557C402-6AF5-63F9-1FD3-628338FB3617}"/>
              </a:ext>
            </a:extLst>
          </p:cNvPr>
          <p:cNvGrpSpPr/>
          <p:nvPr/>
        </p:nvGrpSpPr>
        <p:grpSpPr>
          <a:xfrm>
            <a:off x="2571036" y="1376809"/>
            <a:ext cx="259283" cy="5006120"/>
            <a:chOff x="1383181" y="1794185"/>
            <a:chExt cx="259283" cy="4097810"/>
          </a:xfrm>
        </p:grpSpPr>
        <p:pic>
          <p:nvPicPr>
            <p:cNvPr id="30" name="Content Placeholder 9" descr="Content Placeholder 9">
              <a:extLst>
                <a:ext uri="{FF2B5EF4-FFF2-40B4-BE49-F238E27FC236}">
                  <a16:creationId xmlns:a16="http://schemas.microsoft.com/office/drawing/2014/main" id="{5118C406-398D-DF04-58C6-976B5B63E4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35113" t="40305" r="10341" b="4549"/>
            <a:stretch/>
          </p:blipFill>
          <p:spPr>
            <a:xfrm rot="16200000">
              <a:off x="-313842" y="3748985"/>
              <a:ext cx="3660579" cy="215081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31" name="Content Placeholder 9" descr="Content Placeholder 9">
              <a:extLst>
                <a:ext uri="{FF2B5EF4-FFF2-40B4-BE49-F238E27FC236}">
                  <a16:creationId xmlns:a16="http://schemas.microsoft.com/office/drawing/2014/main" id="{B28593EA-1774-1696-3D53-BB2356F6BB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89187" t="40305"/>
            <a:stretch/>
          </p:blipFill>
          <p:spPr>
            <a:xfrm rot="16200000">
              <a:off x="1387833" y="1815991"/>
              <a:ext cx="276438" cy="232825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33" name="Content Placeholder 9" descr="Content Placeholder 9">
              <a:extLst>
                <a:ext uri="{FF2B5EF4-FFF2-40B4-BE49-F238E27FC236}">
                  <a16:creationId xmlns:a16="http://schemas.microsoft.com/office/drawing/2014/main" id="{B99AB93E-1EFE-1226-206A-A72A1E3F407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89187" t="40305"/>
            <a:stretch/>
          </p:blipFill>
          <p:spPr>
            <a:xfrm rot="5400000">
              <a:off x="1361375" y="5637363"/>
              <a:ext cx="276438" cy="232825"/>
            </a:xfrm>
            <a:prstGeom prst="rect">
              <a:avLst/>
            </a:prstGeom>
            <a:ln w="12700">
              <a:miter lim="400000"/>
            </a:ln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E984B26C-7946-F9BA-95EE-5481E9E93472}"/>
              </a:ext>
            </a:extLst>
          </p:cNvPr>
          <p:cNvGrpSpPr/>
          <p:nvPr/>
        </p:nvGrpSpPr>
        <p:grpSpPr>
          <a:xfrm>
            <a:off x="3216223" y="1383440"/>
            <a:ext cx="259283" cy="5006120"/>
            <a:chOff x="1383181" y="1794185"/>
            <a:chExt cx="259283" cy="4097810"/>
          </a:xfrm>
        </p:grpSpPr>
        <p:pic>
          <p:nvPicPr>
            <p:cNvPr id="35" name="Content Placeholder 9" descr="Content Placeholder 9">
              <a:extLst>
                <a:ext uri="{FF2B5EF4-FFF2-40B4-BE49-F238E27FC236}">
                  <a16:creationId xmlns:a16="http://schemas.microsoft.com/office/drawing/2014/main" id="{B845B5F0-5FFA-A5AB-170B-314C6D8EB2D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35113" t="40305" r="10341" b="4549"/>
            <a:stretch/>
          </p:blipFill>
          <p:spPr>
            <a:xfrm rot="16200000">
              <a:off x="-313842" y="3748985"/>
              <a:ext cx="3660579" cy="215081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36" name="Content Placeholder 9" descr="Content Placeholder 9">
              <a:extLst>
                <a:ext uri="{FF2B5EF4-FFF2-40B4-BE49-F238E27FC236}">
                  <a16:creationId xmlns:a16="http://schemas.microsoft.com/office/drawing/2014/main" id="{55C69AE6-19D8-5843-676C-B8E71FCDE3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89187" t="40305"/>
            <a:stretch/>
          </p:blipFill>
          <p:spPr>
            <a:xfrm rot="16200000">
              <a:off x="1387833" y="1815991"/>
              <a:ext cx="276438" cy="232825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37" name="Content Placeholder 9" descr="Content Placeholder 9">
              <a:extLst>
                <a:ext uri="{FF2B5EF4-FFF2-40B4-BE49-F238E27FC236}">
                  <a16:creationId xmlns:a16="http://schemas.microsoft.com/office/drawing/2014/main" id="{187F754A-50A3-527E-F092-01A5F81E5B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89187" t="40305"/>
            <a:stretch/>
          </p:blipFill>
          <p:spPr>
            <a:xfrm rot="5400000">
              <a:off x="1361375" y="5637363"/>
              <a:ext cx="276438" cy="232825"/>
            </a:xfrm>
            <a:prstGeom prst="rect">
              <a:avLst/>
            </a:prstGeom>
            <a:ln w="12700">
              <a:miter lim="400000"/>
            </a:ln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9430B66-F57A-4E8D-9FE8-B372D4C8924E}"/>
              </a:ext>
            </a:extLst>
          </p:cNvPr>
          <p:cNvGrpSpPr/>
          <p:nvPr/>
        </p:nvGrpSpPr>
        <p:grpSpPr>
          <a:xfrm>
            <a:off x="3209987" y="1385617"/>
            <a:ext cx="259283" cy="5006120"/>
            <a:chOff x="1383181" y="1794185"/>
            <a:chExt cx="259283" cy="4097810"/>
          </a:xfrm>
        </p:grpSpPr>
        <p:pic>
          <p:nvPicPr>
            <p:cNvPr id="39" name="Content Placeholder 9" descr="Content Placeholder 9">
              <a:extLst>
                <a:ext uri="{FF2B5EF4-FFF2-40B4-BE49-F238E27FC236}">
                  <a16:creationId xmlns:a16="http://schemas.microsoft.com/office/drawing/2014/main" id="{7462F163-DDD1-D165-0D8D-C228E115C4A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35113" t="40305" r="10341" b="4549"/>
            <a:stretch/>
          </p:blipFill>
          <p:spPr>
            <a:xfrm rot="16200000">
              <a:off x="-313842" y="3748985"/>
              <a:ext cx="3660579" cy="215081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40" name="Content Placeholder 9" descr="Content Placeholder 9">
              <a:extLst>
                <a:ext uri="{FF2B5EF4-FFF2-40B4-BE49-F238E27FC236}">
                  <a16:creationId xmlns:a16="http://schemas.microsoft.com/office/drawing/2014/main" id="{142E6B11-4004-95A3-C519-8C7E03EA6C4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89187" t="40305"/>
            <a:stretch/>
          </p:blipFill>
          <p:spPr>
            <a:xfrm rot="16200000">
              <a:off x="1387833" y="1815991"/>
              <a:ext cx="276438" cy="232825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41" name="Content Placeholder 9" descr="Content Placeholder 9">
              <a:extLst>
                <a:ext uri="{FF2B5EF4-FFF2-40B4-BE49-F238E27FC236}">
                  <a16:creationId xmlns:a16="http://schemas.microsoft.com/office/drawing/2014/main" id="{395C2B50-30BE-48D1-BF1E-456E85760C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89187" t="40305"/>
            <a:stretch/>
          </p:blipFill>
          <p:spPr>
            <a:xfrm rot="5400000">
              <a:off x="1361375" y="5637363"/>
              <a:ext cx="276438" cy="232825"/>
            </a:xfrm>
            <a:prstGeom prst="rect">
              <a:avLst/>
            </a:prstGeom>
            <a:ln w="12700">
              <a:miter lim="400000"/>
            </a:ln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55DE212C-1222-2BF8-03D3-6992785D7F7D}"/>
              </a:ext>
            </a:extLst>
          </p:cNvPr>
          <p:cNvGrpSpPr/>
          <p:nvPr/>
        </p:nvGrpSpPr>
        <p:grpSpPr>
          <a:xfrm>
            <a:off x="3855174" y="1392248"/>
            <a:ext cx="259283" cy="5006120"/>
            <a:chOff x="1383181" y="1794185"/>
            <a:chExt cx="259283" cy="4097810"/>
          </a:xfrm>
        </p:grpSpPr>
        <p:pic>
          <p:nvPicPr>
            <p:cNvPr id="43" name="Content Placeholder 9" descr="Content Placeholder 9">
              <a:extLst>
                <a:ext uri="{FF2B5EF4-FFF2-40B4-BE49-F238E27FC236}">
                  <a16:creationId xmlns:a16="http://schemas.microsoft.com/office/drawing/2014/main" id="{1564685F-D9D4-D12C-E2BB-7C76C81DFA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35113" t="40305" r="10341" b="4549"/>
            <a:stretch/>
          </p:blipFill>
          <p:spPr>
            <a:xfrm rot="16200000">
              <a:off x="-313842" y="3748985"/>
              <a:ext cx="3660579" cy="215081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44" name="Content Placeholder 9" descr="Content Placeholder 9">
              <a:extLst>
                <a:ext uri="{FF2B5EF4-FFF2-40B4-BE49-F238E27FC236}">
                  <a16:creationId xmlns:a16="http://schemas.microsoft.com/office/drawing/2014/main" id="{C74B54C7-31FE-51B2-714A-55091C935E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89187" t="40305"/>
            <a:stretch/>
          </p:blipFill>
          <p:spPr>
            <a:xfrm rot="16200000">
              <a:off x="1387833" y="1815991"/>
              <a:ext cx="276438" cy="232825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45" name="Content Placeholder 9" descr="Content Placeholder 9">
              <a:extLst>
                <a:ext uri="{FF2B5EF4-FFF2-40B4-BE49-F238E27FC236}">
                  <a16:creationId xmlns:a16="http://schemas.microsoft.com/office/drawing/2014/main" id="{9F331B62-A76E-FEEF-C510-B7E9776848A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89187" t="40305"/>
            <a:stretch/>
          </p:blipFill>
          <p:spPr>
            <a:xfrm rot="5400000">
              <a:off x="1361375" y="5637363"/>
              <a:ext cx="276438" cy="232825"/>
            </a:xfrm>
            <a:prstGeom prst="rect">
              <a:avLst/>
            </a:prstGeom>
            <a:ln w="12700">
              <a:miter lim="400000"/>
            </a:ln>
          </p:spPr>
        </p:pic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F2EC614F-0C51-F2A5-9D0A-2920C59BD8F1}"/>
              </a:ext>
            </a:extLst>
          </p:cNvPr>
          <p:cNvGrpSpPr/>
          <p:nvPr/>
        </p:nvGrpSpPr>
        <p:grpSpPr>
          <a:xfrm>
            <a:off x="803364" y="1475399"/>
            <a:ext cx="3709001" cy="855090"/>
            <a:chOff x="803364" y="1475399"/>
            <a:chExt cx="3709001" cy="855090"/>
          </a:xfrm>
        </p:grpSpPr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4FB91ECC-31F8-0939-CBAF-32DE23C47D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1273" y="1475399"/>
              <a:ext cx="3631214" cy="4052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F8E0E9F6-2394-C781-D135-ADE9C328A1A9}"/>
                </a:ext>
              </a:extLst>
            </p:cNvPr>
            <p:cNvCxnSpPr>
              <a:cxnSpLocks/>
            </p:cNvCxnSpPr>
            <p:nvPr/>
          </p:nvCxnSpPr>
          <p:spPr>
            <a:xfrm>
              <a:off x="803364" y="1864625"/>
              <a:ext cx="3709001" cy="277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F6C65ECC-031E-A30D-D166-10AC1BDC3DCC}"/>
                </a:ext>
              </a:extLst>
            </p:cNvPr>
            <p:cNvCxnSpPr>
              <a:cxnSpLocks/>
            </p:cNvCxnSpPr>
            <p:nvPr/>
          </p:nvCxnSpPr>
          <p:spPr>
            <a:xfrm>
              <a:off x="889363" y="1871844"/>
              <a:ext cx="3603124" cy="45864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12ACF7CB-0B95-D2B5-0B88-6D7244AAC820}"/>
              </a:ext>
            </a:extLst>
          </p:cNvPr>
          <p:cNvGrpSpPr/>
          <p:nvPr/>
        </p:nvGrpSpPr>
        <p:grpSpPr>
          <a:xfrm>
            <a:off x="803364" y="2146353"/>
            <a:ext cx="3709001" cy="855090"/>
            <a:chOff x="803364" y="1475399"/>
            <a:chExt cx="3709001" cy="855090"/>
          </a:xfrm>
        </p:grpSpPr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9D3296A4-B62E-23E8-50AA-5DA309C198B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1273" y="1475399"/>
              <a:ext cx="3631214" cy="4052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A6EA86B9-D0F6-FB0A-BBA1-5B8693B584E7}"/>
                </a:ext>
              </a:extLst>
            </p:cNvPr>
            <p:cNvCxnSpPr>
              <a:cxnSpLocks/>
            </p:cNvCxnSpPr>
            <p:nvPr/>
          </p:nvCxnSpPr>
          <p:spPr>
            <a:xfrm>
              <a:off x="803364" y="1864625"/>
              <a:ext cx="3709001" cy="277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id="{E80F46E2-7FB6-507A-A0A4-AB114146F231}"/>
                </a:ext>
              </a:extLst>
            </p:cNvPr>
            <p:cNvCxnSpPr>
              <a:cxnSpLocks/>
            </p:cNvCxnSpPr>
            <p:nvPr/>
          </p:nvCxnSpPr>
          <p:spPr>
            <a:xfrm>
              <a:off x="889363" y="1871844"/>
              <a:ext cx="3603124" cy="45864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49B6956C-9AC7-2D6D-DC25-022CA91A6B1F}"/>
              </a:ext>
            </a:extLst>
          </p:cNvPr>
          <p:cNvGrpSpPr/>
          <p:nvPr/>
        </p:nvGrpSpPr>
        <p:grpSpPr>
          <a:xfrm>
            <a:off x="783486" y="2811053"/>
            <a:ext cx="3709001" cy="855090"/>
            <a:chOff x="803364" y="1475399"/>
            <a:chExt cx="3709001" cy="855090"/>
          </a:xfrm>
        </p:grpSpPr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268F1B3C-72D3-DF4E-AC9D-00F353D4BD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1273" y="1475399"/>
              <a:ext cx="3631214" cy="4052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6865BBCE-38CC-4140-E804-D53F16AA89A4}"/>
                </a:ext>
              </a:extLst>
            </p:cNvPr>
            <p:cNvCxnSpPr>
              <a:cxnSpLocks/>
            </p:cNvCxnSpPr>
            <p:nvPr/>
          </p:nvCxnSpPr>
          <p:spPr>
            <a:xfrm>
              <a:off x="803364" y="1864625"/>
              <a:ext cx="3709001" cy="277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Arrow Connector 105">
              <a:extLst>
                <a:ext uri="{FF2B5EF4-FFF2-40B4-BE49-F238E27FC236}">
                  <a16:creationId xmlns:a16="http://schemas.microsoft.com/office/drawing/2014/main" id="{609CAB1A-A79E-23BA-3CAD-82E74340754D}"/>
                </a:ext>
              </a:extLst>
            </p:cNvPr>
            <p:cNvCxnSpPr>
              <a:cxnSpLocks/>
            </p:cNvCxnSpPr>
            <p:nvPr/>
          </p:nvCxnSpPr>
          <p:spPr>
            <a:xfrm>
              <a:off x="889363" y="1871844"/>
              <a:ext cx="3603124" cy="45864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BB819660-2712-CCD4-AAEF-116908BDB272}"/>
              </a:ext>
            </a:extLst>
          </p:cNvPr>
          <p:cNvGrpSpPr/>
          <p:nvPr/>
        </p:nvGrpSpPr>
        <p:grpSpPr>
          <a:xfrm>
            <a:off x="816546" y="3473121"/>
            <a:ext cx="3709001" cy="855090"/>
            <a:chOff x="803364" y="1475399"/>
            <a:chExt cx="3709001" cy="855090"/>
          </a:xfrm>
        </p:grpSpPr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A5E58AD2-2B17-534E-E34D-6CFF74C0AB7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1273" y="1475399"/>
              <a:ext cx="3631214" cy="4052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A5577FDB-A239-2EE7-2879-60AF6628B775}"/>
                </a:ext>
              </a:extLst>
            </p:cNvPr>
            <p:cNvCxnSpPr>
              <a:cxnSpLocks/>
            </p:cNvCxnSpPr>
            <p:nvPr/>
          </p:nvCxnSpPr>
          <p:spPr>
            <a:xfrm>
              <a:off x="803364" y="1864625"/>
              <a:ext cx="3709001" cy="277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id="{3F750250-D8E7-FF95-3CC9-421FFCBE9EF1}"/>
                </a:ext>
              </a:extLst>
            </p:cNvPr>
            <p:cNvCxnSpPr>
              <a:cxnSpLocks/>
            </p:cNvCxnSpPr>
            <p:nvPr/>
          </p:nvCxnSpPr>
          <p:spPr>
            <a:xfrm>
              <a:off x="889363" y="1871844"/>
              <a:ext cx="3603124" cy="45864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F7FD3382-AAC0-2484-3FAB-712000C2204D}"/>
              </a:ext>
            </a:extLst>
          </p:cNvPr>
          <p:cNvGrpSpPr/>
          <p:nvPr/>
        </p:nvGrpSpPr>
        <p:grpSpPr>
          <a:xfrm>
            <a:off x="816546" y="4131362"/>
            <a:ext cx="3709001" cy="855090"/>
            <a:chOff x="803364" y="1475399"/>
            <a:chExt cx="3709001" cy="855090"/>
          </a:xfrm>
        </p:grpSpPr>
        <p:cxnSp>
          <p:nvCxnSpPr>
            <p:cNvPr id="112" name="Straight Arrow Connector 111">
              <a:extLst>
                <a:ext uri="{FF2B5EF4-FFF2-40B4-BE49-F238E27FC236}">
                  <a16:creationId xmlns:a16="http://schemas.microsoft.com/office/drawing/2014/main" id="{BCFDE3F5-1A2D-D115-67B1-BFF03A283B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1273" y="1475399"/>
              <a:ext cx="3631214" cy="4052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6AE24159-A762-15D0-99F8-EA66373F3AA2}"/>
                </a:ext>
              </a:extLst>
            </p:cNvPr>
            <p:cNvCxnSpPr>
              <a:cxnSpLocks/>
            </p:cNvCxnSpPr>
            <p:nvPr/>
          </p:nvCxnSpPr>
          <p:spPr>
            <a:xfrm>
              <a:off x="803364" y="1864625"/>
              <a:ext cx="3709001" cy="277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Arrow Connector 113">
              <a:extLst>
                <a:ext uri="{FF2B5EF4-FFF2-40B4-BE49-F238E27FC236}">
                  <a16:creationId xmlns:a16="http://schemas.microsoft.com/office/drawing/2014/main" id="{0A99C98B-1AE6-1318-097C-E35FE4409837}"/>
                </a:ext>
              </a:extLst>
            </p:cNvPr>
            <p:cNvCxnSpPr>
              <a:cxnSpLocks/>
            </p:cNvCxnSpPr>
            <p:nvPr/>
          </p:nvCxnSpPr>
          <p:spPr>
            <a:xfrm>
              <a:off x="889363" y="1871844"/>
              <a:ext cx="3603124" cy="45864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31441CA6-30D4-3139-BC67-BCEA8099D5E3}"/>
              </a:ext>
            </a:extLst>
          </p:cNvPr>
          <p:cNvGrpSpPr/>
          <p:nvPr/>
        </p:nvGrpSpPr>
        <p:grpSpPr>
          <a:xfrm>
            <a:off x="763608" y="4788166"/>
            <a:ext cx="3709001" cy="855090"/>
            <a:chOff x="803364" y="1475399"/>
            <a:chExt cx="3709001" cy="855090"/>
          </a:xfrm>
        </p:grpSpPr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E0413022-B4AB-B8D0-2E15-E81C323F10A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1273" y="1475399"/>
              <a:ext cx="3631214" cy="4052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Arrow Connector 116">
              <a:extLst>
                <a:ext uri="{FF2B5EF4-FFF2-40B4-BE49-F238E27FC236}">
                  <a16:creationId xmlns:a16="http://schemas.microsoft.com/office/drawing/2014/main" id="{A1925475-3A32-010A-5F52-1A80441929DC}"/>
                </a:ext>
              </a:extLst>
            </p:cNvPr>
            <p:cNvCxnSpPr>
              <a:cxnSpLocks/>
            </p:cNvCxnSpPr>
            <p:nvPr/>
          </p:nvCxnSpPr>
          <p:spPr>
            <a:xfrm>
              <a:off x="803364" y="1864625"/>
              <a:ext cx="3709001" cy="277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Arrow Connector 117">
              <a:extLst>
                <a:ext uri="{FF2B5EF4-FFF2-40B4-BE49-F238E27FC236}">
                  <a16:creationId xmlns:a16="http://schemas.microsoft.com/office/drawing/2014/main" id="{37642078-4E34-3376-61A7-E32568E18F06}"/>
                </a:ext>
              </a:extLst>
            </p:cNvPr>
            <p:cNvCxnSpPr>
              <a:cxnSpLocks/>
            </p:cNvCxnSpPr>
            <p:nvPr/>
          </p:nvCxnSpPr>
          <p:spPr>
            <a:xfrm>
              <a:off x="889363" y="1871844"/>
              <a:ext cx="3603124" cy="45864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B7EC4A32-5BB0-68DD-2A0B-F3E9BEE241F5}"/>
              </a:ext>
            </a:extLst>
          </p:cNvPr>
          <p:cNvGrpSpPr/>
          <p:nvPr/>
        </p:nvGrpSpPr>
        <p:grpSpPr>
          <a:xfrm>
            <a:off x="803364" y="5461442"/>
            <a:ext cx="3709001" cy="855090"/>
            <a:chOff x="803364" y="1475399"/>
            <a:chExt cx="3709001" cy="855090"/>
          </a:xfrm>
        </p:grpSpPr>
        <p:cxnSp>
          <p:nvCxnSpPr>
            <p:cNvPr id="120" name="Straight Arrow Connector 119">
              <a:extLst>
                <a:ext uri="{FF2B5EF4-FFF2-40B4-BE49-F238E27FC236}">
                  <a16:creationId xmlns:a16="http://schemas.microsoft.com/office/drawing/2014/main" id="{4929940D-7488-DF08-CE0C-9855DE01C4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1273" y="1475399"/>
              <a:ext cx="3631214" cy="4052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Arrow Connector 120">
              <a:extLst>
                <a:ext uri="{FF2B5EF4-FFF2-40B4-BE49-F238E27FC236}">
                  <a16:creationId xmlns:a16="http://schemas.microsoft.com/office/drawing/2014/main" id="{06626070-52A2-3A6F-FF3E-E07DAFABBA23}"/>
                </a:ext>
              </a:extLst>
            </p:cNvPr>
            <p:cNvCxnSpPr>
              <a:cxnSpLocks/>
            </p:cNvCxnSpPr>
            <p:nvPr/>
          </p:nvCxnSpPr>
          <p:spPr>
            <a:xfrm>
              <a:off x="803364" y="1864625"/>
              <a:ext cx="3709001" cy="277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Arrow Connector 121">
              <a:extLst>
                <a:ext uri="{FF2B5EF4-FFF2-40B4-BE49-F238E27FC236}">
                  <a16:creationId xmlns:a16="http://schemas.microsoft.com/office/drawing/2014/main" id="{E7B150F1-B998-6339-E997-4830ECA533F3}"/>
                </a:ext>
              </a:extLst>
            </p:cNvPr>
            <p:cNvCxnSpPr>
              <a:cxnSpLocks/>
            </p:cNvCxnSpPr>
            <p:nvPr/>
          </p:nvCxnSpPr>
          <p:spPr>
            <a:xfrm>
              <a:off x="889363" y="1871844"/>
              <a:ext cx="3603124" cy="45864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57950749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518B0D-613F-5F27-4AF2-5303E3ABF2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F3A84-5468-D92F-3955-52A381D00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Validating angle technique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0CC7DD-8E5F-A053-994C-F9B721C759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07/03/2024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364DF1-E3D2-9A12-46DC-103F93430E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Vertical Reconstruction Analysis Talk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C76757-201C-1A24-2367-1A3DCDF16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75C06-E6FF-2B41-9965-ECD387385993}" type="slidenum">
              <a:rPr lang="en-US" smtClean="0"/>
              <a:t>111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CB3A0AA-6356-ED48-4A8E-4EF7E374E3AD}"/>
              </a:ext>
            </a:extLst>
          </p:cNvPr>
          <p:cNvGrpSpPr/>
          <p:nvPr/>
        </p:nvGrpSpPr>
        <p:grpSpPr>
          <a:xfrm>
            <a:off x="653572" y="1362025"/>
            <a:ext cx="129209" cy="4094922"/>
            <a:chOff x="5303036" y="1620078"/>
            <a:chExt cx="183364" cy="5932816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1CD35D2C-6CAB-821F-36C7-6389D1A63510}"/>
                </a:ext>
              </a:extLst>
            </p:cNvPr>
            <p:cNvCxnSpPr>
              <a:cxnSpLocks/>
              <a:endCxn id="18" idx="4"/>
            </p:cNvCxnSpPr>
            <p:nvPr/>
          </p:nvCxnSpPr>
          <p:spPr>
            <a:xfrm flipH="1">
              <a:off x="5392488" y="1709530"/>
              <a:ext cx="4460" cy="5843364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F08FD101-2925-F82E-DB25-C4FA6A92D6DB}"/>
                </a:ext>
              </a:extLst>
            </p:cNvPr>
            <p:cNvSpPr/>
            <p:nvPr/>
          </p:nvSpPr>
          <p:spPr>
            <a:xfrm>
              <a:off x="5307496" y="1620078"/>
              <a:ext cx="178904" cy="178905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CDC095D-A7BA-6695-A5EB-2F361E36E55A}"/>
                </a:ext>
              </a:extLst>
            </p:cNvPr>
            <p:cNvSpPr/>
            <p:nvPr/>
          </p:nvSpPr>
          <p:spPr>
            <a:xfrm>
              <a:off x="5307496" y="2578078"/>
              <a:ext cx="178904" cy="178905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CFE01DC7-A14F-5AC7-5B06-C9476123D96A}"/>
                </a:ext>
              </a:extLst>
            </p:cNvPr>
            <p:cNvSpPr/>
            <p:nvPr/>
          </p:nvSpPr>
          <p:spPr>
            <a:xfrm>
              <a:off x="5307496" y="2579814"/>
              <a:ext cx="178904" cy="178905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BC283D54-6748-5CF6-1ACF-F17CB562D91B}"/>
                </a:ext>
              </a:extLst>
            </p:cNvPr>
            <p:cNvSpPr/>
            <p:nvPr/>
          </p:nvSpPr>
          <p:spPr>
            <a:xfrm>
              <a:off x="5307496" y="3537814"/>
              <a:ext cx="178904" cy="178905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C8BBB509-CA70-8C4A-1261-03363D5780A1}"/>
                </a:ext>
              </a:extLst>
            </p:cNvPr>
            <p:cNvSpPr/>
            <p:nvPr/>
          </p:nvSpPr>
          <p:spPr>
            <a:xfrm>
              <a:off x="5304351" y="3538517"/>
              <a:ext cx="178904" cy="178905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BC7882D-CE1F-9A5B-9540-8DFEF67388CE}"/>
                </a:ext>
              </a:extLst>
            </p:cNvPr>
            <p:cNvSpPr/>
            <p:nvPr/>
          </p:nvSpPr>
          <p:spPr>
            <a:xfrm>
              <a:off x="5304351" y="4498253"/>
              <a:ext cx="178904" cy="178905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AFE14F8C-39B0-3244-8AC3-C0AEEAFB2FDB}"/>
                </a:ext>
              </a:extLst>
            </p:cNvPr>
            <p:cNvSpPr/>
            <p:nvPr/>
          </p:nvSpPr>
          <p:spPr>
            <a:xfrm>
              <a:off x="5304351" y="5456253"/>
              <a:ext cx="178904" cy="178905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4D8AF4A9-BAA5-84E5-BAB7-64B69BB3467E}"/>
                </a:ext>
              </a:extLst>
            </p:cNvPr>
            <p:cNvSpPr/>
            <p:nvPr/>
          </p:nvSpPr>
          <p:spPr>
            <a:xfrm>
              <a:off x="5303036" y="5456253"/>
              <a:ext cx="178904" cy="178905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D415F6CE-BB8C-2913-9ED3-676DBF3F878D}"/>
                </a:ext>
              </a:extLst>
            </p:cNvPr>
            <p:cNvSpPr/>
            <p:nvPr/>
          </p:nvSpPr>
          <p:spPr>
            <a:xfrm>
              <a:off x="5303036" y="6415989"/>
              <a:ext cx="178904" cy="178905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D032F988-7953-3467-D8B1-E6614B9CD062}"/>
                </a:ext>
              </a:extLst>
            </p:cNvPr>
            <p:cNvSpPr/>
            <p:nvPr/>
          </p:nvSpPr>
          <p:spPr>
            <a:xfrm>
              <a:off x="5303036" y="7373989"/>
              <a:ext cx="178904" cy="178905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05EFF1F-B351-A84A-CCAE-48FF30FBF2EA}"/>
              </a:ext>
            </a:extLst>
          </p:cNvPr>
          <p:cNvGrpSpPr/>
          <p:nvPr/>
        </p:nvGrpSpPr>
        <p:grpSpPr>
          <a:xfrm>
            <a:off x="1165149" y="919610"/>
            <a:ext cx="259283" cy="5006120"/>
            <a:chOff x="1383181" y="1794185"/>
            <a:chExt cx="259283" cy="4097810"/>
          </a:xfrm>
        </p:grpSpPr>
        <p:pic>
          <p:nvPicPr>
            <p:cNvPr id="20" name="Content Placeholder 9" descr="Content Placeholder 9">
              <a:extLst>
                <a:ext uri="{FF2B5EF4-FFF2-40B4-BE49-F238E27FC236}">
                  <a16:creationId xmlns:a16="http://schemas.microsoft.com/office/drawing/2014/main" id="{A06AB6EB-273E-FE75-A1C3-442397AAA9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5113" t="40305" r="10341" b="4549"/>
            <a:stretch/>
          </p:blipFill>
          <p:spPr>
            <a:xfrm rot="16200000">
              <a:off x="-313842" y="3748985"/>
              <a:ext cx="3660579" cy="215081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21" name="Content Placeholder 9" descr="Content Placeholder 9">
              <a:extLst>
                <a:ext uri="{FF2B5EF4-FFF2-40B4-BE49-F238E27FC236}">
                  <a16:creationId xmlns:a16="http://schemas.microsoft.com/office/drawing/2014/main" id="{09E39B93-1059-DE3B-5918-ED583CA36E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9187" t="40305"/>
            <a:stretch/>
          </p:blipFill>
          <p:spPr>
            <a:xfrm rot="16200000">
              <a:off x="1387833" y="1815991"/>
              <a:ext cx="276438" cy="232825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22" name="Content Placeholder 9" descr="Content Placeholder 9">
              <a:extLst>
                <a:ext uri="{FF2B5EF4-FFF2-40B4-BE49-F238E27FC236}">
                  <a16:creationId xmlns:a16="http://schemas.microsoft.com/office/drawing/2014/main" id="{2E5165B3-1206-B51B-C848-1A8E7E027C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9187" t="40305"/>
            <a:stretch/>
          </p:blipFill>
          <p:spPr>
            <a:xfrm rot="5400000">
              <a:off x="1361375" y="5637363"/>
              <a:ext cx="276438" cy="232825"/>
            </a:xfrm>
            <a:prstGeom prst="rect">
              <a:avLst/>
            </a:prstGeom>
            <a:ln w="12700">
              <a:miter lim="400000"/>
            </a:ln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ABDCD9E-5DC0-209F-3CDA-AB80C7361E6B}"/>
              </a:ext>
            </a:extLst>
          </p:cNvPr>
          <p:cNvGrpSpPr/>
          <p:nvPr/>
        </p:nvGrpSpPr>
        <p:grpSpPr>
          <a:xfrm>
            <a:off x="1810336" y="926241"/>
            <a:ext cx="259283" cy="5006120"/>
            <a:chOff x="1383181" y="1794185"/>
            <a:chExt cx="259283" cy="4097810"/>
          </a:xfrm>
        </p:grpSpPr>
        <p:pic>
          <p:nvPicPr>
            <p:cNvPr id="24" name="Content Placeholder 9" descr="Content Placeholder 9">
              <a:extLst>
                <a:ext uri="{FF2B5EF4-FFF2-40B4-BE49-F238E27FC236}">
                  <a16:creationId xmlns:a16="http://schemas.microsoft.com/office/drawing/2014/main" id="{825EB7DD-F777-1744-B99A-C07F9A5C79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5113" t="40305" r="10341" b="4549"/>
            <a:stretch/>
          </p:blipFill>
          <p:spPr>
            <a:xfrm rot="16200000">
              <a:off x="-313842" y="3748985"/>
              <a:ext cx="3660579" cy="215081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25" name="Content Placeholder 9" descr="Content Placeholder 9">
              <a:extLst>
                <a:ext uri="{FF2B5EF4-FFF2-40B4-BE49-F238E27FC236}">
                  <a16:creationId xmlns:a16="http://schemas.microsoft.com/office/drawing/2014/main" id="{370BEA46-1B59-3140-ABA4-007235C113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9187" t="40305"/>
            <a:stretch/>
          </p:blipFill>
          <p:spPr>
            <a:xfrm rot="16200000">
              <a:off x="1387833" y="1815991"/>
              <a:ext cx="276438" cy="232825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26" name="Content Placeholder 9" descr="Content Placeholder 9">
              <a:extLst>
                <a:ext uri="{FF2B5EF4-FFF2-40B4-BE49-F238E27FC236}">
                  <a16:creationId xmlns:a16="http://schemas.microsoft.com/office/drawing/2014/main" id="{C26F9547-DEE4-95A1-99DF-305B3527C4A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9187" t="40305"/>
            <a:stretch/>
          </p:blipFill>
          <p:spPr>
            <a:xfrm rot="5400000">
              <a:off x="1361375" y="5637363"/>
              <a:ext cx="276438" cy="232825"/>
            </a:xfrm>
            <a:prstGeom prst="rect">
              <a:avLst/>
            </a:prstGeom>
            <a:ln w="12700">
              <a:miter lim="400000"/>
            </a:ln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94B4090-71D5-90DF-712C-7B7E6BBFCB2A}"/>
              </a:ext>
            </a:extLst>
          </p:cNvPr>
          <p:cNvGrpSpPr/>
          <p:nvPr/>
        </p:nvGrpSpPr>
        <p:grpSpPr>
          <a:xfrm>
            <a:off x="1802927" y="919610"/>
            <a:ext cx="259283" cy="5006120"/>
            <a:chOff x="1383181" y="1794185"/>
            <a:chExt cx="259283" cy="4097810"/>
          </a:xfrm>
        </p:grpSpPr>
        <p:pic>
          <p:nvPicPr>
            <p:cNvPr id="28" name="Content Placeholder 9" descr="Content Placeholder 9">
              <a:extLst>
                <a:ext uri="{FF2B5EF4-FFF2-40B4-BE49-F238E27FC236}">
                  <a16:creationId xmlns:a16="http://schemas.microsoft.com/office/drawing/2014/main" id="{14F9D628-0F5F-46D2-DBDF-B79224BD9C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5113" t="40305" r="10341" b="4549"/>
            <a:stretch/>
          </p:blipFill>
          <p:spPr>
            <a:xfrm rot="16200000">
              <a:off x="-313842" y="3748985"/>
              <a:ext cx="3660579" cy="215081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29" name="Content Placeholder 9" descr="Content Placeholder 9">
              <a:extLst>
                <a:ext uri="{FF2B5EF4-FFF2-40B4-BE49-F238E27FC236}">
                  <a16:creationId xmlns:a16="http://schemas.microsoft.com/office/drawing/2014/main" id="{B37281DE-A7A5-E4D9-371B-22780B7FC2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9187" t="40305"/>
            <a:stretch/>
          </p:blipFill>
          <p:spPr>
            <a:xfrm rot="16200000">
              <a:off x="1387833" y="1815991"/>
              <a:ext cx="276438" cy="232825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30" name="Content Placeholder 9" descr="Content Placeholder 9">
              <a:extLst>
                <a:ext uri="{FF2B5EF4-FFF2-40B4-BE49-F238E27FC236}">
                  <a16:creationId xmlns:a16="http://schemas.microsoft.com/office/drawing/2014/main" id="{A3DE46FB-FF00-9DCF-5931-65747CE2E4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9187" t="40305"/>
            <a:stretch/>
          </p:blipFill>
          <p:spPr>
            <a:xfrm rot="5400000">
              <a:off x="1361375" y="5637363"/>
              <a:ext cx="276438" cy="232825"/>
            </a:xfrm>
            <a:prstGeom prst="rect">
              <a:avLst/>
            </a:prstGeom>
            <a:ln w="12700">
              <a:miter lim="400000"/>
            </a:ln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004300B7-92A6-5F88-CC8C-D5AEB513A68F}"/>
              </a:ext>
            </a:extLst>
          </p:cNvPr>
          <p:cNvGrpSpPr/>
          <p:nvPr/>
        </p:nvGrpSpPr>
        <p:grpSpPr>
          <a:xfrm>
            <a:off x="2448114" y="926241"/>
            <a:ext cx="259283" cy="5006120"/>
            <a:chOff x="1383181" y="1794185"/>
            <a:chExt cx="259283" cy="4097810"/>
          </a:xfrm>
        </p:grpSpPr>
        <p:pic>
          <p:nvPicPr>
            <p:cNvPr id="32" name="Content Placeholder 9" descr="Content Placeholder 9">
              <a:extLst>
                <a:ext uri="{FF2B5EF4-FFF2-40B4-BE49-F238E27FC236}">
                  <a16:creationId xmlns:a16="http://schemas.microsoft.com/office/drawing/2014/main" id="{95B422FF-CC5A-6616-5800-2808BE812B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5113" t="40305" r="10341" b="4549"/>
            <a:stretch/>
          </p:blipFill>
          <p:spPr>
            <a:xfrm rot="16200000">
              <a:off x="-313842" y="3748985"/>
              <a:ext cx="3660579" cy="215081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33" name="Content Placeholder 9" descr="Content Placeholder 9">
              <a:extLst>
                <a:ext uri="{FF2B5EF4-FFF2-40B4-BE49-F238E27FC236}">
                  <a16:creationId xmlns:a16="http://schemas.microsoft.com/office/drawing/2014/main" id="{73370DF0-50D8-519D-9FAC-8A679455B0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9187" t="40305"/>
            <a:stretch/>
          </p:blipFill>
          <p:spPr>
            <a:xfrm rot="16200000">
              <a:off x="1387833" y="1815991"/>
              <a:ext cx="276438" cy="232825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34" name="Content Placeholder 9" descr="Content Placeholder 9">
              <a:extLst>
                <a:ext uri="{FF2B5EF4-FFF2-40B4-BE49-F238E27FC236}">
                  <a16:creationId xmlns:a16="http://schemas.microsoft.com/office/drawing/2014/main" id="{614C65AF-6439-82E7-BB56-F846F35F87B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9187" t="40305"/>
            <a:stretch/>
          </p:blipFill>
          <p:spPr>
            <a:xfrm rot="5400000">
              <a:off x="1361375" y="5637363"/>
              <a:ext cx="276438" cy="232825"/>
            </a:xfrm>
            <a:prstGeom prst="rect">
              <a:avLst/>
            </a:prstGeom>
            <a:ln w="12700">
              <a:miter lim="400000"/>
            </a:ln>
          </p:spPr>
        </p:pic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1D32A89-B611-F724-3042-587ADBB4CCDC}"/>
              </a:ext>
            </a:extLst>
          </p:cNvPr>
          <p:cNvGrpSpPr/>
          <p:nvPr/>
        </p:nvGrpSpPr>
        <p:grpSpPr>
          <a:xfrm>
            <a:off x="2442849" y="929913"/>
            <a:ext cx="259283" cy="5006120"/>
            <a:chOff x="1383181" y="1794185"/>
            <a:chExt cx="259283" cy="4097810"/>
          </a:xfrm>
        </p:grpSpPr>
        <p:pic>
          <p:nvPicPr>
            <p:cNvPr id="36" name="Content Placeholder 9" descr="Content Placeholder 9">
              <a:extLst>
                <a:ext uri="{FF2B5EF4-FFF2-40B4-BE49-F238E27FC236}">
                  <a16:creationId xmlns:a16="http://schemas.microsoft.com/office/drawing/2014/main" id="{F519AE80-462B-8299-019B-877C5E6D8F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5113" t="40305" r="10341" b="4549"/>
            <a:stretch/>
          </p:blipFill>
          <p:spPr>
            <a:xfrm rot="16200000">
              <a:off x="-313842" y="3748985"/>
              <a:ext cx="3660579" cy="215081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37" name="Content Placeholder 9" descr="Content Placeholder 9">
              <a:extLst>
                <a:ext uri="{FF2B5EF4-FFF2-40B4-BE49-F238E27FC236}">
                  <a16:creationId xmlns:a16="http://schemas.microsoft.com/office/drawing/2014/main" id="{2C8B7192-EB50-5B6E-034C-7D594F286E3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9187" t="40305"/>
            <a:stretch/>
          </p:blipFill>
          <p:spPr>
            <a:xfrm rot="16200000">
              <a:off x="1387833" y="1815991"/>
              <a:ext cx="276438" cy="232825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38" name="Content Placeholder 9" descr="Content Placeholder 9">
              <a:extLst>
                <a:ext uri="{FF2B5EF4-FFF2-40B4-BE49-F238E27FC236}">
                  <a16:creationId xmlns:a16="http://schemas.microsoft.com/office/drawing/2014/main" id="{93A7715C-08BB-EBAC-C171-49D8792AE1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9187" t="40305"/>
            <a:stretch/>
          </p:blipFill>
          <p:spPr>
            <a:xfrm rot="5400000">
              <a:off x="1361375" y="5637363"/>
              <a:ext cx="276438" cy="232825"/>
            </a:xfrm>
            <a:prstGeom prst="rect">
              <a:avLst/>
            </a:prstGeom>
            <a:ln w="12700">
              <a:miter lim="400000"/>
            </a:ln>
          </p:spPr>
        </p:pic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600E4D70-EE50-C049-1878-1F40F2F99298}"/>
              </a:ext>
            </a:extLst>
          </p:cNvPr>
          <p:cNvGrpSpPr/>
          <p:nvPr/>
        </p:nvGrpSpPr>
        <p:grpSpPr>
          <a:xfrm>
            <a:off x="3088036" y="936544"/>
            <a:ext cx="259283" cy="5006120"/>
            <a:chOff x="1383181" y="1794185"/>
            <a:chExt cx="259283" cy="4097810"/>
          </a:xfrm>
        </p:grpSpPr>
        <p:pic>
          <p:nvPicPr>
            <p:cNvPr id="40" name="Content Placeholder 9" descr="Content Placeholder 9">
              <a:extLst>
                <a:ext uri="{FF2B5EF4-FFF2-40B4-BE49-F238E27FC236}">
                  <a16:creationId xmlns:a16="http://schemas.microsoft.com/office/drawing/2014/main" id="{D6260F33-E14C-44DA-A7AD-C46AA9D774F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5113" t="40305" r="10341" b="4549"/>
            <a:stretch/>
          </p:blipFill>
          <p:spPr>
            <a:xfrm rot="16200000">
              <a:off x="-313842" y="3748985"/>
              <a:ext cx="3660579" cy="215081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41" name="Content Placeholder 9" descr="Content Placeholder 9">
              <a:extLst>
                <a:ext uri="{FF2B5EF4-FFF2-40B4-BE49-F238E27FC236}">
                  <a16:creationId xmlns:a16="http://schemas.microsoft.com/office/drawing/2014/main" id="{95ECBC7A-7B17-0FA2-819E-7F9EA16256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9187" t="40305"/>
            <a:stretch/>
          </p:blipFill>
          <p:spPr>
            <a:xfrm rot="16200000">
              <a:off x="1387833" y="1815991"/>
              <a:ext cx="276438" cy="232825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42" name="Content Placeholder 9" descr="Content Placeholder 9">
              <a:extLst>
                <a:ext uri="{FF2B5EF4-FFF2-40B4-BE49-F238E27FC236}">
                  <a16:creationId xmlns:a16="http://schemas.microsoft.com/office/drawing/2014/main" id="{9A78E0AC-6AAC-4392-D8F9-6DA4E0A298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9187" t="40305"/>
            <a:stretch/>
          </p:blipFill>
          <p:spPr>
            <a:xfrm rot="5400000">
              <a:off x="1361375" y="5637363"/>
              <a:ext cx="276438" cy="232825"/>
            </a:xfrm>
            <a:prstGeom prst="rect">
              <a:avLst/>
            </a:prstGeom>
            <a:ln w="12700">
              <a:miter lim="400000"/>
            </a:ln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39B960A8-6E1F-D27D-3A6E-36EC93A77A1A}"/>
              </a:ext>
            </a:extLst>
          </p:cNvPr>
          <p:cNvGrpSpPr/>
          <p:nvPr/>
        </p:nvGrpSpPr>
        <p:grpSpPr>
          <a:xfrm>
            <a:off x="3081800" y="938721"/>
            <a:ext cx="259283" cy="5006120"/>
            <a:chOff x="1383181" y="1794185"/>
            <a:chExt cx="259283" cy="4097810"/>
          </a:xfrm>
        </p:grpSpPr>
        <p:pic>
          <p:nvPicPr>
            <p:cNvPr id="44" name="Content Placeholder 9" descr="Content Placeholder 9">
              <a:extLst>
                <a:ext uri="{FF2B5EF4-FFF2-40B4-BE49-F238E27FC236}">
                  <a16:creationId xmlns:a16="http://schemas.microsoft.com/office/drawing/2014/main" id="{63E420EF-D7BE-1127-2F58-0535A0E4CC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5113" t="40305" r="10341" b="4549"/>
            <a:stretch/>
          </p:blipFill>
          <p:spPr>
            <a:xfrm rot="16200000">
              <a:off x="-313842" y="3748985"/>
              <a:ext cx="3660579" cy="215081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45" name="Content Placeholder 9" descr="Content Placeholder 9">
              <a:extLst>
                <a:ext uri="{FF2B5EF4-FFF2-40B4-BE49-F238E27FC236}">
                  <a16:creationId xmlns:a16="http://schemas.microsoft.com/office/drawing/2014/main" id="{9F808C1F-7CAD-52BC-208B-4E48C31C0E5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9187" t="40305"/>
            <a:stretch/>
          </p:blipFill>
          <p:spPr>
            <a:xfrm rot="16200000">
              <a:off x="1387833" y="1815991"/>
              <a:ext cx="276438" cy="232825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46" name="Content Placeholder 9" descr="Content Placeholder 9">
              <a:extLst>
                <a:ext uri="{FF2B5EF4-FFF2-40B4-BE49-F238E27FC236}">
                  <a16:creationId xmlns:a16="http://schemas.microsoft.com/office/drawing/2014/main" id="{6E839ECF-630B-AE44-4793-1C93E9A0CF4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9187" t="40305"/>
            <a:stretch/>
          </p:blipFill>
          <p:spPr>
            <a:xfrm rot="5400000">
              <a:off x="1361375" y="5637363"/>
              <a:ext cx="276438" cy="232825"/>
            </a:xfrm>
            <a:prstGeom prst="rect">
              <a:avLst/>
            </a:prstGeom>
            <a:ln w="12700">
              <a:miter lim="400000"/>
            </a:ln>
          </p:spPr>
        </p:pic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A4711FDE-7A3B-F1DB-B9D9-C1EB31C11309}"/>
              </a:ext>
            </a:extLst>
          </p:cNvPr>
          <p:cNvGrpSpPr/>
          <p:nvPr/>
        </p:nvGrpSpPr>
        <p:grpSpPr>
          <a:xfrm>
            <a:off x="3726987" y="945352"/>
            <a:ext cx="259283" cy="5006120"/>
            <a:chOff x="1383181" y="1794185"/>
            <a:chExt cx="259283" cy="4097810"/>
          </a:xfrm>
        </p:grpSpPr>
        <p:pic>
          <p:nvPicPr>
            <p:cNvPr id="48" name="Content Placeholder 9" descr="Content Placeholder 9">
              <a:extLst>
                <a:ext uri="{FF2B5EF4-FFF2-40B4-BE49-F238E27FC236}">
                  <a16:creationId xmlns:a16="http://schemas.microsoft.com/office/drawing/2014/main" id="{0AFCD14D-2A70-A727-4302-CF25C47BAF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5113" t="40305" r="10341" b="4549"/>
            <a:stretch/>
          </p:blipFill>
          <p:spPr>
            <a:xfrm rot="16200000">
              <a:off x="-313842" y="3748985"/>
              <a:ext cx="3660579" cy="215081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49" name="Content Placeholder 9" descr="Content Placeholder 9">
              <a:extLst>
                <a:ext uri="{FF2B5EF4-FFF2-40B4-BE49-F238E27FC236}">
                  <a16:creationId xmlns:a16="http://schemas.microsoft.com/office/drawing/2014/main" id="{DACDDF39-3D66-AB16-F8A2-BF5DC7F488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9187" t="40305"/>
            <a:stretch/>
          </p:blipFill>
          <p:spPr>
            <a:xfrm rot="16200000">
              <a:off x="1387833" y="1815991"/>
              <a:ext cx="276438" cy="232825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50" name="Content Placeholder 9" descr="Content Placeholder 9">
              <a:extLst>
                <a:ext uri="{FF2B5EF4-FFF2-40B4-BE49-F238E27FC236}">
                  <a16:creationId xmlns:a16="http://schemas.microsoft.com/office/drawing/2014/main" id="{D95C8018-7B27-C1B0-E6BD-DC8FEAEB4A5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9187" t="40305"/>
            <a:stretch/>
          </p:blipFill>
          <p:spPr>
            <a:xfrm rot="5400000">
              <a:off x="1361375" y="5637363"/>
              <a:ext cx="276438" cy="232825"/>
            </a:xfrm>
            <a:prstGeom prst="rect">
              <a:avLst/>
            </a:prstGeom>
            <a:ln w="12700">
              <a:miter lim="400000"/>
            </a:ln>
          </p:spPr>
        </p:pic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B92E90EF-D7CB-7E38-A36C-7CEA46118089}"/>
              </a:ext>
            </a:extLst>
          </p:cNvPr>
          <p:cNvGrpSpPr/>
          <p:nvPr/>
        </p:nvGrpSpPr>
        <p:grpSpPr>
          <a:xfrm>
            <a:off x="675177" y="1028503"/>
            <a:ext cx="3709001" cy="855090"/>
            <a:chOff x="803364" y="1475399"/>
            <a:chExt cx="3709001" cy="855090"/>
          </a:xfrm>
        </p:grpSpPr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1D7596C9-2F54-CFCE-3621-901D9F8913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1273" y="1475399"/>
              <a:ext cx="3631214" cy="405203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27F1DFE0-B58A-96B5-54B5-5434070C7378}"/>
                </a:ext>
              </a:extLst>
            </p:cNvPr>
            <p:cNvCxnSpPr>
              <a:cxnSpLocks/>
            </p:cNvCxnSpPr>
            <p:nvPr/>
          </p:nvCxnSpPr>
          <p:spPr>
            <a:xfrm>
              <a:off x="803364" y="1864625"/>
              <a:ext cx="3709001" cy="2770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6799EB2D-1262-56AC-A59C-3D1CD6C4A245}"/>
                </a:ext>
              </a:extLst>
            </p:cNvPr>
            <p:cNvCxnSpPr>
              <a:cxnSpLocks/>
            </p:cNvCxnSpPr>
            <p:nvPr/>
          </p:nvCxnSpPr>
          <p:spPr>
            <a:xfrm>
              <a:off x="889363" y="1871844"/>
              <a:ext cx="3603124" cy="45864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CAEEC952-3308-3F19-F14A-F00EBA806DB7}"/>
              </a:ext>
            </a:extLst>
          </p:cNvPr>
          <p:cNvGrpSpPr/>
          <p:nvPr/>
        </p:nvGrpSpPr>
        <p:grpSpPr>
          <a:xfrm>
            <a:off x="675177" y="1699457"/>
            <a:ext cx="3709001" cy="855090"/>
            <a:chOff x="803364" y="1475399"/>
            <a:chExt cx="3709001" cy="855090"/>
          </a:xfrm>
        </p:grpSpPr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C510ADFF-E8E8-9931-D1CA-F5EB7BC1089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1273" y="1475399"/>
              <a:ext cx="3631214" cy="4052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6ACAE1F0-2D5F-78C8-1F17-D89F92EE75DD}"/>
                </a:ext>
              </a:extLst>
            </p:cNvPr>
            <p:cNvCxnSpPr>
              <a:cxnSpLocks/>
            </p:cNvCxnSpPr>
            <p:nvPr/>
          </p:nvCxnSpPr>
          <p:spPr>
            <a:xfrm>
              <a:off x="803364" y="1864625"/>
              <a:ext cx="3709001" cy="277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368D6586-2C93-2AF8-CED0-E1146B8F00A7}"/>
                </a:ext>
              </a:extLst>
            </p:cNvPr>
            <p:cNvCxnSpPr>
              <a:cxnSpLocks/>
            </p:cNvCxnSpPr>
            <p:nvPr/>
          </p:nvCxnSpPr>
          <p:spPr>
            <a:xfrm>
              <a:off x="889363" y="1871844"/>
              <a:ext cx="3603124" cy="45864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D4B39517-922F-00A9-BE9A-675AB8160BCE}"/>
              </a:ext>
            </a:extLst>
          </p:cNvPr>
          <p:cNvGrpSpPr/>
          <p:nvPr/>
        </p:nvGrpSpPr>
        <p:grpSpPr>
          <a:xfrm>
            <a:off x="655299" y="2364157"/>
            <a:ext cx="3709001" cy="855090"/>
            <a:chOff x="803364" y="1475399"/>
            <a:chExt cx="3709001" cy="855090"/>
          </a:xfrm>
        </p:grpSpPr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42DFA272-0FCF-27A0-9528-CA1054117A5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1273" y="1475399"/>
              <a:ext cx="3631214" cy="4052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472FA6DF-3D00-37BA-F953-8127C473E06C}"/>
                </a:ext>
              </a:extLst>
            </p:cNvPr>
            <p:cNvCxnSpPr>
              <a:cxnSpLocks/>
            </p:cNvCxnSpPr>
            <p:nvPr/>
          </p:nvCxnSpPr>
          <p:spPr>
            <a:xfrm>
              <a:off x="803364" y="1864625"/>
              <a:ext cx="3709001" cy="277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4BA89FA1-4318-7AFC-50B6-C0DE6ABDB048}"/>
                </a:ext>
              </a:extLst>
            </p:cNvPr>
            <p:cNvCxnSpPr>
              <a:cxnSpLocks/>
            </p:cNvCxnSpPr>
            <p:nvPr/>
          </p:nvCxnSpPr>
          <p:spPr>
            <a:xfrm>
              <a:off x="889363" y="1871844"/>
              <a:ext cx="3603124" cy="45864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0FD2B2DC-91A3-28DD-AB7F-B4D9108CC8DA}"/>
              </a:ext>
            </a:extLst>
          </p:cNvPr>
          <p:cNvGrpSpPr/>
          <p:nvPr/>
        </p:nvGrpSpPr>
        <p:grpSpPr>
          <a:xfrm>
            <a:off x="688359" y="3026225"/>
            <a:ext cx="3709001" cy="855090"/>
            <a:chOff x="803364" y="1475399"/>
            <a:chExt cx="3709001" cy="855090"/>
          </a:xfrm>
        </p:grpSpPr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FAFFF8AB-AC66-E59D-5E9F-D95D9F159F1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1273" y="1475399"/>
              <a:ext cx="3631214" cy="4052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EFB0413F-561F-1D2B-2516-67BD64656AE9}"/>
                </a:ext>
              </a:extLst>
            </p:cNvPr>
            <p:cNvCxnSpPr>
              <a:cxnSpLocks/>
            </p:cNvCxnSpPr>
            <p:nvPr/>
          </p:nvCxnSpPr>
          <p:spPr>
            <a:xfrm>
              <a:off x="803364" y="1864625"/>
              <a:ext cx="3709001" cy="277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15395571-BC87-2C7B-C5D7-E40B696F8640}"/>
                </a:ext>
              </a:extLst>
            </p:cNvPr>
            <p:cNvCxnSpPr>
              <a:cxnSpLocks/>
            </p:cNvCxnSpPr>
            <p:nvPr/>
          </p:nvCxnSpPr>
          <p:spPr>
            <a:xfrm>
              <a:off x="889363" y="1871844"/>
              <a:ext cx="3603124" cy="45864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8FA7F0D5-2BAD-08BC-20F1-6E1659A9F806}"/>
              </a:ext>
            </a:extLst>
          </p:cNvPr>
          <p:cNvGrpSpPr/>
          <p:nvPr/>
        </p:nvGrpSpPr>
        <p:grpSpPr>
          <a:xfrm>
            <a:off x="688359" y="3684466"/>
            <a:ext cx="3709001" cy="855090"/>
            <a:chOff x="803364" y="1475399"/>
            <a:chExt cx="3709001" cy="855090"/>
          </a:xfrm>
        </p:grpSpPr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3919B95F-AC86-0E94-D373-E93B9F4CA66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1273" y="1475399"/>
              <a:ext cx="3631214" cy="4052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855A2AF3-3B96-2F71-86CA-BB91820EFD04}"/>
                </a:ext>
              </a:extLst>
            </p:cNvPr>
            <p:cNvCxnSpPr>
              <a:cxnSpLocks/>
            </p:cNvCxnSpPr>
            <p:nvPr/>
          </p:nvCxnSpPr>
          <p:spPr>
            <a:xfrm>
              <a:off x="803364" y="1864625"/>
              <a:ext cx="3709001" cy="277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0F68A74E-0C4C-ABC0-D117-EDF1BDA2267E}"/>
                </a:ext>
              </a:extLst>
            </p:cNvPr>
            <p:cNvCxnSpPr>
              <a:cxnSpLocks/>
            </p:cNvCxnSpPr>
            <p:nvPr/>
          </p:nvCxnSpPr>
          <p:spPr>
            <a:xfrm>
              <a:off x="889363" y="1871844"/>
              <a:ext cx="3603124" cy="45864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2696CF31-AD87-BCE0-BA87-E2EFAF3B922A}"/>
              </a:ext>
            </a:extLst>
          </p:cNvPr>
          <p:cNvGrpSpPr/>
          <p:nvPr/>
        </p:nvGrpSpPr>
        <p:grpSpPr>
          <a:xfrm>
            <a:off x="635421" y="4341270"/>
            <a:ext cx="3709001" cy="855090"/>
            <a:chOff x="803364" y="1475399"/>
            <a:chExt cx="3709001" cy="855090"/>
          </a:xfrm>
        </p:grpSpPr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0C838EBC-2492-1DD8-A14A-B662AAD0AB8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1273" y="1475399"/>
              <a:ext cx="3631214" cy="4052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C8DA3987-3881-E148-0BE5-59BD852EDCE2}"/>
                </a:ext>
              </a:extLst>
            </p:cNvPr>
            <p:cNvCxnSpPr>
              <a:cxnSpLocks/>
            </p:cNvCxnSpPr>
            <p:nvPr/>
          </p:nvCxnSpPr>
          <p:spPr>
            <a:xfrm>
              <a:off x="803364" y="1864625"/>
              <a:ext cx="3709001" cy="277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17728173-4E55-9A35-F5BC-0DF610F44EE3}"/>
                </a:ext>
              </a:extLst>
            </p:cNvPr>
            <p:cNvCxnSpPr>
              <a:cxnSpLocks/>
            </p:cNvCxnSpPr>
            <p:nvPr/>
          </p:nvCxnSpPr>
          <p:spPr>
            <a:xfrm>
              <a:off x="889363" y="1871844"/>
              <a:ext cx="3603124" cy="45864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798A0BEC-6F44-C8A4-DB53-017AD7A69F75}"/>
              </a:ext>
            </a:extLst>
          </p:cNvPr>
          <p:cNvGrpSpPr/>
          <p:nvPr/>
        </p:nvGrpSpPr>
        <p:grpSpPr>
          <a:xfrm>
            <a:off x="675177" y="5014546"/>
            <a:ext cx="3709001" cy="855090"/>
            <a:chOff x="803364" y="1475399"/>
            <a:chExt cx="3709001" cy="855090"/>
          </a:xfrm>
        </p:grpSpPr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05C1E828-CA76-F80D-30C3-AD9B33D7915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1273" y="1475399"/>
              <a:ext cx="3631214" cy="4052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01C09B58-F177-E568-EDD1-18A29EEDFC46}"/>
                </a:ext>
              </a:extLst>
            </p:cNvPr>
            <p:cNvCxnSpPr>
              <a:cxnSpLocks/>
            </p:cNvCxnSpPr>
            <p:nvPr/>
          </p:nvCxnSpPr>
          <p:spPr>
            <a:xfrm>
              <a:off x="803364" y="1864625"/>
              <a:ext cx="3709001" cy="2770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98207823-F994-5025-A2FC-54AD813D56C6}"/>
                </a:ext>
              </a:extLst>
            </p:cNvPr>
            <p:cNvCxnSpPr>
              <a:cxnSpLocks/>
            </p:cNvCxnSpPr>
            <p:nvPr/>
          </p:nvCxnSpPr>
          <p:spPr>
            <a:xfrm>
              <a:off x="889363" y="1871844"/>
              <a:ext cx="3603124" cy="458645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5" name="Rectangle 84">
            <a:extLst>
              <a:ext uri="{FF2B5EF4-FFF2-40B4-BE49-F238E27FC236}">
                <a16:creationId xmlns:a16="http://schemas.microsoft.com/office/drawing/2014/main" id="{B5393E2E-8C56-9805-189B-C74C3F431E7B}"/>
              </a:ext>
            </a:extLst>
          </p:cNvPr>
          <p:cNvSpPr/>
          <p:nvPr/>
        </p:nvSpPr>
        <p:spPr>
          <a:xfrm>
            <a:off x="487110" y="854762"/>
            <a:ext cx="4204531" cy="623557"/>
          </a:xfrm>
          <a:prstGeom prst="rect">
            <a:avLst/>
          </a:prstGeom>
          <a:solidFill>
            <a:srgbClr val="FF0000">
              <a:alpha val="3026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8EE61B10-87D8-C39B-AF40-F8736C6638B7}"/>
              </a:ext>
            </a:extLst>
          </p:cNvPr>
          <p:cNvSpPr/>
          <p:nvPr/>
        </p:nvSpPr>
        <p:spPr>
          <a:xfrm>
            <a:off x="487110" y="5359571"/>
            <a:ext cx="4204531" cy="623557"/>
          </a:xfrm>
          <a:prstGeom prst="rect">
            <a:avLst/>
          </a:prstGeom>
          <a:solidFill>
            <a:srgbClr val="FF0000">
              <a:alpha val="3026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24CD1F96-BE30-47F9-4D82-CBE6CC4B5489}"/>
              </a:ext>
            </a:extLst>
          </p:cNvPr>
          <p:cNvSpPr txBox="1"/>
          <p:nvPr/>
        </p:nvSpPr>
        <p:spPr>
          <a:xfrm>
            <a:off x="5097766" y="555713"/>
            <a:ext cx="40018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Can’t obtain straight angle data for the edge sources</a:t>
            </a:r>
          </a:p>
        </p:txBody>
      </p:sp>
      <p:pic>
        <p:nvPicPr>
          <p:cNvPr id="88" name="Picture 87">
            <a:extLst>
              <a:ext uri="{FF2B5EF4-FFF2-40B4-BE49-F238E27FC236}">
                <a16:creationId xmlns:a16="http://schemas.microsoft.com/office/drawing/2014/main" id="{F9B493AE-4A05-9D58-59F1-CB22005EAA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937"/>
          <a:stretch/>
        </p:blipFill>
        <p:spPr>
          <a:xfrm>
            <a:off x="5994052" y="1081554"/>
            <a:ext cx="4361153" cy="4045436"/>
          </a:xfrm>
          <a:prstGeom prst="rect">
            <a:avLst/>
          </a:prstGeom>
        </p:spPr>
      </p:pic>
      <p:sp>
        <p:nvSpPr>
          <p:cNvPr id="89" name="TextBox 88">
            <a:extLst>
              <a:ext uri="{FF2B5EF4-FFF2-40B4-BE49-F238E27FC236}">
                <a16:creationId xmlns:a16="http://schemas.microsoft.com/office/drawing/2014/main" id="{ECC7AD0E-050E-B51A-2AA3-7AB80DF2691A}"/>
              </a:ext>
            </a:extLst>
          </p:cNvPr>
          <p:cNvSpPr txBox="1"/>
          <p:nvPr/>
        </p:nvSpPr>
        <p:spPr>
          <a:xfrm>
            <a:off x="7953837" y="5123695"/>
            <a:ext cx="11925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Angle of track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2CEB77AE-9042-2778-95C6-BD6DADAB62E3}"/>
              </a:ext>
            </a:extLst>
          </p:cNvPr>
          <p:cNvSpPr txBox="1"/>
          <p:nvPr/>
        </p:nvSpPr>
        <p:spPr>
          <a:xfrm rot="16200000">
            <a:off x="5041876" y="2793940"/>
            <a:ext cx="17422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Reconstructed height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75D1E0DF-3288-08C4-6845-DFE84E8E5A92}"/>
              </a:ext>
            </a:extLst>
          </p:cNvPr>
          <p:cNvSpPr txBox="1"/>
          <p:nvPr/>
        </p:nvSpPr>
        <p:spPr>
          <a:xfrm>
            <a:off x="290381" y="1290222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F703F258-6DDE-FF61-DE6F-B108BDEF98A1}"/>
              </a:ext>
            </a:extLst>
          </p:cNvPr>
          <p:cNvSpPr txBox="1"/>
          <p:nvPr/>
        </p:nvSpPr>
        <p:spPr>
          <a:xfrm>
            <a:off x="289545" y="1964033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2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7551D89D-982B-7AFE-B0F8-9B7715A5A4BC}"/>
              </a:ext>
            </a:extLst>
          </p:cNvPr>
          <p:cNvSpPr txBox="1"/>
          <p:nvPr/>
        </p:nvSpPr>
        <p:spPr>
          <a:xfrm>
            <a:off x="293909" y="2608917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3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C5C99C9A-1D68-A895-AE51-06C1FF8AF606}"/>
              </a:ext>
            </a:extLst>
          </p:cNvPr>
          <p:cNvSpPr txBox="1"/>
          <p:nvPr/>
        </p:nvSpPr>
        <p:spPr>
          <a:xfrm>
            <a:off x="296295" y="3267434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4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CC1F635B-E936-8117-73C6-0C1A61630DDB}"/>
              </a:ext>
            </a:extLst>
          </p:cNvPr>
          <p:cNvSpPr txBox="1"/>
          <p:nvPr/>
        </p:nvSpPr>
        <p:spPr>
          <a:xfrm>
            <a:off x="301049" y="3933054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5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717C7061-F27E-6B12-93AA-490C3BC317FD}"/>
              </a:ext>
            </a:extLst>
          </p:cNvPr>
          <p:cNvSpPr txBox="1"/>
          <p:nvPr/>
        </p:nvSpPr>
        <p:spPr>
          <a:xfrm>
            <a:off x="304355" y="4603164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6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694DC7E2-8563-D08E-BB07-C47FD22EF6FB}"/>
              </a:ext>
            </a:extLst>
          </p:cNvPr>
          <p:cNvSpPr txBox="1"/>
          <p:nvPr/>
        </p:nvSpPr>
        <p:spPr>
          <a:xfrm>
            <a:off x="310607" y="5261681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7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3DDFCE53-FBD9-CD7A-94D3-399F00A999EA}"/>
              </a:ext>
            </a:extLst>
          </p:cNvPr>
          <p:cNvSpPr txBox="1"/>
          <p:nvPr/>
        </p:nvSpPr>
        <p:spPr>
          <a:xfrm>
            <a:off x="9925214" y="1321339"/>
            <a:ext cx="263214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F51C85CE-BD1E-CB59-C2E9-599022BE62EA}"/>
              </a:ext>
            </a:extLst>
          </p:cNvPr>
          <p:cNvSpPr txBox="1"/>
          <p:nvPr/>
        </p:nvSpPr>
        <p:spPr>
          <a:xfrm>
            <a:off x="9942821" y="1961080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9DF48DF1-8A92-3978-7800-2B3B7E6E601E}"/>
              </a:ext>
            </a:extLst>
          </p:cNvPr>
          <p:cNvSpPr txBox="1"/>
          <p:nvPr/>
        </p:nvSpPr>
        <p:spPr>
          <a:xfrm>
            <a:off x="9927055" y="2544197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D05F0810-373C-5A15-C985-8EC2894E5730}"/>
              </a:ext>
            </a:extLst>
          </p:cNvPr>
          <p:cNvSpPr txBox="1"/>
          <p:nvPr/>
        </p:nvSpPr>
        <p:spPr>
          <a:xfrm>
            <a:off x="9942821" y="3092371"/>
            <a:ext cx="2632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A5012EF4-1997-1923-9C58-E28D38338759}"/>
              </a:ext>
            </a:extLst>
          </p:cNvPr>
          <p:cNvSpPr txBox="1"/>
          <p:nvPr/>
        </p:nvSpPr>
        <p:spPr>
          <a:xfrm>
            <a:off x="10049275" y="3658621"/>
            <a:ext cx="2632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5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D0C096E6-A32C-4A03-25FA-A25FE7B7E7E3}"/>
              </a:ext>
            </a:extLst>
          </p:cNvPr>
          <p:cNvSpPr txBox="1"/>
          <p:nvPr/>
        </p:nvSpPr>
        <p:spPr>
          <a:xfrm>
            <a:off x="10049274" y="4212860"/>
            <a:ext cx="2632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49662BE6-0293-D77C-D613-0C6236817E8C}"/>
              </a:ext>
            </a:extLst>
          </p:cNvPr>
          <p:cNvSpPr txBox="1"/>
          <p:nvPr/>
        </p:nvSpPr>
        <p:spPr>
          <a:xfrm>
            <a:off x="10049274" y="4583186"/>
            <a:ext cx="2632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7</a:t>
            </a:r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353522C0-1B65-CB46-07DB-BE814939901B}"/>
              </a:ext>
            </a:extLst>
          </p:cNvPr>
          <p:cNvSpPr/>
          <p:nvPr/>
        </p:nvSpPr>
        <p:spPr>
          <a:xfrm>
            <a:off x="8592431" y="1222155"/>
            <a:ext cx="1437740" cy="5415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1E0DDD99-CCEC-A2D3-11AB-BC904160E50D}"/>
              </a:ext>
            </a:extLst>
          </p:cNvPr>
          <p:cNvSpPr/>
          <p:nvPr/>
        </p:nvSpPr>
        <p:spPr>
          <a:xfrm>
            <a:off x="6583923" y="4353344"/>
            <a:ext cx="1437740" cy="5415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EE1AA9B1-4607-7BA4-D1B2-E024BB831481}"/>
              </a:ext>
            </a:extLst>
          </p:cNvPr>
          <p:cNvSpPr txBox="1"/>
          <p:nvPr/>
        </p:nvSpPr>
        <p:spPr>
          <a:xfrm>
            <a:off x="5841124" y="5620407"/>
            <a:ext cx="54632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**This will change soon – will reperform analysis with straight track data</a:t>
            </a:r>
          </a:p>
        </p:txBody>
      </p:sp>
    </p:spTree>
    <p:extLst>
      <p:ext uri="{BB962C8B-B14F-4D97-AF65-F5344CB8AC3E}">
        <p14:creationId xmlns:p14="http://schemas.microsoft.com/office/powerpoint/2010/main" val="424486871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B7F4DB-6CA7-DE9C-4493-630CE7C135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569684-CA92-1C9F-8D24-056AE1CBC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070275-DBC1-4D83-D61A-00D1DE61B6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07/03/2024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CE38BF-CADD-7D3A-4D26-8312D810A6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Vertical Reconstruction Analysis Talk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23F8E8-46CA-6ADB-DE80-7A2987AF02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75C06-E6FF-2B41-9965-ECD387385993}" type="slidenum">
              <a:rPr lang="en-US" smtClean="0"/>
              <a:t>112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489AE5D-CB7E-368B-0715-02644BCB96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4781" y="557049"/>
            <a:ext cx="4880411" cy="44196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33A956A-8739-3EF1-33FE-E09AB61FBD66}"/>
              </a:ext>
            </a:extLst>
          </p:cNvPr>
          <p:cNvSpPr txBox="1"/>
          <p:nvPr/>
        </p:nvSpPr>
        <p:spPr>
          <a:xfrm>
            <a:off x="8822872" y="4904953"/>
            <a:ext cx="9617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Tan theta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BF4957-60BF-49F0-53C6-9724165B83BE}"/>
              </a:ext>
            </a:extLst>
          </p:cNvPr>
          <p:cNvSpPr txBox="1"/>
          <p:nvPr/>
        </p:nvSpPr>
        <p:spPr>
          <a:xfrm rot="16200000">
            <a:off x="5179425" y="2469554"/>
            <a:ext cx="24320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Height shift of central peak</a:t>
            </a:r>
          </a:p>
        </p:txBody>
      </p:sp>
      <p:pic>
        <p:nvPicPr>
          <p:cNvPr id="11" name="Picture 10" descr="A graph of a number of lines&#10;&#10;Description automatically generated with medium confidence">
            <a:extLst>
              <a:ext uri="{FF2B5EF4-FFF2-40B4-BE49-F238E27FC236}">
                <a16:creationId xmlns:a16="http://schemas.microsoft.com/office/drawing/2014/main" id="{BE029C93-6367-E492-3A6F-881CFFDB7D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804" y="557049"/>
            <a:ext cx="4880411" cy="44196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D38D950-9E42-CE53-6E9C-12F8810D23D0}"/>
              </a:ext>
            </a:extLst>
          </p:cNvPr>
          <p:cNvSpPr txBox="1"/>
          <p:nvPr/>
        </p:nvSpPr>
        <p:spPr>
          <a:xfrm>
            <a:off x="704193" y="5008761"/>
            <a:ext cx="42430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Position of each measured peak shifts with angle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9A3981-807C-3F30-9C78-BF8BF25DA39B}"/>
              </a:ext>
            </a:extLst>
          </p:cNvPr>
          <p:cNvSpPr txBox="1"/>
          <p:nvPr/>
        </p:nvSpPr>
        <p:spPr>
          <a:xfrm>
            <a:off x="704193" y="5283071"/>
            <a:ext cx="1087252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Gradient is equal to horizontal distance from the source to the cell</a:t>
            </a:r>
          </a:p>
          <a:p>
            <a:endParaRPr lang="en-US" sz="1600" dirty="0"/>
          </a:p>
          <a:p>
            <a:r>
              <a:rPr lang="en-US" sz="1600" dirty="0"/>
              <a:t>Can use this information to project all the events onto the source position – reconstruct source position with calibration by cell</a:t>
            </a:r>
          </a:p>
          <a:p>
            <a:endParaRPr lang="en-US" sz="1600" dirty="0"/>
          </a:p>
          <a:p>
            <a:r>
              <a:rPr lang="en-US" sz="1600" dirty="0"/>
              <a:t>We need to know exact distance from source to cell to do this – if project using coordinates in Falaise the sources appear blurred</a:t>
            </a:r>
          </a:p>
        </p:txBody>
      </p:sp>
    </p:spTree>
    <p:extLst>
      <p:ext uri="{BB962C8B-B14F-4D97-AF65-F5344CB8AC3E}">
        <p14:creationId xmlns:p14="http://schemas.microsoft.com/office/powerpoint/2010/main" val="3631876671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A084F7-AEBC-7E37-186A-7485F20984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DB8EB8-4FCC-258E-61ED-1F2FEE51FF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0C37FB-534A-D543-6705-018283E4CF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415" y="625475"/>
            <a:ext cx="10515600" cy="459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 angles we’re initially calculated using coordinates affected by the deceleration – is the technique still valid?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94743A-247D-E951-08F0-B42A5E4852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07/03/2024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4CDD0A-86B2-ED09-2393-7C25794FD2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Vertical Reconstruction Analysis Talk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1F60DE-2910-935A-F6C0-7F5ACCB405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75C06-E6FF-2B41-9965-ECD387385993}" type="slidenum">
              <a:rPr lang="en-US" smtClean="0"/>
              <a:t>113</a:t>
            </a:fld>
            <a:endParaRPr lang="en-US"/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22491588-84DB-732C-73BA-6A4817EE8A97}"/>
              </a:ext>
            </a:extLst>
          </p:cNvPr>
          <p:cNvGrpSpPr/>
          <p:nvPr/>
        </p:nvGrpSpPr>
        <p:grpSpPr>
          <a:xfrm>
            <a:off x="4016995" y="1142057"/>
            <a:ext cx="3743788" cy="5031862"/>
            <a:chOff x="4016995" y="1142057"/>
            <a:chExt cx="3743788" cy="5031862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4E8A5C3-3251-A1CC-E5DC-39CE39C49C9A}"/>
                </a:ext>
              </a:extLst>
            </p:cNvPr>
            <p:cNvGrpSpPr/>
            <p:nvPr/>
          </p:nvGrpSpPr>
          <p:grpSpPr>
            <a:xfrm>
              <a:off x="4016995" y="1584472"/>
              <a:ext cx="129209" cy="4094922"/>
              <a:chOff x="5303036" y="1620078"/>
              <a:chExt cx="183364" cy="5932816"/>
            </a:xfrm>
          </p:grpSpPr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36E74202-F53B-16D5-B3B0-12397B9402E8}"/>
                  </a:ext>
                </a:extLst>
              </p:cNvPr>
              <p:cNvCxnSpPr>
                <a:cxnSpLocks/>
                <a:endCxn id="18" idx="4"/>
              </p:cNvCxnSpPr>
              <p:nvPr/>
            </p:nvCxnSpPr>
            <p:spPr>
              <a:xfrm flipH="1">
                <a:off x="5392488" y="1709530"/>
                <a:ext cx="4460" cy="5843364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77BDB780-FB21-DF35-0A36-476CC11348CE}"/>
                  </a:ext>
                </a:extLst>
              </p:cNvPr>
              <p:cNvSpPr/>
              <p:nvPr/>
            </p:nvSpPr>
            <p:spPr>
              <a:xfrm>
                <a:off x="5307496" y="1620078"/>
                <a:ext cx="178904" cy="178905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511C5D58-CEE9-C3D0-BB6F-52985C7160CB}"/>
                  </a:ext>
                </a:extLst>
              </p:cNvPr>
              <p:cNvSpPr/>
              <p:nvPr/>
            </p:nvSpPr>
            <p:spPr>
              <a:xfrm>
                <a:off x="5307496" y="2578078"/>
                <a:ext cx="178904" cy="178905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BD2B923E-9B44-CDA9-1E6C-C63C67D39FF7}"/>
                  </a:ext>
                </a:extLst>
              </p:cNvPr>
              <p:cNvSpPr/>
              <p:nvPr/>
            </p:nvSpPr>
            <p:spPr>
              <a:xfrm>
                <a:off x="5307496" y="2579814"/>
                <a:ext cx="178904" cy="178905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F539C018-780F-A6CE-4057-813B3730A99F}"/>
                  </a:ext>
                </a:extLst>
              </p:cNvPr>
              <p:cNvSpPr/>
              <p:nvPr/>
            </p:nvSpPr>
            <p:spPr>
              <a:xfrm>
                <a:off x="5307496" y="3537814"/>
                <a:ext cx="178904" cy="178905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61E0679F-1BBD-FAE4-C9C8-E8A1B98594EF}"/>
                  </a:ext>
                </a:extLst>
              </p:cNvPr>
              <p:cNvSpPr/>
              <p:nvPr/>
            </p:nvSpPr>
            <p:spPr>
              <a:xfrm>
                <a:off x="5304351" y="3538517"/>
                <a:ext cx="178904" cy="178905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4FAFB264-1913-CD42-C5A5-4D15CC8AEE69}"/>
                  </a:ext>
                </a:extLst>
              </p:cNvPr>
              <p:cNvSpPr/>
              <p:nvPr/>
            </p:nvSpPr>
            <p:spPr>
              <a:xfrm>
                <a:off x="5304351" y="4498253"/>
                <a:ext cx="178904" cy="178905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03E3B0F3-61C3-4ECC-1C68-8F12E9E4380C}"/>
                  </a:ext>
                </a:extLst>
              </p:cNvPr>
              <p:cNvSpPr/>
              <p:nvPr/>
            </p:nvSpPr>
            <p:spPr>
              <a:xfrm>
                <a:off x="5304351" y="5456253"/>
                <a:ext cx="178904" cy="178905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F8298240-3AEE-E315-87BD-70761607BC6C}"/>
                  </a:ext>
                </a:extLst>
              </p:cNvPr>
              <p:cNvSpPr/>
              <p:nvPr/>
            </p:nvSpPr>
            <p:spPr>
              <a:xfrm>
                <a:off x="5303036" y="5456253"/>
                <a:ext cx="178904" cy="178905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D626271A-8EF0-2412-B57B-8CC75747AE3C}"/>
                  </a:ext>
                </a:extLst>
              </p:cNvPr>
              <p:cNvSpPr/>
              <p:nvPr/>
            </p:nvSpPr>
            <p:spPr>
              <a:xfrm>
                <a:off x="5303036" y="6415989"/>
                <a:ext cx="178904" cy="178905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BA5CA114-F75B-A853-A055-1D1AE2F34137}"/>
                  </a:ext>
                </a:extLst>
              </p:cNvPr>
              <p:cNvSpPr/>
              <p:nvPr/>
            </p:nvSpPr>
            <p:spPr>
              <a:xfrm>
                <a:off x="5303036" y="7373989"/>
                <a:ext cx="178904" cy="178905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B58E1125-6F5D-B467-133C-53B9CFCF21EB}"/>
                </a:ext>
              </a:extLst>
            </p:cNvPr>
            <p:cNvGrpSpPr/>
            <p:nvPr/>
          </p:nvGrpSpPr>
          <p:grpSpPr>
            <a:xfrm>
              <a:off x="4528572" y="1142057"/>
              <a:ext cx="259283" cy="5006120"/>
              <a:chOff x="1383181" y="1794185"/>
              <a:chExt cx="259283" cy="4097810"/>
            </a:xfrm>
          </p:grpSpPr>
          <p:pic>
            <p:nvPicPr>
              <p:cNvPr id="20" name="Content Placeholder 9" descr="Content Placeholder 9">
                <a:extLst>
                  <a:ext uri="{FF2B5EF4-FFF2-40B4-BE49-F238E27FC236}">
                    <a16:creationId xmlns:a16="http://schemas.microsoft.com/office/drawing/2014/main" id="{D3B9D48F-6781-0B3C-AC82-F25D73D77A3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35113" t="40305" r="10341" b="4549"/>
              <a:stretch/>
            </p:blipFill>
            <p:spPr>
              <a:xfrm rot="16200000">
                <a:off x="-313842" y="3748985"/>
                <a:ext cx="3660579" cy="215081"/>
              </a:xfrm>
              <a:prstGeom prst="rect">
                <a:avLst/>
              </a:prstGeom>
              <a:ln w="12700">
                <a:miter lim="400000"/>
              </a:ln>
            </p:spPr>
          </p:pic>
          <p:pic>
            <p:nvPicPr>
              <p:cNvPr id="21" name="Content Placeholder 9" descr="Content Placeholder 9">
                <a:extLst>
                  <a:ext uri="{FF2B5EF4-FFF2-40B4-BE49-F238E27FC236}">
                    <a16:creationId xmlns:a16="http://schemas.microsoft.com/office/drawing/2014/main" id="{5419AD12-0B00-F0A2-1162-CF8FF6F9E69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89187" t="40305"/>
              <a:stretch/>
            </p:blipFill>
            <p:spPr>
              <a:xfrm rot="16200000">
                <a:off x="1387833" y="1815991"/>
                <a:ext cx="276438" cy="232825"/>
              </a:xfrm>
              <a:prstGeom prst="rect">
                <a:avLst/>
              </a:prstGeom>
              <a:ln w="12700">
                <a:miter lim="400000"/>
              </a:ln>
            </p:spPr>
          </p:pic>
          <p:pic>
            <p:nvPicPr>
              <p:cNvPr id="22" name="Content Placeholder 9" descr="Content Placeholder 9">
                <a:extLst>
                  <a:ext uri="{FF2B5EF4-FFF2-40B4-BE49-F238E27FC236}">
                    <a16:creationId xmlns:a16="http://schemas.microsoft.com/office/drawing/2014/main" id="{136FC2A7-79D5-DCA1-B987-F64ED713E1D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89187" t="40305"/>
              <a:stretch/>
            </p:blipFill>
            <p:spPr>
              <a:xfrm rot="5400000">
                <a:off x="1361375" y="5637363"/>
                <a:ext cx="276438" cy="232825"/>
              </a:xfrm>
              <a:prstGeom prst="rect">
                <a:avLst/>
              </a:prstGeom>
              <a:ln w="12700">
                <a:miter lim="400000"/>
              </a:ln>
            </p:spPr>
          </p:pic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6E47CF30-44C3-0CE7-520D-7458811D7B56}"/>
                </a:ext>
              </a:extLst>
            </p:cNvPr>
            <p:cNvGrpSpPr/>
            <p:nvPr/>
          </p:nvGrpSpPr>
          <p:grpSpPr>
            <a:xfrm>
              <a:off x="5173759" y="1148688"/>
              <a:ext cx="259283" cy="5006120"/>
              <a:chOff x="1383181" y="1794185"/>
              <a:chExt cx="259283" cy="4097810"/>
            </a:xfrm>
          </p:grpSpPr>
          <p:pic>
            <p:nvPicPr>
              <p:cNvPr id="24" name="Content Placeholder 9" descr="Content Placeholder 9">
                <a:extLst>
                  <a:ext uri="{FF2B5EF4-FFF2-40B4-BE49-F238E27FC236}">
                    <a16:creationId xmlns:a16="http://schemas.microsoft.com/office/drawing/2014/main" id="{A8B5520F-DC71-9993-9D17-9EC2F97E7DE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35113" t="40305" r="10341" b="4549"/>
              <a:stretch/>
            </p:blipFill>
            <p:spPr>
              <a:xfrm rot="16200000">
                <a:off x="-313842" y="3748985"/>
                <a:ext cx="3660579" cy="215081"/>
              </a:xfrm>
              <a:prstGeom prst="rect">
                <a:avLst/>
              </a:prstGeom>
              <a:ln w="12700">
                <a:miter lim="400000"/>
              </a:ln>
            </p:spPr>
          </p:pic>
          <p:pic>
            <p:nvPicPr>
              <p:cNvPr id="25" name="Content Placeholder 9" descr="Content Placeholder 9">
                <a:extLst>
                  <a:ext uri="{FF2B5EF4-FFF2-40B4-BE49-F238E27FC236}">
                    <a16:creationId xmlns:a16="http://schemas.microsoft.com/office/drawing/2014/main" id="{44248559-5D3E-A348-A3DA-2108F8E2E6E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89187" t="40305"/>
              <a:stretch/>
            </p:blipFill>
            <p:spPr>
              <a:xfrm rot="16200000">
                <a:off x="1387833" y="1815991"/>
                <a:ext cx="276438" cy="232825"/>
              </a:xfrm>
              <a:prstGeom prst="rect">
                <a:avLst/>
              </a:prstGeom>
              <a:ln w="12700">
                <a:miter lim="400000"/>
              </a:ln>
            </p:spPr>
          </p:pic>
          <p:pic>
            <p:nvPicPr>
              <p:cNvPr id="26" name="Content Placeholder 9" descr="Content Placeholder 9">
                <a:extLst>
                  <a:ext uri="{FF2B5EF4-FFF2-40B4-BE49-F238E27FC236}">
                    <a16:creationId xmlns:a16="http://schemas.microsoft.com/office/drawing/2014/main" id="{8ECD2C21-BDE3-25F1-019D-47169043C1A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89187" t="40305"/>
              <a:stretch/>
            </p:blipFill>
            <p:spPr>
              <a:xfrm rot="5400000">
                <a:off x="1361375" y="5637363"/>
                <a:ext cx="276438" cy="232825"/>
              </a:xfrm>
              <a:prstGeom prst="rect">
                <a:avLst/>
              </a:prstGeom>
              <a:ln w="12700">
                <a:miter lim="400000"/>
              </a:ln>
            </p:spPr>
          </p:pic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41F6199C-D592-8143-A44D-874D58B0204D}"/>
                </a:ext>
              </a:extLst>
            </p:cNvPr>
            <p:cNvGrpSpPr/>
            <p:nvPr/>
          </p:nvGrpSpPr>
          <p:grpSpPr>
            <a:xfrm>
              <a:off x="5166350" y="1142057"/>
              <a:ext cx="259283" cy="5006120"/>
              <a:chOff x="1383181" y="1794185"/>
              <a:chExt cx="259283" cy="4097810"/>
            </a:xfrm>
          </p:grpSpPr>
          <p:pic>
            <p:nvPicPr>
              <p:cNvPr id="28" name="Content Placeholder 9" descr="Content Placeholder 9">
                <a:extLst>
                  <a:ext uri="{FF2B5EF4-FFF2-40B4-BE49-F238E27FC236}">
                    <a16:creationId xmlns:a16="http://schemas.microsoft.com/office/drawing/2014/main" id="{9FF17323-CB64-24DD-D94A-697ACB2543B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35113" t="40305" r="10341" b="4549"/>
              <a:stretch/>
            </p:blipFill>
            <p:spPr>
              <a:xfrm rot="16200000">
                <a:off x="-313842" y="3748985"/>
                <a:ext cx="3660579" cy="215081"/>
              </a:xfrm>
              <a:prstGeom prst="rect">
                <a:avLst/>
              </a:prstGeom>
              <a:ln w="12700">
                <a:miter lim="400000"/>
              </a:ln>
            </p:spPr>
          </p:pic>
          <p:pic>
            <p:nvPicPr>
              <p:cNvPr id="29" name="Content Placeholder 9" descr="Content Placeholder 9">
                <a:extLst>
                  <a:ext uri="{FF2B5EF4-FFF2-40B4-BE49-F238E27FC236}">
                    <a16:creationId xmlns:a16="http://schemas.microsoft.com/office/drawing/2014/main" id="{68C1C8D1-841B-EC2F-C529-A9CD4E0C890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89187" t="40305"/>
              <a:stretch/>
            </p:blipFill>
            <p:spPr>
              <a:xfrm rot="16200000">
                <a:off x="1387833" y="1815991"/>
                <a:ext cx="276438" cy="232825"/>
              </a:xfrm>
              <a:prstGeom prst="rect">
                <a:avLst/>
              </a:prstGeom>
              <a:ln w="12700">
                <a:miter lim="400000"/>
              </a:ln>
            </p:spPr>
          </p:pic>
          <p:pic>
            <p:nvPicPr>
              <p:cNvPr id="30" name="Content Placeholder 9" descr="Content Placeholder 9">
                <a:extLst>
                  <a:ext uri="{FF2B5EF4-FFF2-40B4-BE49-F238E27FC236}">
                    <a16:creationId xmlns:a16="http://schemas.microsoft.com/office/drawing/2014/main" id="{3CD847B5-88F0-8F5A-E1F1-E7A6C043BA1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89187" t="40305"/>
              <a:stretch/>
            </p:blipFill>
            <p:spPr>
              <a:xfrm rot="5400000">
                <a:off x="1361375" y="5637363"/>
                <a:ext cx="276438" cy="232825"/>
              </a:xfrm>
              <a:prstGeom prst="rect">
                <a:avLst/>
              </a:prstGeom>
              <a:ln w="12700">
                <a:miter lim="400000"/>
              </a:ln>
            </p:spPr>
          </p:pic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90781DB7-7882-19B2-3405-9AF5CDCD069C}"/>
                </a:ext>
              </a:extLst>
            </p:cNvPr>
            <p:cNvGrpSpPr/>
            <p:nvPr/>
          </p:nvGrpSpPr>
          <p:grpSpPr>
            <a:xfrm>
              <a:off x="5811537" y="1148688"/>
              <a:ext cx="259283" cy="5006120"/>
              <a:chOff x="1383181" y="1794185"/>
              <a:chExt cx="259283" cy="4097810"/>
            </a:xfrm>
          </p:grpSpPr>
          <p:pic>
            <p:nvPicPr>
              <p:cNvPr id="32" name="Content Placeholder 9" descr="Content Placeholder 9">
                <a:extLst>
                  <a:ext uri="{FF2B5EF4-FFF2-40B4-BE49-F238E27FC236}">
                    <a16:creationId xmlns:a16="http://schemas.microsoft.com/office/drawing/2014/main" id="{5C369FDB-2E41-7732-51BA-00EC83EC07D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35113" t="40305" r="10341" b="4549"/>
              <a:stretch/>
            </p:blipFill>
            <p:spPr>
              <a:xfrm rot="16200000">
                <a:off x="-313842" y="3748985"/>
                <a:ext cx="3660579" cy="215081"/>
              </a:xfrm>
              <a:prstGeom prst="rect">
                <a:avLst/>
              </a:prstGeom>
              <a:ln w="12700">
                <a:miter lim="400000"/>
              </a:ln>
            </p:spPr>
          </p:pic>
          <p:pic>
            <p:nvPicPr>
              <p:cNvPr id="33" name="Content Placeholder 9" descr="Content Placeholder 9">
                <a:extLst>
                  <a:ext uri="{FF2B5EF4-FFF2-40B4-BE49-F238E27FC236}">
                    <a16:creationId xmlns:a16="http://schemas.microsoft.com/office/drawing/2014/main" id="{CB92C432-4D20-566A-FD7A-DC9705AB0AE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89187" t="40305"/>
              <a:stretch/>
            </p:blipFill>
            <p:spPr>
              <a:xfrm rot="16200000">
                <a:off x="1387833" y="1815991"/>
                <a:ext cx="276438" cy="232825"/>
              </a:xfrm>
              <a:prstGeom prst="rect">
                <a:avLst/>
              </a:prstGeom>
              <a:ln w="12700">
                <a:miter lim="400000"/>
              </a:ln>
            </p:spPr>
          </p:pic>
          <p:pic>
            <p:nvPicPr>
              <p:cNvPr id="34" name="Content Placeholder 9" descr="Content Placeholder 9">
                <a:extLst>
                  <a:ext uri="{FF2B5EF4-FFF2-40B4-BE49-F238E27FC236}">
                    <a16:creationId xmlns:a16="http://schemas.microsoft.com/office/drawing/2014/main" id="{B0C0E6DF-C605-8D2D-0259-52E685F3821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89187" t="40305"/>
              <a:stretch/>
            </p:blipFill>
            <p:spPr>
              <a:xfrm rot="5400000">
                <a:off x="1361375" y="5637363"/>
                <a:ext cx="276438" cy="232825"/>
              </a:xfrm>
              <a:prstGeom prst="rect">
                <a:avLst/>
              </a:prstGeom>
              <a:ln w="12700">
                <a:miter lim="400000"/>
              </a:ln>
            </p:spPr>
          </p:pic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D267E028-60C7-D9F3-E834-C300FDE0A9E0}"/>
                </a:ext>
              </a:extLst>
            </p:cNvPr>
            <p:cNvGrpSpPr/>
            <p:nvPr/>
          </p:nvGrpSpPr>
          <p:grpSpPr>
            <a:xfrm>
              <a:off x="5806272" y="1152360"/>
              <a:ext cx="259283" cy="5006120"/>
              <a:chOff x="1383181" y="1794185"/>
              <a:chExt cx="259283" cy="4097810"/>
            </a:xfrm>
          </p:grpSpPr>
          <p:pic>
            <p:nvPicPr>
              <p:cNvPr id="36" name="Content Placeholder 9" descr="Content Placeholder 9">
                <a:extLst>
                  <a:ext uri="{FF2B5EF4-FFF2-40B4-BE49-F238E27FC236}">
                    <a16:creationId xmlns:a16="http://schemas.microsoft.com/office/drawing/2014/main" id="{E2B52C62-435D-A495-0C0A-A363FB2476B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35113" t="40305" r="10341" b="4549"/>
              <a:stretch/>
            </p:blipFill>
            <p:spPr>
              <a:xfrm rot="16200000">
                <a:off x="-313842" y="3748985"/>
                <a:ext cx="3660579" cy="215081"/>
              </a:xfrm>
              <a:prstGeom prst="rect">
                <a:avLst/>
              </a:prstGeom>
              <a:ln w="12700">
                <a:miter lim="400000"/>
              </a:ln>
            </p:spPr>
          </p:pic>
          <p:pic>
            <p:nvPicPr>
              <p:cNvPr id="37" name="Content Placeholder 9" descr="Content Placeholder 9">
                <a:extLst>
                  <a:ext uri="{FF2B5EF4-FFF2-40B4-BE49-F238E27FC236}">
                    <a16:creationId xmlns:a16="http://schemas.microsoft.com/office/drawing/2014/main" id="{CEF078F4-BF7E-F09C-94EC-C47132C4884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89187" t="40305"/>
              <a:stretch/>
            </p:blipFill>
            <p:spPr>
              <a:xfrm rot="16200000">
                <a:off x="1387833" y="1815991"/>
                <a:ext cx="276438" cy="232825"/>
              </a:xfrm>
              <a:prstGeom prst="rect">
                <a:avLst/>
              </a:prstGeom>
              <a:ln w="12700">
                <a:miter lim="400000"/>
              </a:ln>
            </p:spPr>
          </p:pic>
          <p:pic>
            <p:nvPicPr>
              <p:cNvPr id="38" name="Content Placeholder 9" descr="Content Placeholder 9">
                <a:extLst>
                  <a:ext uri="{FF2B5EF4-FFF2-40B4-BE49-F238E27FC236}">
                    <a16:creationId xmlns:a16="http://schemas.microsoft.com/office/drawing/2014/main" id="{8E371CE8-EA3A-460D-478B-CB5F220589C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89187" t="40305"/>
              <a:stretch/>
            </p:blipFill>
            <p:spPr>
              <a:xfrm rot="5400000">
                <a:off x="1361375" y="5637363"/>
                <a:ext cx="276438" cy="232825"/>
              </a:xfrm>
              <a:prstGeom prst="rect">
                <a:avLst/>
              </a:prstGeom>
              <a:ln w="12700">
                <a:miter lim="400000"/>
              </a:ln>
            </p:spPr>
          </p:pic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78B3C74C-2053-06FB-7984-6DD1B5C999F2}"/>
                </a:ext>
              </a:extLst>
            </p:cNvPr>
            <p:cNvGrpSpPr/>
            <p:nvPr/>
          </p:nvGrpSpPr>
          <p:grpSpPr>
            <a:xfrm>
              <a:off x="6451459" y="1158991"/>
              <a:ext cx="259283" cy="5006120"/>
              <a:chOff x="1383181" y="1794185"/>
              <a:chExt cx="259283" cy="4097810"/>
            </a:xfrm>
          </p:grpSpPr>
          <p:pic>
            <p:nvPicPr>
              <p:cNvPr id="40" name="Content Placeholder 9" descr="Content Placeholder 9">
                <a:extLst>
                  <a:ext uri="{FF2B5EF4-FFF2-40B4-BE49-F238E27FC236}">
                    <a16:creationId xmlns:a16="http://schemas.microsoft.com/office/drawing/2014/main" id="{56639B75-4C23-6FDC-96D4-C644EA14287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35113" t="40305" r="10341" b="4549"/>
              <a:stretch/>
            </p:blipFill>
            <p:spPr>
              <a:xfrm rot="16200000">
                <a:off x="-313842" y="3748985"/>
                <a:ext cx="3660579" cy="215081"/>
              </a:xfrm>
              <a:prstGeom prst="rect">
                <a:avLst/>
              </a:prstGeom>
              <a:ln w="12700">
                <a:miter lim="400000"/>
              </a:ln>
            </p:spPr>
          </p:pic>
          <p:pic>
            <p:nvPicPr>
              <p:cNvPr id="41" name="Content Placeholder 9" descr="Content Placeholder 9">
                <a:extLst>
                  <a:ext uri="{FF2B5EF4-FFF2-40B4-BE49-F238E27FC236}">
                    <a16:creationId xmlns:a16="http://schemas.microsoft.com/office/drawing/2014/main" id="{110D0251-AA3B-D6D6-010B-F9D1AC9548C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89187" t="40305"/>
              <a:stretch/>
            </p:blipFill>
            <p:spPr>
              <a:xfrm rot="16200000">
                <a:off x="1387833" y="1815991"/>
                <a:ext cx="276438" cy="232825"/>
              </a:xfrm>
              <a:prstGeom prst="rect">
                <a:avLst/>
              </a:prstGeom>
              <a:ln w="12700">
                <a:miter lim="400000"/>
              </a:ln>
            </p:spPr>
          </p:pic>
          <p:pic>
            <p:nvPicPr>
              <p:cNvPr id="42" name="Content Placeholder 9" descr="Content Placeholder 9">
                <a:extLst>
                  <a:ext uri="{FF2B5EF4-FFF2-40B4-BE49-F238E27FC236}">
                    <a16:creationId xmlns:a16="http://schemas.microsoft.com/office/drawing/2014/main" id="{EB2B6689-E297-F3E2-D893-3FFC15D67CF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89187" t="40305"/>
              <a:stretch/>
            </p:blipFill>
            <p:spPr>
              <a:xfrm rot="5400000">
                <a:off x="1361375" y="5637363"/>
                <a:ext cx="276438" cy="232825"/>
              </a:xfrm>
              <a:prstGeom prst="rect">
                <a:avLst/>
              </a:prstGeom>
              <a:ln w="12700">
                <a:miter lim="400000"/>
              </a:ln>
            </p:spPr>
          </p:pic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114EED38-988A-3B98-311A-49A21FCF4FF8}"/>
                </a:ext>
              </a:extLst>
            </p:cNvPr>
            <p:cNvGrpSpPr/>
            <p:nvPr/>
          </p:nvGrpSpPr>
          <p:grpSpPr>
            <a:xfrm>
              <a:off x="6445223" y="1161168"/>
              <a:ext cx="259283" cy="5006120"/>
              <a:chOff x="1383181" y="1794185"/>
              <a:chExt cx="259283" cy="4097810"/>
            </a:xfrm>
          </p:grpSpPr>
          <p:pic>
            <p:nvPicPr>
              <p:cNvPr id="44" name="Content Placeholder 9" descr="Content Placeholder 9">
                <a:extLst>
                  <a:ext uri="{FF2B5EF4-FFF2-40B4-BE49-F238E27FC236}">
                    <a16:creationId xmlns:a16="http://schemas.microsoft.com/office/drawing/2014/main" id="{AA2DFBE2-2D4D-53A4-97FF-50C688888D7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35113" t="40305" r="10341" b="4549"/>
              <a:stretch/>
            </p:blipFill>
            <p:spPr>
              <a:xfrm rot="16200000">
                <a:off x="-313842" y="3748985"/>
                <a:ext cx="3660579" cy="215081"/>
              </a:xfrm>
              <a:prstGeom prst="rect">
                <a:avLst/>
              </a:prstGeom>
              <a:ln w="12700">
                <a:miter lim="400000"/>
              </a:ln>
            </p:spPr>
          </p:pic>
          <p:pic>
            <p:nvPicPr>
              <p:cNvPr id="45" name="Content Placeholder 9" descr="Content Placeholder 9">
                <a:extLst>
                  <a:ext uri="{FF2B5EF4-FFF2-40B4-BE49-F238E27FC236}">
                    <a16:creationId xmlns:a16="http://schemas.microsoft.com/office/drawing/2014/main" id="{BC886338-63D3-7DB8-0330-F1A51A4FE8A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89187" t="40305"/>
              <a:stretch/>
            </p:blipFill>
            <p:spPr>
              <a:xfrm rot="16200000">
                <a:off x="1387833" y="1815991"/>
                <a:ext cx="276438" cy="232825"/>
              </a:xfrm>
              <a:prstGeom prst="rect">
                <a:avLst/>
              </a:prstGeom>
              <a:ln w="12700">
                <a:miter lim="400000"/>
              </a:ln>
            </p:spPr>
          </p:pic>
          <p:pic>
            <p:nvPicPr>
              <p:cNvPr id="46" name="Content Placeholder 9" descr="Content Placeholder 9">
                <a:extLst>
                  <a:ext uri="{FF2B5EF4-FFF2-40B4-BE49-F238E27FC236}">
                    <a16:creationId xmlns:a16="http://schemas.microsoft.com/office/drawing/2014/main" id="{3A0AC2B8-EE74-90E7-54CC-758B6530DA7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89187" t="40305"/>
              <a:stretch/>
            </p:blipFill>
            <p:spPr>
              <a:xfrm rot="5400000">
                <a:off x="1361375" y="5637363"/>
                <a:ext cx="276438" cy="232825"/>
              </a:xfrm>
              <a:prstGeom prst="rect">
                <a:avLst/>
              </a:prstGeom>
              <a:ln w="12700">
                <a:miter lim="400000"/>
              </a:ln>
            </p:spPr>
          </p:pic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629B22D4-F34E-6651-A4E1-C1456EA9F7EC}"/>
                </a:ext>
              </a:extLst>
            </p:cNvPr>
            <p:cNvGrpSpPr/>
            <p:nvPr/>
          </p:nvGrpSpPr>
          <p:grpSpPr>
            <a:xfrm>
              <a:off x="7090410" y="1167799"/>
              <a:ext cx="259283" cy="5006120"/>
              <a:chOff x="1383181" y="1794185"/>
              <a:chExt cx="259283" cy="4097810"/>
            </a:xfrm>
          </p:grpSpPr>
          <p:pic>
            <p:nvPicPr>
              <p:cNvPr id="48" name="Content Placeholder 9" descr="Content Placeholder 9">
                <a:extLst>
                  <a:ext uri="{FF2B5EF4-FFF2-40B4-BE49-F238E27FC236}">
                    <a16:creationId xmlns:a16="http://schemas.microsoft.com/office/drawing/2014/main" id="{728D0881-6E1D-8E8F-9600-C25FAB07CDE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35113" t="40305" r="10341" b="4549"/>
              <a:stretch/>
            </p:blipFill>
            <p:spPr>
              <a:xfrm rot="16200000">
                <a:off x="-313842" y="3748985"/>
                <a:ext cx="3660579" cy="215081"/>
              </a:xfrm>
              <a:prstGeom prst="rect">
                <a:avLst/>
              </a:prstGeom>
              <a:ln w="12700">
                <a:miter lim="400000"/>
              </a:ln>
            </p:spPr>
          </p:pic>
          <p:pic>
            <p:nvPicPr>
              <p:cNvPr id="49" name="Content Placeholder 9" descr="Content Placeholder 9">
                <a:extLst>
                  <a:ext uri="{FF2B5EF4-FFF2-40B4-BE49-F238E27FC236}">
                    <a16:creationId xmlns:a16="http://schemas.microsoft.com/office/drawing/2014/main" id="{2B853408-4A99-3913-7CFA-0951E802D5E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89187" t="40305"/>
              <a:stretch/>
            </p:blipFill>
            <p:spPr>
              <a:xfrm rot="16200000">
                <a:off x="1387833" y="1815991"/>
                <a:ext cx="276438" cy="232825"/>
              </a:xfrm>
              <a:prstGeom prst="rect">
                <a:avLst/>
              </a:prstGeom>
              <a:ln w="12700">
                <a:miter lim="400000"/>
              </a:ln>
            </p:spPr>
          </p:pic>
          <p:pic>
            <p:nvPicPr>
              <p:cNvPr id="50" name="Content Placeholder 9" descr="Content Placeholder 9">
                <a:extLst>
                  <a:ext uri="{FF2B5EF4-FFF2-40B4-BE49-F238E27FC236}">
                    <a16:creationId xmlns:a16="http://schemas.microsoft.com/office/drawing/2014/main" id="{F0686A0B-2FFC-CAB6-F7AA-D850DED79C5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89187" t="40305"/>
              <a:stretch/>
            </p:blipFill>
            <p:spPr>
              <a:xfrm rot="5400000">
                <a:off x="1361375" y="5637363"/>
                <a:ext cx="276438" cy="232825"/>
              </a:xfrm>
              <a:prstGeom prst="rect">
                <a:avLst/>
              </a:prstGeom>
              <a:ln w="12700">
                <a:miter lim="400000"/>
              </a:ln>
            </p:spPr>
          </p:pic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3FC8BC26-FFE0-61F7-18D1-C436D17FD672}"/>
                </a:ext>
              </a:extLst>
            </p:cNvPr>
            <p:cNvGrpSpPr/>
            <p:nvPr/>
          </p:nvGrpSpPr>
          <p:grpSpPr>
            <a:xfrm>
              <a:off x="4051782" y="3248672"/>
              <a:ext cx="3709001" cy="855090"/>
              <a:chOff x="803364" y="1475399"/>
              <a:chExt cx="3709001" cy="855090"/>
            </a:xfrm>
          </p:grpSpPr>
          <p:cxnSp>
            <p:nvCxnSpPr>
              <p:cNvPr id="64" name="Straight Arrow Connector 63">
                <a:extLst>
                  <a:ext uri="{FF2B5EF4-FFF2-40B4-BE49-F238E27FC236}">
                    <a16:creationId xmlns:a16="http://schemas.microsoft.com/office/drawing/2014/main" id="{68549115-1CB8-4674-F8DE-45F4192926E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61273" y="1475399"/>
                <a:ext cx="3631214" cy="40520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Arrow Connector 64">
                <a:extLst>
                  <a:ext uri="{FF2B5EF4-FFF2-40B4-BE49-F238E27FC236}">
                    <a16:creationId xmlns:a16="http://schemas.microsoft.com/office/drawing/2014/main" id="{7386849E-8122-3CBB-53AC-E151FBC7B73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3364" y="1864625"/>
                <a:ext cx="3709001" cy="277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Arrow Connector 65">
                <a:extLst>
                  <a:ext uri="{FF2B5EF4-FFF2-40B4-BE49-F238E27FC236}">
                    <a16:creationId xmlns:a16="http://schemas.microsoft.com/office/drawing/2014/main" id="{86A10903-7242-585D-00CB-C3AFB5B7CD6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9363" y="1871844"/>
                <a:ext cx="3603124" cy="45864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581805128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372847-D478-BE7A-B612-DE46B50EF6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1827E-2CC5-2322-D5E2-2BDB595E2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A761BA-304F-9416-02EA-2F83898617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07/03/2024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9A1CBE-4C8B-89BF-EA07-372E9A2651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Vertical Reconstruction Analysis Talk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E5CC16-0FEC-6D24-6C0B-F1C501FC5C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75C06-E6FF-2B41-9965-ECD387385993}" type="slidenum">
              <a:rPr lang="en-US" smtClean="0"/>
              <a:t>114</a:t>
            </a:fld>
            <a:endParaRPr lang="en-US"/>
          </a:p>
        </p:txBody>
      </p:sp>
      <p:pic>
        <p:nvPicPr>
          <p:cNvPr id="59" name="Picture 58" descr="A screen shot of a screen&#10;&#10;Description automatically generated">
            <a:extLst>
              <a:ext uri="{FF2B5EF4-FFF2-40B4-BE49-F238E27FC236}">
                <a16:creationId xmlns:a16="http://schemas.microsoft.com/office/drawing/2014/main" id="{EE82ACC6-B63A-60EA-D299-9BF3177814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793" b="32616"/>
          <a:stretch/>
        </p:blipFill>
        <p:spPr>
          <a:xfrm>
            <a:off x="731960" y="1097279"/>
            <a:ext cx="10245741" cy="4524293"/>
          </a:xfrm>
          <a:prstGeom prst="rect">
            <a:avLst/>
          </a:prstGeom>
        </p:spPr>
      </p:pic>
      <p:sp>
        <p:nvSpPr>
          <p:cNvPr id="62" name="Oval 61">
            <a:extLst>
              <a:ext uri="{FF2B5EF4-FFF2-40B4-BE49-F238E27FC236}">
                <a16:creationId xmlns:a16="http://schemas.microsoft.com/office/drawing/2014/main" id="{751F8AF4-08B7-3D85-2862-6EACCB810037}"/>
              </a:ext>
            </a:extLst>
          </p:cNvPr>
          <p:cNvSpPr/>
          <p:nvPr/>
        </p:nvSpPr>
        <p:spPr>
          <a:xfrm>
            <a:off x="9144000" y="3142472"/>
            <a:ext cx="318052" cy="31010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6A41D688-8493-872B-B1E6-88B6BD4C1C9C}"/>
              </a:ext>
            </a:extLst>
          </p:cNvPr>
          <p:cNvSpPr/>
          <p:nvPr/>
        </p:nvSpPr>
        <p:spPr>
          <a:xfrm>
            <a:off x="9144000" y="2186609"/>
            <a:ext cx="318052" cy="31010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C063B289-5D70-5697-284A-99D05DA26A41}"/>
              </a:ext>
            </a:extLst>
          </p:cNvPr>
          <p:cNvSpPr/>
          <p:nvPr/>
        </p:nvSpPr>
        <p:spPr>
          <a:xfrm>
            <a:off x="9144000" y="4142349"/>
            <a:ext cx="318052" cy="31010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077439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FD03C1-9BDD-8D2D-AC83-258CBF983A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6CA26-0337-6D4A-0DF8-2D7D81AD9A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49113A-A4E7-3763-6F7E-B87C0CA4B5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07/03/2024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61CFB0-5FD3-D1A9-9751-C69A478688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Vertical Reconstruction Analysis Talk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A9A6F2-AB64-D78A-64E6-9DDA06594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75C06-E6FF-2B41-9965-ECD387385993}" type="slidenum">
              <a:rPr lang="en-US" smtClean="0"/>
              <a:t>115</a:t>
            </a:fld>
            <a:endParaRPr lang="en-US"/>
          </a:p>
        </p:txBody>
      </p:sp>
      <p:pic>
        <p:nvPicPr>
          <p:cNvPr id="59" name="Picture 58" descr="A screen shot of a screen&#10;&#10;Description automatically generated">
            <a:extLst>
              <a:ext uri="{FF2B5EF4-FFF2-40B4-BE49-F238E27FC236}">
                <a16:creationId xmlns:a16="http://schemas.microsoft.com/office/drawing/2014/main" id="{91CECAA1-53D2-5945-FD87-F876C34505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793" b="32616"/>
          <a:stretch/>
        </p:blipFill>
        <p:spPr>
          <a:xfrm>
            <a:off x="731960" y="1097278"/>
            <a:ext cx="10247795" cy="4525200"/>
          </a:xfrm>
          <a:prstGeom prst="rect">
            <a:avLst/>
          </a:prstGeom>
        </p:spPr>
      </p:pic>
      <p:sp>
        <p:nvSpPr>
          <p:cNvPr id="66" name="Oval 65">
            <a:extLst>
              <a:ext uri="{FF2B5EF4-FFF2-40B4-BE49-F238E27FC236}">
                <a16:creationId xmlns:a16="http://schemas.microsoft.com/office/drawing/2014/main" id="{E0ABF2BD-E8E7-131F-09FA-017F0390CF2F}"/>
              </a:ext>
            </a:extLst>
          </p:cNvPr>
          <p:cNvSpPr/>
          <p:nvPr/>
        </p:nvSpPr>
        <p:spPr>
          <a:xfrm>
            <a:off x="9151951" y="4706253"/>
            <a:ext cx="318052" cy="310101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26AED762-D892-BFEA-57F6-74E0B7E694E7}"/>
              </a:ext>
            </a:extLst>
          </p:cNvPr>
          <p:cNvSpPr/>
          <p:nvPr/>
        </p:nvSpPr>
        <p:spPr>
          <a:xfrm>
            <a:off x="9151951" y="1589343"/>
            <a:ext cx="318052" cy="310101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0C8B3D2-B37D-7EE7-CE4D-98192CD36675}"/>
              </a:ext>
            </a:extLst>
          </p:cNvPr>
          <p:cNvSpPr/>
          <p:nvPr/>
        </p:nvSpPr>
        <p:spPr>
          <a:xfrm>
            <a:off x="9144000" y="3142471"/>
            <a:ext cx="318052" cy="310101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D1D8119-073B-DA5B-B5F2-7595AE6532FB}"/>
              </a:ext>
            </a:extLst>
          </p:cNvPr>
          <p:cNvCxnSpPr>
            <a:cxnSpLocks/>
            <a:endCxn id="67" idx="6"/>
          </p:cNvCxnSpPr>
          <p:nvPr/>
        </p:nvCxnSpPr>
        <p:spPr>
          <a:xfrm flipV="1">
            <a:off x="970059" y="1744394"/>
            <a:ext cx="8499944" cy="1475884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2A9280A-BB75-B2DC-E0DD-D3643DD9A027}"/>
              </a:ext>
            </a:extLst>
          </p:cNvPr>
          <p:cNvCxnSpPr>
            <a:cxnSpLocks/>
          </p:cNvCxnSpPr>
          <p:nvPr/>
        </p:nvCxnSpPr>
        <p:spPr>
          <a:xfrm>
            <a:off x="962108" y="3225323"/>
            <a:ext cx="8340918" cy="1635980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1747396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5BB803-57D3-93E1-A682-5C98B22CFD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0A0800-4D49-70D7-546C-D8520DDCA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7F4BA5-84E7-1E95-793D-797A35C65F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07/03/2024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386620-1576-810A-C115-C77868BA33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Vertical Reconstruction Analysis Talk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59AC28-7EE3-65DF-A486-95C3C5A37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75C06-E6FF-2B41-9965-ECD387385993}" type="slidenum">
              <a:rPr lang="en-US" smtClean="0"/>
              <a:t>116</a:t>
            </a:fld>
            <a:endParaRPr lang="en-US"/>
          </a:p>
        </p:txBody>
      </p:sp>
      <p:pic>
        <p:nvPicPr>
          <p:cNvPr id="8" name="Picture 7" descr="A graph with lines and dots&#10;&#10;Description automatically generated">
            <a:extLst>
              <a:ext uri="{FF2B5EF4-FFF2-40B4-BE49-F238E27FC236}">
                <a16:creationId xmlns:a16="http://schemas.microsoft.com/office/drawing/2014/main" id="{04414817-96B8-1EFC-B1B4-7B2D58F671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8313" y="593597"/>
            <a:ext cx="4252111" cy="394262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C15E8D1-CB0D-4306-3AF3-671F13C2FE38}"/>
              </a:ext>
            </a:extLst>
          </p:cNvPr>
          <p:cNvSpPr txBox="1"/>
          <p:nvPr/>
        </p:nvSpPr>
        <p:spPr>
          <a:xfrm>
            <a:off x="103415" y="2411019"/>
            <a:ext cx="7948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gradient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EABE0E9-67D7-7FED-718D-A81E892AFFE5}"/>
              </a:ext>
            </a:extLst>
          </p:cNvPr>
          <p:cNvSpPr txBox="1"/>
          <p:nvPr/>
        </p:nvSpPr>
        <p:spPr>
          <a:xfrm>
            <a:off x="2520379" y="4536219"/>
            <a:ext cx="13137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Source position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0B3A750-3A28-A104-4507-8D9BFB3EFA0F}"/>
              </a:ext>
            </a:extLst>
          </p:cNvPr>
          <p:cNvSpPr txBox="1"/>
          <p:nvPr/>
        </p:nvSpPr>
        <p:spPr>
          <a:xfrm>
            <a:off x="5327374" y="970059"/>
            <a:ext cx="7003777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Variation in height estimates from the different sources indicate how </a:t>
            </a:r>
          </a:p>
          <a:p>
            <a:r>
              <a:rPr lang="en-US" dirty="0"/>
              <a:t>Much the angular correction will be affected by deceleration</a:t>
            </a:r>
          </a:p>
          <a:p>
            <a:endParaRPr lang="en-US" dirty="0"/>
          </a:p>
          <a:p>
            <a:r>
              <a:rPr lang="en-US" dirty="0"/>
              <a:t>- a typical variation of around 1mm</a:t>
            </a:r>
          </a:p>
          <a:p>
            <a:r>
              <a:rPr lang="en-US" dirty="0"/>
              <a:t>- The gradient for each source will be affected by deceleration differently</a:t>
            </a:r>
          </a:p>
          <a:p>
            <a:r>
              <a:rPr lang="en-US" dirty="0"/>
              <a:t>- 1mm error cant account for 1cm effect we see in position variation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1493266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04C056-2896-4F1C-B4CB-365B2B2AE8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D7686D-0A99-38C3-6139-5C77F39B1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Corrected Angle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3142B0-7C97-2A6B-063F-09406CC69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07/03/2024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A32D39-4EDF-90DD-757F-CE783A183A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Vertical Reconstruction Analysis Talk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3761D0-619F-9B6C-8A3B-C539630AE9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75C06-E6FF-2B41-9965-ECD387385993}" type="slidenum">
              <a:rPr lang="en-US" smtClean="0"/>
              <a:t>117</a:t>
            </a:fld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F95904B-D579-A9D1-EA38-AFC55CE72D7C}"/>
              </a:ext>
            </a:extLst>
          </p:cNvPr>
          <p:cNvGrpSpPr/>
          <p:nvPr/>
        </p:nvGrpSpPr>
        <p:grpSpPr>
          <a:xfrm>
            <a:off x="486616" y="1290274"/>
            <a:ext cx="129209" cy="4094922"/>
            <a:chOff x="5303036" y="1620078"/>
            <a:chExt cx="183364" cy="5932816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3F193EAD-6618-5578-CCDF-B6EC25BD4DCB}"/>
                </a:ext>
              </a:extLst>
            </p:cNvPr>
            <p:cNvCxnSpPr>
              <a:cxnSpLocks/>
              <a:endCxn id="56" idx="4"/>
            </p:cNvCxnSpPr>
            <p:nvPr/>
          </p:nvCxnSpPr>
          <p:spPr>
            <a:xfrm flipH="1">
              <a:off x="5392488" y="1709530"/>
              <a:ext cx="4460" cy="5843364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44B8F9F5-F4CA-2D53-F852-BAA1C8511C8D}"/>
                </a:ext>
              </a:extLst>
            </p:cNvPr>
            <p:cNvSpPr/>
            <p:nvPr/>
          </p:nvSpPr>
          <p:spPr>
            <a:xfrm>
              <a:off x="5307496" y="1620078"/>
              <a:ext cx="178904" cy="178905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88666F65-C8D5-E3D4-9E1B-75404BE383E9}"/>
                </a:ext>
              </a:extLst>
            </p:cNvPr>
            <p:cNvSpPr/>
            <p:nvPr/>
          </p:nvSpPr>
          <p:spPr>
            <a:xfrm>
              <a:off x="5307496" y="2578078"/>
              <a:ext cx="178904" cy="178905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FC164350-86E8-A65E-F211-2FC0A53B6DC4}"/>
                </a:ext>
              </a:extLst>
            </p:cNvPr>
            <p:cNvSpPr/>
            <p:nvPr/>
          </p:nvSpPr>
          <p:spPr>
            <a:xfrm>
              <a:off x="5307496" y="2579814"/>
              <a:ext cx="178904" cy="178905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C8F69B6E-91BA-02BC-8E7F-2490B69CE593}"/>
                </a:ext>
              </a:extLst>
            </p:cNvPr>
            <p:cNvSpPr/>
            <p:nvPr/>
          </p:nvSpPr>
          <p:spPr>
            <a:xfrm>
              <a:off x="5307496" y="3537814"/>
              <a:ext cx="178904" cy="178905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F56C47E2-B1A9-7491-CF78-31AB3B8ED62B}"/>
                </a:ext>
              </a:extLst>
            </p:cNvPr>
            <p:cNvSpPr/>
            <p:nvPr/>
          </p:nvSpPr>
          <p:spPr>
            <a:xfrm>
              <a:off x="5304351" y="3538517"/>
              <a:ext cx="178904" cy="178905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CE1345F7-D8EA-BB6F-EE0B-D1621F7BF9E8}"/>
                </a:ext>
              </a:extLst>
            </p:cNvPr>
            <p:cNvSpPr/>
            <p:nvPr/>
          </p:nvSpPr>
          <p:spPr>
            <a:xfrm>
              <a:off x="5304351" y="4498253"/>
              <a:ext cx="178904" cy="178905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289951E1-CBC5-4199-4C0B-98496715DB8C}"/>
                </a:ext>
              </a:extLst>
            </p:cNvPr>
            <p:cNvSpPr/>
            <p:nvPr/>
          </p:nvSpPr>
          <p:spPr>
            <a:xfrm>
              <a:off x="5304351" y="5456253"/>
              <a:ext cx="178904" cy="178905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A1F9EC10-FE6E-F5E5-1C32-AF28F228E70C}"/>
                </a:ext>
              </a:extLst>
            </p:cNvPr>
            <p:cNvSpPr/>
            <p:nvPr/>
          </p:nvSpPr>
          <p:spPr>
            <a:xfrm>
              <a:off x="5303036" y="5456253"/>
              <a:ext cx="178904" cy="178905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21F6B4A1-22C5-13CC-98F2-E0512E830F9F}"/>
                </a:ext>
              </a:extLst>
            </p:cNvPr>
            <p:cNvSpPr/>
            <p:nvPr/>
          </p:nvSpPr>
          <p:spPr>
            <a:xfrm>
              <a:off x="5303036" y="6415989"/>
              <a:ext cx="178904" cy="178905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E82C40DA-0E20-937C-FE6C-9BED7DBA918C}"/>
                </a:ext>
              </a:extLst>
            </p:cNvPr>
            <p:cNvSpPr/>
            <p:nvPr/>
          </p:nvSpPr>
          <p:spPr>
            <a:xfrm>
              <a:off x="5303036" y="7373989"/>
              <a:ext cx="178904" cy="178905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7C535C7-3155-7F7D-83DA-DCF73F478EFD}"/>
              </a:ext>
            </a:extLst>
          </p:cNvPr>
          <p:cNvGrpSpPr/>
          <p:nvPr/>
        </p:nvGrpSpPr>
        <p:grpSpPr>
          <a:xfrm>
            <a:off x="998193" y="847859"/>
            <a:ext cx="259283" cy="5006120"/>
            <a:chOff x="1383181" y="1794185"/>
            <a:chExt cx="259283" cy="4097810"/>
          </a:xfrm>
        </p:grpSpPr>
        <p:pic>
          <p:nvPicPr>
            <p:cNvPr id="43" name="Content Placeholder 9" descr="Content Placeholder 9">
              <a:extLst>
                <a:ext uri="{FF2B5EF4-FFF2-40B4-BE49-F238E27FC236}">
                  <a16:creationId xmlns:a16="http://schemas.microsoft.com/office/drawing/2014/main" id="{658A034F-6BE2-D6B9-AE28-CD346D7E89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5113" t="40305" r="10341" b="4549"/>
            <a:stretch/>
          </p:blipFill>
          <p:spPr>
            <a:xfrm rot="16200000">
              <a:off x="-313842" y="3748985"/>
              <a:ext cx="3660579" cy="215081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44" name="Content Placeholder 9" descr="Content Placeholder 9">
              <a:extLst>
                <a:ext uri="{FF2B5EF4-FFF2-40B4-BE49-F238E27FC236}">
                  <a16:creationId xmlns:a16="http://schemas.microsoft.com/office/drawing/2014/main" id="{EFCD1949-1663-26C5-1D34-4C4A62E9BEA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9187" t="40305"/>
            <a:stretch/>
          </p:blipFill>
          <p:spPr>
            <a:xfrm rot="16200000">
              <a:off x="1387833" y="1815991"/>
              <a:ext cx="276438" cy="232825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45" name="Content Placeholder 9" descr="Content Placeholder 9">
              <a:extLst>
                <a:ext uri="{FF2B5EF4-FFF2-40B4-BE49-F238E27FC236}">
                  <a16:creationId xmlns:a16="http://schemas.microsoft.com/office/drawing/2014/main" id="{71D04884-1E22-B59D-ED81-45B04EFB7D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9187" t="40305"/>
            <a:stretch/>
          </p:blipFill>
          <p:spPr>
            <a:xfrm rot="5400000">
              <a:off x="1361375" y="5637363"/>
              <a:ext cx="276438" cy="232825"/>
            </a:xfrm>
            <a:prstGeom prst="rect">
              <a:avLst/>
            </a:prstGeom>
            <a:ln w="12700">
              <a:miter lim="400000"/>
            </a:ln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9D1386D-659E-8D39-37D5-B323ACCD2326}"/>
              </a:ext>
            </a:extLst>
          </p:cNvPr>
          <p:cNvGrpSpPr/>
          <p:nvPr/>
        </p:nvGrpSpPr>
        <p:grpSpPr>
          <a:xfrm>
            <a:off x="521404" y="2954474"/>
            <a:ext cx="862124" cy="855090"/>
            <a:chOff x="803364" y="1475399"/>
            <a:chExt cx="3709001" cy="855090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6EC663F9-C98D-4E94-A26C-A6EB96C95B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1273" y="1475399"/>
              <a:ext cx="3631214" cy="4052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576051E6-17A9-B773-E5BD-85CDD8CE2112}"/>
                </a:ext>
              </a:extLst>
            </p:cNvPr>
            <p:cNvCxnSpPr>
              <a:cxnSpLocks/>
            </p:cNvCxnSpPr>
            <p:nvPr/>
          </p:nvCxnSpPr>
          <p:spPr>
            <a:xfrm>
              <a:off x="803364" y="1864625"/>
              <a:ext cx="3709001" cy="277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E089755C-FD25-D978-81C7-48AA341D71DD}"/>
                </a:ext>
              </a:extLst>
            </p:cNvPr>
            <p:cNvCxnSpPr>
              <a:cxnSpLocks/>
            </p:cNvCxnSpPr>
            <p:nvPr/>
          </p:nvCxnSpPr>
          <p:spPr>
            <a:xfrm>
              <a:off x="889363" y="1871844"/>
              <a:ext cx="3603124" cy="45864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4B9928F5-3985-60FD-8AFD-4F623826A677}"/>
              </a:ext>
            </a:extLst>
          </p:cNvPr>
          <p:cNvSpPr txBox="1"/>
          <p:nvPr/>
        </p:nvSpPr>
        <p:spPr>
          <a:xfrm>
            <a:off x="1738951" y="628543"/>
            <a:ext cx="80088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This method works because the effect of deceleration within a 10cm range shifts </a:t>
            </a:r>
          </a:p>
          <a:p>
            <a:r>
              <a:rPr lang="en-US" sz="1400" dirty="0"/>
              <a:t>The measured positions of hits by the same amount to within 2mm</a:t>
            </a:r>
          </a:p>
          <a:p>
            <a:r>
              <a:rPr lang="en-US" sz="1400" dirty="0"/>
              <a:t>Allowing us to project back to find the position of the source</a:t>
            </a:r>
          </a:p>
          <a:p>
            <a:r>
              <a:rPr lang="en-US" sz="1400" dirty="0"/>
              <a:t>And then see the larger effect of height differences between sources and their expected positions (~1cm)</a:t>
            </a:r>
          </a:p>
          <a:p>
            <a:endParaRPr lang="en-US" sz="1400" dirty="0"/>
          </a:p>
          <a:p>
            <a:r>
              <a:rPr lang="en-US" sz="1400" dirty="0"/>
              <a:t>Chose cells at the first layer </a:t>
            </a:r>
          </a:p>
          <a:p>
            <a:r>
              <a:rPr lang="en-US" sz="1400" dirty="0"/>
              <a:t>Range angle from 60 deg to -60 deg</a:t>
            </a:r>
          </a:p>
          <a:p>
            <a:r>
              <a:rPr lang="en-US" sz="1400" dirty="0"/>
              <a:t>Project heights onto source position (y=z-tan(theta)*t)</a:t>
            </a:r>
          </a:p>
          <a:p>
            <a:r>
              <a:rPr lang="en-US" sz="1400" dirty="0"/>
              <a:t>At most this could artificially shift the position of data by 2mm (errors shown on height plot)</a:t>
            </a: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1496C146-A8A5-D675-A2EE-DF866BE546AB}"/>
              </a:ext>
            </a:extLst>
          </p:cNvPr>
          <p:cNvCxnSpPr>
            <a:cxnSpLocks/>
          </p:cNvCxnSpPr>
          <p:nvPr/>
        </p:nvCxnSpPr>
        <p:spPr>
          <a:xfrm>
            <a:off x="1472567" y="2886323"/>
            <a:ext cx="0" cy="99391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F29A47B5-4D9A-FD46-B189-53B9BD97B691}"/>
              </a:ext>
            </a:extLst>
          </p:cNvPr>
          <p:cNvSpPr txBox="1"/>
          <p:nvPr/>
        </p:nvSpPr>
        <p:spPr>
          <a:xfrm>
            <a:off x="1417389" y="3190400"/>
            <a:ext cx="6431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12cm</a:t>
            </a: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C5612FC3-DC79-5CA4-A949-B50BF3B0CB11}"/>
              </a:ext>
            </a:extLst>
          </p:cNvPr>
          <p:cNvCxnSpPr/>
          <p:nvPr/>
        </p:nvCxnSpPr>
        <p:spPr>
          <a:xfrm>
            <a:off x="521404" y="5973593"/>
            <a:ext cx="564543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6FEA16BB-FA86-C5ED-4879-E08681E80F14}"/>
              </a:ext>
            </a:extLst>
          </p:cNvPr>
          <p:cNvSpPr txBox="1"/>
          <p:nvPr/>
        </p:nvSpPr>
        <p:spPr>
          <a:xfrm>
            <a:off x="676877" y="5903136"/>
            <a:ext cx="2535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t</a:t>
            </a:r>
          </a:p>
        </p:txBody>
      </p:sp>
      <p:pic>
        <p:nvPicPr>
          <p:cNvPr id="67" name="Picture 66">
            <a:extLst>
              <a:ext uri="{FF2B5EF4-FFF2-40B4-BE49-F238E27FC236}">
                <a16:creationId xmlns:a16="http://schemas.microsoft.com/office/drawing/2014/main" id="{01125333-C5C0-3B69-E8AD-08D16FF067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3524" y="2738519"/>
            <a:ext cx="3978905" cy="3601375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2A1A9793-1831-F3DE-AEA8-FEF087402511}"/>
              </a:ext>
            </a:extLst>
          </p:cNvPr>
          <p:cNvSpPr txBox="1"/>
          <p:nvPr/>
        </p:nvSpPr>
        <p:spPr>
          <a:xfrm>
            <a:off x="8078525" y="3267986"/>
            <a:ext cx="36750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End up with a series of defined peaks</a:t>
            </a:r>
          </a:p>
          <a:p>
            <a:r>
              <a:rPr lang="en-US" dirty="0"/>
              <a:t>(including the edge sources)</a:t>
            </a:r>
          </a:p>
        </p:txBody>
      </p:sp>
    </p:spTree>
    <p:extLst>
      <p:ext uri="{BB962C8B-B14F-4D97-AF65-F5344CB8AC3E}">
        <p14:creationId xmlns:p14="http://schemas.microsoft.com/office/powerpoint/2010/main" val="3835904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580B7D-0776-2A80-11BF-096AE560AB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7E1C9-7F1A-04A6-1091-C749547B6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Assumptions made in reconstruction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0280C9-4242-C3C3-683F-D18D5AF6D5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07/03/2024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313C9A-6B38-9D7A-583A-6909BAD27D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Vertical Reconstruction Analysis Talk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F66DFB-6A2B-BF4E-C798-3C33EDF59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75C06-E6FF-2B41-9965-ECD387385993}" type="slidenum">
              <a:rPr lang="en-US" smtClean="0"/>
              <a:t>12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8DBDE7-2590-81EC-A76A-0636876C7180}"/>
              </a:ext>
            </a:extLst>
          </p:cNvPr>
          <p:cNvSpPr txBox="1"/>
          <p:nvPr/>
        </p:nvSpPr>
        <p:spPr>
          <a:xfrm>
            <a:off x="103415" y="953614"/>
            <a:ext cx="27115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Constant plasma speed: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DD29721-3DFC-6F57-4047-41684FB00F36}"/>
              </a:ext>
            </a:extLst>
          </p:cNvPr>
          <p:cNvSpPr txBox="1"/>
          <p:nvPr/>
        </p:nvSpPr>
        <p:spPr>
          <a:xfrm>
            <a:off x="84736" y="2389581"/>
            <a:ext cx="7688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Timestamps do not need to be corrected before being used in reconstruction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8803CC7-D811-2740-F249-C74A88B89D99}"/>
              </a:ext>
            </a:extLst>
          </p:cNvPr>
          <p:cNvSpPr txBox="1"/>
          <p:nvPr/>
        </p:nvSpPr>
        <p:spPr>
          <a:xfrm>
            <a:off x="95066" y="3767869"/>
            <a:ext cx="55789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Angle of track doesn’t affect our ability to reconstruct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B5E06A4-58BA-BDD3-B447-089190296485}"/>
              </a:ext>
            </a:extLst>
          </p:cNvPr>
          <p:cNvGrpSpPr/>
          <p:nvPr/>
        </p:nvGrpSpPr>
        <p:grpSpPr>
          <a:xfrm>
            <a:off x="3696623" y="767621"/>
            <a:ext cx="3971193" cy="886308"/>
            <a:chOff x="3438601" y="1340381"/>
            <a:chExt cx="5048502" cy="1047899"/>
          </a:xfrm>
        </p:grpSpPr>
        <p:pic>
          <p:nvPicPr>
            <p:cNvPr id="15" name="Content Placeholder 9" descr="Content Placeholder 9">
              <a:extLst>
                <a:ext uri="{FF2B5EF4-FFF2-40B4-BE49-F238E27FC236}">
                  <a16:creationId xmlns:a16="http://schemas.microsoft.com/office/drawing/2014/main" id="{DB44B440-F4BE-08F6-3EFD-1C2068F00D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24773" t="40305"/>
            <a:stretch>
              <a:fillRect/>
            </a:stretch>
          </p:blipFill>
          <p:spPr>
            <a:xfrm>
              <a:off x="3438601" y="1340381"/>
              <a:ext cx="5048502" cy="1047899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16" name="7-point Star 15">
              <a:extLst>
                <a:ext uri="{FF2B5EF4-FFF2-40B4-BE49-F238E27FC236}">
                  <a16:creationId xmlns:a16="http://schemas.microsoft.com/office/drawing/2014/main" id="{9929D042-23F4-807C-A5DA-5A598AD10D5E}"/>
                </a:ext>
              </a:extLst>
            </p:cNvPr>
            <p:cNvSpPr/>
            <p:nvPr/>
          </p:nvSpPr>
          <p:spPr>
            <a:xfrm>
              <a:off x="6796838" y="1635365"/>
              <a:ext cx="299670" cy="307571"/>
            </a:xfrm>
            <a:prstGeom prst="star7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ight Arrow 16">
              <a:extLst>
                <a:ext uri="{FF2B5EF4-FFF2-40B4-BE49-F238E27FC236}">
                  <a16:creationId xmlns:a16="http://schemas.microsoft.com/office/drawing/2014/main" id="{D560FEC9-1BB8-E5B8-C3A5-248C01975B12}"/>
                </a:ext>
              </a:extLst>
            </p:cNvPr>
            <p:cNvSpPr/>
            <p:nvPr/>
          </p:nvSpPr>
          <p:spPr>
            <a:xfrm rot="10800000">
              <a:off x="3813979" y="1691610"/>
              <a:ext cx="2982859" cy="218781"/>
            </a:xfrm>
            <a:prstGeom prst="rightArrow">
              <a:avLst/>
            </a:prstGeom>
            <a:gradFill flip="none" rotWithShape="1">
              <a:gsLst>
                <a:gs pos="98000">
                  <a:srgbClr val="92D050"/>
                </a:gs>
                <a:gs pos="37000">
                  <a:srgbClr val="92D050"/>
                </a:gs>
                <a:gs pos="96000">
                  <a:srgbClr val="92D050"/>
                </a:gs>
                <a:gs pos="65000">
                  <a:srgbClr val="92D050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ight Arrow 17">
              <a:extLst>
                <a:ext uri="{FF2B5EF4-FFF2-40B4-BE49-F238E27FC236}">
                  <a16:creationId xmlns:a16="http://schemas.microsoft.com/office/drawing/2014/main" id="{5F950FAC-13E2-2C4E-25E0-4E2AFF1BB5BF}"/>
                </a:ext>
              </a:extLst>
            </p:cNvPr>
            <p:cNvSpPr/>
            <p:nvPr/>
          </p:nvSpPr>
          <p:spPr>
            <a:xfrm rot="10800000" flipH="1">
              <a:off x="7096508" y="1701651"/>
              <a:ext cx="1031041" cy="218781"/>
            </a:xfrm>
            <a:prstGeom prst="rightArrow">
              <a:avLst/>
            </a:prstGeom>
            <a:gradFill flip="none" rotWithShape="1">
              <a:gsLst>
                <a:gs pos="98000">
                  <a:srgbClr val="92D050"/>
                </a:gs>
                <a:gs pos="37000">
                  <a:srgbClr val="92D050"/>
                </a:gs>
                <a:gs pos="96000">
                  <a:srgbClr val="92D050"/>
                </a:gs>
                <a:gs pos="65000">
                  <a:srgbClr val="92D050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D444D87-E39F-8887-826F-A0952E3D9CE3}"/>
              </a:ext>
            </a:extLst>
          </p:cNvPr>
          <p:cNvGrpSpPr/>
          <p:nvPr/>
        </p:nvGrpSpPr>
        <p:grpSpPr>
          <a:xfrm>
            <a:off x="6338239" y="3524620"/>
            <a:ext cx="4019753" cy="1534306"/>
            <a:chOff x="7142233" y="3810204"/>
            <a:chExt cx="5048502" cy="1739742"/>
          </a:xfrm>
        </p:grpSpPr>
        <p:pic>
          <p:nvPicPr>
            <p:cNvPr id="20" name="Content Placeholder 9" descr="Content Placeholder 9">
              <a:extLst>
                <a:ext uri="{FF2B5EF4-FFF2-40B4-BE49-F238E27FC236}">
                  <a16:creationId xmlns:a16="http://schemas.microsoft.com/office/drawing/2014/main" id="{345656DD-9AD9-DC21-58FA-66CDC52C5A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24773" t="40305"/>
            <a:stretch>
              <a:fillRect/>
            </a:stretch>
          </p:blipFill>
          <p:spPr>
            <a:xfrm>
              <a:off x="7142233" y="4231307"/>
              <a:ext cx="5048502" cy="1047899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21" name="7-point Star 20">
              <a:extLst>
                <a:ext uri="{FF2B5EF4-FFF2-40B4-BE49-F238E27FC236}">
                  <a16:creationId xmlns:a16="http://schemas.microsoft.com/office/drawing/2014/main" id="{253F3EB9-1D03-593C-3835-8ADBFC3A1943}"/>
                </a:ext>
              </a:extLst>
            </p:cNvPr>
            <p:cNvSpPr/>
            <p:nvPr/>
          </p:nvSpPr>
          <p:spPr>
            <a:xfrm>
              <a:off x="10410158" y="4526291"/>
              <a:ext cx="299670" cy="307571"/>
            </a:xfrm>
            <a:prstGeom prst="star7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ECC431DE-1E11-2073-8924-0952ED2D8E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87715" y="4144274"/>
              <a:ext cx="2604335" cy="123448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Pie 22">
              <a:extLst>
                <a:ext uri="{FF2B5EF4-FFF2-40B4-BE49-F238E27FC236}">
                  <a16:creationId xmlns:a16="http://schemas.microsoft.com/office/drawing/2014/main" id="{AE1F174A-8661-7FD4-9CF9-F12CB49C9F32}"/>
                </a:ext>
              </a:extLst>
            </p:cNvPr>
            <p:cNvSpPr/>
            <p:nvPr/>
          </p:nvSpPr>
          <p:spPr>
            <a:xfrm rot="19314904">
              <a:off x="9791417" y="3810204"/>
              <a:ext cx="1603037" cy="1739742"/>
            </a:xfrm>
            <a:prstGeom prst="pie">
              <a:avLst>
                <a:gd name="adj1" fmla="val 759377"/>
                <a:gd name="adj2" fmla="val 2280769"/>
              </a:avLst>
            </a:prstGeom>
            <a:noFill/>
            <a:ln w="28575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E10FD313-64F1-7766-14F7-311EDA26FC34}"/>
                    </a:ext>
                  </a:extLst>
                </p:cNvPr>
                <p:cNvSpPr txBox="1"/>
                <p:nvPr/>
              </p:nvSpPr>
              <p:spPr>
                <a:xfrm>
                  <a:off x="10987596" y="4364203"/>
                  <a:ext cx="37414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EB000611-BD31-8798-9973-C0BB64B22C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87596" y="4364203"/>
                  <a:ext cx="374141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384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30C305A-5174-E323-F199-85423DF7B77E}"/>
              </a:ext>
            </a:extLst>
          </p:cNvPr>
          <p:cNvGrpSpPr/>
          <p:nvPr/>
        </p:nvGrpSpPr>
        <p:grpSpPr>
          <a:xfrm>
            <a:off x="8438060" y="1976973"/>
            <a:ext cx="2713637" cy="1310357"/>
            <a:chOff x="1376734" y="4835687"/>
            <a:chExt cx="3565276" cy="1036464"/>
          </a:xfrm>
        </p:grpSpPr>
        <p:sp>
          <p:nvSpPr>
            <p:cNvPr id="26" name="Arc 25">
              <a:extLst>
                <a:ext uri="{FF2B5EF4-FFF2-40B4-BE49-F238E27FC236}">
                  <a16:creationId xmlns:a16="http://schemas.microsoft.com/office/drawing/2014/main" id="{8ED267CE-EBCB-5420-F927-12F87F32ECF3}"/>
                </a:ext>
              </a:extLst>
            </p:cNvPr>
            <p:cNvSpPr/>
            <p:nvPr/>
          </p:nvSpPr>
          <p:spPr>
            <a:xfrm rot="10800000" flipV="1">
              <a:off x="2848315" y="5364749"/>
              <a:ext cx="427315" cy="507402"/>
            </a:xfrm>
            <a:prstGeom prst="arc">
              <a:avLst>
                <a:gd name="adj1" fmla="val 16200000"/>
                <a:gd name="adj2" fmla="val 155225"/>
              </a:avLst>
            </a:prstGeom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4E2A19D1-ECA7-A805-D1EA-7DD77A1B3C41}"/>
                </a:ext>
              </a:extLst>
            </p:cNvPr>
            <p:cNvGrpSpPr/>
            <p:nvPr/>
          </p:nvGrpSpPr>
          <p:grpSpPr>
            <a:xfrm>
              <a:off x="1376734" y="4835687"/>
              <a:ext cx="3565276" cy="811727"/>
              <a:chOff x="1376734" y="4835687"/>
              <a:chExt cx="3565276" cy="811727"/>
            </a:xfrm>
          </p:grpSpPr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92AA5689-5565-3024-63CE-DE1A81B395B7}"/>
                  </a:ext>
                </a:extLst>
              </p:cNvPr>
              <p:cNvCxnSpPr>
                <a:cxnSpLocks/>
                <a:stCxn id="26" idx="0"/>
              </p:cNvCxnSpPr>
              <p:nvPr/>
            </p:nvCxnSpPr>
            <p:spPr>
              <a:xfrm>
                <a:off x="3061973" y="5364749"/>
                <a:ext cx="1880037" cy="1230"/>
              </a:xfrm>
              <a:prstGeom prst="line">
                <a:avLst/>
              </a:prstGeom>
              <a:ln w="95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37FD0B19-3488-18B4-F562-3CDA73E0A5C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76734" y="5365979"/>
                <a:ext cx="1409525" cy="0"/>
              </a:xfrm>
              <a:prstGeom prst="line">
                <a:avLst/>
              </a:prstGeom>
              <a:ln w="95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2DE21473-9E57-4AF4-CCE9-0AAE177AA11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786259" y="4835687"/>
                <a:ext cx="48038" cy="530293"/>
              </a:xfrm>
              <a:prstGeom prst="line">
                <a:avLst/>
              </a:prstGeom>
              <a:ln w="95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C0875C71-8545-8910-F693-44EDFAAD294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32532" y="4835687"/>
                <a:ext cx="15784" cy="811727"/>
              </a:xfrm>
              <a:prstGeom prst="line">
                <a:avLst/>
              </a:prstGeom>
              <a:ln w="95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AD699C39-0892-74B0-9117-6C85B0ECFC2D}"/>
              </a:ext>
            </a:extLst>
          </p:cNvPr>
          <p:cNvCxnSpPr>
            <a:cxnSpLocks/>
          </p:cNvCxnSpPr>
          <p:nvPr/>
        </p:nvCxnSpPr>
        <p:spPr>
          <a:xfrm flipH="1">
            <a:off x="8429407" y="3065223"/>
            <a:ext cx="2713637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D632622-DB9A-B47F-B29A-099E7F495248}"/>
              </a:ext>
            </a:extLst>
          </p:cNvPr>
          <p:cNvCxnSpPr>
            <a:cxnSpLocks/>
          </p:cNvCxnSpPr>
          <p:nvPr/>
        </p:nvCxnSpPr>
        <p:spPr>
          <a:xfrm flipH="1">
            <a:off x="8427571" y="1858430"/>
            <a:ext cx="1836" cy="1206793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7351A51A-41C0-F221-E889-8DD1BF487501}"/>
              </a:ext>
            </a:extLst>
          </p:cNvPr>
          <p:cNvSpPr txBox="1"/>
          <p:nvPr/>
        </p:nvSpPr>
        <p:spPr>
          <a:xfrm>
            <a:off x="10735401" y="3024383"/>
            <a:ext cx="416296" cy="3891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Time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F3581E9-ABA4-10B2-B2B6-56086A50C7B6}"/>
              </a:ext>
            </a:extLst>
          </p:cNvPr>
          <p:cNvSpPr txBox="1"/>
          <p:nvPr/>
        </p:nvSpPr>
        <p:spPr>
          <a:xfrm rot="16200000">
            <a:off x="7922545" y="2255546"/>
            <a:ext cx="7344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Voltage</a:t>
            </a:r>
            <a:endParaRPr lang="en-US" sz="1600" dirty="0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205A3501-52DF-8454-2D13-17B4A10487D0}"/>
              </a:ext>
            </a:extLst>
          </p:cNvPr>
          <p:cNvCxnSpPr/>
          <p:nvPr/>
        </p:nvCxnSpPr>
        <p:spPr>
          <a:xfrm>
            <a:off x="9302530" y="2573356"/>
            <a:ext cx="51118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50424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D5A3D8-0440-05F2-6425-930943A6E5E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Plasma Deceleration Effect</a:t>
            </a:r>
          </a:p>
        </p:txBody>
      </p:sp>
    </p:spTree>
    <p:extLst>
      <p:ext uri="{BB962C8B-B14F-4D97-AF65-F5344CB8AC3E}">
        <p14:creationId xmlns:p14="http://schemas.microsoft.com/office/powerpoint/2010/main" val="19642089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F4DC21-7583-3E46-1F26-0C5AF23534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B01459-396E-2A4B-AFBF-C0F58C4499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Assumption 1 – Constant Plasma Speed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92111E-B5AD-E6E0-8E74-341C038BAA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07/03/2024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DB4AD4-488D-D16E-8923-6825608F4F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Vertical Reconstruction Analysis Talk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B6E52E-2F4D-BC3B-5C7F-51987D8C8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19141" y="6652846"/>
            <a:ext cx="2743200" cy="228600"/>
          </a:xfrm>
        </p:spPr>
        <p:txBody>
          <a:bodyPr/>
          <a:lstStyle/>
          <a:p>
            <a:fld id="{3C775C06-E6FF-2B41-9965-ECD387385993}" type="slidenum">
              <a:rPr lang="en-US" smtClean="0"/>
              <a:t>14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A3E59C1-7EF4-2ABE-66E2-D5DBBFD88286}"/>
                  </a:ext>
                </a:extLst>
              </p:cNvPr>
              <p:cNvSpPr txBox="1"/>
              <p:nvPr/>
            </p:nvSpPr>
            <p:spPr>
              <a:xfrm>
                <a:off x="546793" y="1356564"/>
                <a:ext cx="1700594" cy="8587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p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30BD4DC-7D4D-259E-7061-3091DDA202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793" y="1356564"/>
                <a:ext cx="1700594" cy="858761"/>
              </a:xfrm>
              <a:prstGeom prst="rect">
                <a:avLst/>
              </a:prstGeom>
              <a:blipFill>
                <a:blip r:embed="rId2"/>
                <a:stretch>
                  <a:fillRect l="-2222" t="-14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CCD76E8-1AF0-F35E-A659-109A5A9C36A4}"/>
              </a:ext>
            </a:extLst>
          </p:cNvPr>
          <p:cNvCxnSpPr/>
          <p:nvPr/>
        </p:nvCxnSpPr>
        <p:spPr>
          <a:xfrm>
            <a:off x="2247387" y="1648580"/>
            <a:ext cx="4572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Content Placeholder 9" descr="Content Placeholder 9">
            <a:extLst>
              <a:ext uri="{FF2B5EF4-FFF2-40B4-BE49-F238E27FC236}">
                <a16:creationId xmlns:a16="http://schemas.microsoft.com/office/drawing/2014/main" id="{F2235825-E334-BEF1-0B08-730A2F8571C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4773" t="40305"/>
          <a:stretch>
            <a:fillRect/>
          </a:stretch>
        </p:blipFill>
        <p:spPr>
          <a:xfrm>
            <a:off x="6588731" y="1061581"/>
            <a:ext cx="5048502" cy="1047899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E0E6EA9-6F61-F3E4-86C8-85FEA0E7270C}"/>
              </a:ext>
            </a:extLst>
          </p:cNvPr>
          <p:cNvCxnSpPr>
            <a:cxnSpLocks/>
          </p:cNvCxnSpPr>
          <p:nvPr/>
        </p:nvCxnSpPr>
        <p:spPr>
          <a:xfrm>
            <a:off x="10171824" y="2134418"/>
            <a:ext cx="13799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38DB7FF-99F5-9460-0B70-11D0FD629FE9}"/>
              </a:ext>
            </a:extLst>
          </p:cNvPr>
          <p:cNvCxnSpPr>
            <a:cxnSpLocks/>
          </p:cNvCxnSpPr>
          <p:nvPr/>
        </p:nvCxnSpPr>
        <p:spPr>
          <a:xfrm flipH="1">
            <a:off x="6755293" y="2134418"/>
            <a:ext cx="327480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A014D3C-AD61-A7EF-F047-14E64A13FFCB}"/>
              </a:ext>
            </a:extLst>
          </p:cNvPr>
          <p:cNvCxnSpPr>
            <a:cxnSpLocks/>
          </p:cNvCxnSpPr>
          <p:nvPr/>
        </p:nvCxnSpPr>
        <p:spPr>
          <a:xfrm>
            <a:off x="6714759" y="958623"/>
            <a:ext cx="479644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5B28F38-F8D6-C041-A57D-10F37D07A081}"/>
              </a:ext>
            </a:extLst>
          </p:cNvPr>
          <p:cNvSpPr txBox="1"/>
          <p:nvPr/>
        </p:nvSpPr>
        <p:spPr>
          <a:xfrm>
            <a:off x="8948514" y="589291"/>
            <a:ext cx="328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4E747BA-3772-25B4-E68D-A41D8ACF178B}"/>
                  </a:ext>
                </a:extLst>
              </p:cNvPr>
              <p:cNvSpPr txBox="1"/>
              <p:nvPr/>
            </p:nvSpPr>
            <p:spPr>
              <a:xfrm>
                <a:off x="8320833" y="2142079"/>
                <a:ext cx="4726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F854310-F101-A2F1-032D-8B42C96B68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0833" y="2142079"/>
                <a:ext cx="47263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C2A3074-4A9B-B7DF-0271-BF077972F73D}"/>
                  </a:ext>
                </a:extLst>
              </p:cNvPr>
              <p:cNvSpPr txBox="1"/>
              <p:nvPr/>
            </p:nvSpPr>
            <p:spPr>
              <a:xfrm>
                <a:off x="10625465" y="2134418"/>
                <a:ext cx="47795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8B6270C-3209-0778-4BD5-1F4A26C9B2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25465" y="2134418"/>
                <a:ext cx="477951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7-point Star 18">
            <a:extLst>
              <a:ext uri="{FF2B5EF4-FFF2-40B4-BE49-F238E27FC236}">
                <a16:creationId xmlns:a16="http://schemas.microsoft.com/office/drawing/2014/main" id="{5FFC1A97-9C28-AA70-145C-D236CF0D909B}"/>
              </a:ext>
            </a:extLst>
          </p:cNvPr>
          <p:cNvSpPr/>
          <p:nvPr/>
        </p:nvSpPr>
        <p:spPr>
          <a:xfrm>
            <a:off x="9946968" y="1356565"/>
            <a:ext cx="299670" cy="307571"/>
          </a:xfrm>
          <a:prstGeom prst="star7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0989183-71C0-18DA-5EFF-C5D5F3833D5C}"/>
              </a:ext>
            </a:extLst>
          </p:cNvPr>
          <p:cNvCxnSpPr>
            <a:stCxn id="16" idx="2"/>
            <a:endCxn id="12" idx="2"/>
          </p:cNvCxnSpPr>
          <p:nvPr/>
        </p:nvCxnSpPr>
        <p:spPr>
          <a:xfrm>
            <a:off x="9112982" y="958623"/>
            <a:ext cx="0" cy="1150857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C893C7D-3B3E-E40E-0D6B-30CA097A1543}"/>
              </a:ext>
            </a:extLst>
          </p:cNvPr>
          <p:cNvCxnSpPr/>
          <p:nvPr/>
        </p:nvCxnSpPr>
        <p:spPr>
          <a:xfrm>
            <a:off x="9112982" y="1356564"/>
            <a:ext cx="9838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DECF4E3-9885-C308-DC63-C9E96F547B92}"/>
              </a:ext>
            </a:extLst>
          </p:cNvPr>
          <p:cNvSpPr txBox="1"/>
          <p:nvPr/>
        </p:nvSpPr>
        <p:spPr>
          <a:xfrm>
            <a:off x="9376728" y="107682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A0689F6A-F167-FCC7-68D8-4645D17A7228}"/>
              </a:ext>
            </a:extLst>
          </p:cNvPr>
          <p:cNvSpPr/>
          <p:nvPr/>
        </p:nvSpPr>
        <p:spPr>
          <a:xfrm rot="10800000">
            <a:off x="6964109" y="1412810"/>
            <a:ext cx="2982859" cy="218781"/>
          </a:xfrm>
          <a:prstGeom prst="rightArrow">
            <a:avLst/>
          </a:prstGeom>
          <a:gradFill flip="none" rotWithShape="1">
            <a:gsLst>
              <a:gs pos="2002">
                <a:srgbClr val="FF0000"/>
              </a:gs>
              <a:gs pos="0">
                <a:schemeClr val="accent1">
                  <a:lumMod val="5000"/>
                  <a:lumOff val="95000"/>
                </a:schemeClr>
              </a:gs>
              <a:gs pos="65000">
                <a:schemeClr val="accent6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427A48D2-F292-2606-26F4-DFB94B4D4751}"/>
              </a:ext>
            </a:extLst>
          </p:cNvPr>
          <p:cNvSpPr/>
          <p:nvPr/>
        </p:nvSpPr>
        <p:spPr>
          <a:xfrm>
            <a:off x="10266212" y="1407297"/>
            <a:ext cx="1036360" cy="243523"/>
          </a:xfrm>
          <a:prstGeom prst="rightArrow">
            <a:avLst/>
          </a:prstGeom>
          <a:gradFill flip="none" rotWithShape="1">
            <a:gsLst>
              <a:gs pos="2002">
                <a:srgbClr val="FF0000"/>
              </a:gs>
              <a:gs pos="0">
                <a:schemeClr val="accent1">
                  <a:lumMod val="5000"/>
                  <a:lumOff val="95000"/>
                </a:schemeClr>
              </a:gs>
              <a:gs pos="65000">
                <a:schemeClr val="accent6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48BCBBC-D37B-FF05-B685-A97B81F58CE3}"/>
                  </a:ext>
                </a:extLst>
              </p:cNvPr>
              <p:cNvSpPr txBox="1"/>
              <p:nvPr/>
            </p:nvSpPr>
            <p:spPr>
              <a:xfrm>
                <a:off x="2807630" y="1360740"/>
                <a:ext cx="2728376" cy="66197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</m:num>
                        <m:den>
                          <m:r>
                            <a:rPr lang="en-GB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GB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GB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𝑏𝑜𝑡</m:t>
                              </m:r>
                            </m:sub>
                          </m:sSub>
                          <m:r>
                            <a:rPr lang="en-GB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𝑡𝑜𝑝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𝑏𝑜𝑡</m:t>
                              </m:r>
                            </m:sub>
                          </m:sSub>
                          <m:r>
                            <a:rPr lang="en-GB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𝑡𝑜𝑝</m:t>
                              </m:r>
                            </m:sub>
                          </m:sSub>
                          <m:r>
                            <a:rPr lang="en-GB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−2</m:t>
                          </m:r>
                          <m:sSub>
                            <m:sSubPr>
                              <m:ctrlPr>
                                <a:rPr lang="en-GB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84D379F-9ADE-E75A-FC27-A7F0B92492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7630" y="1360740"/>
                <a:ext cx="2728376" cy="661976"/>
              </a:xfrm>
              <a:prstGeom prst="rect">
                <a:avLst/>
              </a:prstGeom>
              <a:blipFill>
                <a:blip r:embed="rId6"/>
                <a:stretch>
                  <a:fillRect l="-2326" t="-1887" r="-465" b="-75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CF27F053-7323-FD46-96F6-A82FD9418ECE}"/>
              </a:ext>
            </a:extLst>
          </p:cNvPr>
          <p:cNvSpPr txBox="1"/>
          <p:nvPr/>
        </p:nvSpPr>
        <p:spPr>
          <a:xfrm>
            <a:off x="211386" y="710918"/>
            <a:ext cx="630440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Previously assumed plasma moves with constant speed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56234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73388B-450A-3A41-1CFD-42834F61EB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461A4-C89B-0360-2DAF-171B57BB7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Assumption 1 – Constant Plasma Speed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69359A-D4FE-F68D-B92A-EEFBF4C9F2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07/03/2024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64FBBC-32E5-8E3B-9415-05F5794B39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Vertical Reconstruction Analysis Talk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27925A-3795-E241-B60A-429BC19FF1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19141" y="6652846"/>
            <a:ext cx="2743200" cy="228600"/>
          </a:xfrm>
        </p:spPr>
        <p:txBody>
          <a:bodyPr/>
          <a:lstStyle/>
          <a:p>
            <a:fld id="{3C775C06-E6FF-2B41-9965-ECD387385993}" type="slidenum">
              <a:rPr lang="en-US" smtClean="0"/>
              <a:t>15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275BE62-7DB3-788C-BA47-C26F85EB595F}"/>
                  </a:ext>
                </a:extLst>
              </p:cNvPr>
              <p:cNvSpPr txBox="1"/>
              <p:nvPr/>
            </p:nvSpPr>
            <p:spPr>
              <a:xfrm>
                <a:off x="546793" y="1356564"/>
                <a:ext cx="1700594" cy="8587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p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30BD4DC-7D4D-259E-7061-3091DDA202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793" y="1356564"/>
                <a:ext cx="1700594" cy="858761"/>
              </a:xfrm>
              <a:prstGeom prst="rect">
                <a:avLst/>
              </a:prstGeom>
              <a:blipFill>
                <a:blip r:embed="rId2"/>
                <a:stretch>
                  <a:fillRect l="-2222" t="-14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E55EA3A-EACB-9F4C-200C-3E5B09A3522C}"/>
              </a:ext>
            </a:extLst>
          </p:cNvPr>
          <p:cNvCxnSpPr/>
          <p:nvPr/>
        </p:nvCxnSpPr>
        <p:spPr>
          <a:xfrm>
            <a:off x="2247387" y="1648580"/>
            <a:ext cx="4572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Content Placeholder 9" descr="Content Placeholder 9">
            <a:extLst>
              <a:ext uri="{FF2B5EF4-FFF2-40B4-BE49-F238E27FC236}">
                <a16:creationId xmlns:a16="http://schemas.microsoft.com/office/drawing/2014/main" id="{D336C0BF-43E2-3F1F-FD29-DC2440D53F7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4773" t="40305"/>
          <a:stretch>
            <a:fillRect/>
          </a:stretch>
        </p:blipFill>
        <p:spPr>
          <a:xfrm>
            <a:off x="6588731" y="1061581"/>
            <a:ext cx="5048502" cy="1047899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B3C4536-5B4C-3733-B276-8A48D6B5BEDE}"/>
              </a:ext>
            </a:extLst>
          </p:cNvPr>
          <p:cNvCxnSpPr>
            <a:cxnSpLocks/>
          </p:cNvCxnSpPr>
          <p:nvPr/>
        </p:nvCxnSpPr>
        <p:spPr>
          <a:xfrm>
            <a:off x="10171824" y="2134418"/>
            <a:ext cx="13799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2968A44-7969-F889-3C9A-1B53F49B596C}"/>
              </a:ext>
            </a:extLst>
          </p:cNvPr>
          <p:cNvCxnSpPr>
            <a:cxnSpLocks/>
          </p:cNvCxnSpPr>
          <p:nvPr/>
        </p:nvCxnSpPr>
        <p:spPr>
          <a:xfrm flipH="1">
            <a:off x="6755293" y="2134418"/>
            <a:ext cx="327480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4BAE804-D56B-A2A2-8E18-DC6CD4965CAA}"/>
              </a:ext>
            </a:extLst>
          </p:cNvPr>
          <p:cNvCxnSpPr>
            <a:cxnSpLocks/>
          </p:cNvCxnSpPr>
          <p:nvPr/>
        </p:nvCxnSpPr>
        <p:spPr>
          <a:xfrm>
            <a:off x="6714759" y="958623"/>
            <a:ext cx="479644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DD85C87-6ED6-B46F-3C5A-8B5B8DBB4B9F}"/>
              </a:ext>
            </a:extLst>
          </p:cNvPr>
          <p:cNvSpPr txBox="1"/>
          <p:nvPr/>
        </p:nvSpPr>
        <p:spPr>
          <a:xfrm>
            <a:off x="8948514" y="589291"/>
            <a:ext cx="328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5D3BAE9-C240-F9C0-7E95-2265852DFF24}"/>
                  </a:ext>
                </a:extLst>
              </p:cNvPr>
              <p:cNvSpPr txBox="1"/>
              <p:nvPr/>
            </p:nvSpPr>
            <p:spPr>
              <a:xfrm>
                <a:off x="8320833" y="2142079"/>
                <a:ext cx="4726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F854310-F101-A2F1-032D-8B42C96B68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0833" y="2142079"/>
                <a:ext cx="47263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91240B7-D655-617D-A02D-DF7E16508B2E}"/>
                  </a:ext>
                </a:extLst>
              </p:cNvPr>
              <p:cNvSpPr txBox="1"/>
              <p:nvPr/>
            </p:nvSpPr>
            <p:spPr>
              <a:xfrm>
                <a:off x="10625465" y="2134418"/>
                <a:ext cx="47795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8B6270C-3209-0778-4BD5-1F4A26C9B2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25465" y="2134418"/>
                <a:ext cx="477951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7-point Star 18">
            <a:extLst>
              <a:ext uri="{FF2B5EF4-FFF2-40B4-BE49-F238E27FC236}">
                <a16:creationId xmlns:a16="http://schemas.microsoft.com/office/drawing/2014/main" id="{7DF294AD-F326-666A-2995-21C5AA97ACAE}"/>
              </a:ext>
            </a:extLst>
          </p:cNvPr>
          <p:cNvSpPr/>
          <p:nvPr/>
        </p:nvSpPr>
        <p:spPr>
          <a:xfrm>
            <a:off x="9946968" y="1356565"/>
            <a:ext cx="299670" cy="307571"/>
          </a:xfrm>
          <a:prstGeom prst="star7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1816D75-EFA6-9F8F-D2D9-36EFF07FE5B3}"/>
              </a:ext>
            </a:extLst>
          </p:cNvPr>
          <p:cNvCxnSpPr>
            <a:stCxn id="16" idx="2"/>
            <a:endCxn id="12" idx="2"/>
          </p:cNvCxnSpPr>
          <p:nvPr/>
        </p:nvCxnSpPr>
        <p:spPr>
          <a:xfrm>
            <a:off x="9112982" y="958623"/>
            <a:ext cx="0" cy="1150857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F7037C3-9366-CF7E-D623-3DB968D6CDEE}"/>
              </a:ext>
            </a:extLst>
          </p:cNvPr>
          <p:cNvCxnSpPr/>
          <p:nvPr/>
        </p:nvCxnSpPr>
        <p:spPr>
          <a:xfrm>
            <a:off x="9112982" y="1356564"/>
            <a:ext cx="9838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5FE483C5-4E50-5D5B-99FA-FE07CB175272}"/>
              </a:ext>
            </a:extLst>
          </p:cNvPr>
          <p:cNvSpPr txBox="1"/>
          <p:nvPr/>
        </p:nvSpPr>
        <p:spPr>
          <a:xfrm>
            <a:off x="9376728" y="107682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4D17736F-7E33-D3B8-84BB-81555CBDA4E1}"/>
              </a:ext>
            </a:extLst>
          </p:cNvPr>
          <p:cNvSpPr/>
          <p:nvPr/>
        </p:nvSpPr>
        <p:spPr>
          <a:xfrm rot="10800000">
            <a:off x="6964109" y="1412810"/>
            <a:ext cx="2982859" cy="218781"/>
          </a:xfrm>
          <a:prstGeom prst="rightArrow">
            <a:avLst/>
          </a:prstGeom>
          <a:gradFill flip="none" rotWithShape="1">
            <a:gsLst>
              <a:gs pos="2002">
                <a:srgbClr val="FF0000"/>
              </a:gs>
              <a:gs pos="0">
                <a:schemeClr val="accent1">
                  <a:lumMod val="5000"/>
                  <a:lumOff val="95000"/>
                </a:schemeClr>
              </a:gs>
              <a:gs pos="65000">
                <a:schemeClr val="accent6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9A00685D-B296-3894-48E0-9299E9AB79AB}"/>
              </a:ext>
            </a:extLst>
          </p:cNvPr>
          <p:cNvSpPr/>
          <p:nvPr/>
        </p:nvSpPr>
        <p:spPr>
          <a:xfrm>
            <a:off x="10266212" y="1407297"/>
            <a:ext cx="1036360" cy="243523"/>
          </a:xfrm>
          <a:prstGeom prst="rightArrow">
            <a:avLst/>
          </a:prstGeom>
          <a:gradFill flip="none" rotWithShape="1">
            <a:gsLst>
              <a:gs pos="2002">
                <a:srgbClr val="FF0000"/>
              </a:gs>
              <a:gs pos="0">
                <a:schemeClr val="accent1">
                  <a:lumMod val="5000"/>
                  <a:lumOff val="95000"/>
                </a:schemeClr>
              </a:gs>
              <a:gs pos="65000">
                <a:schemeClr val="accent6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A1D4B69-FDA4-A35B-ABA4-8392F8BB2D5A}"/>
                  </a:ext>
                </a:extLst>
              </p:cNvPr>
              <p:cNvSpPr txBox="1"/>
              <p:nvPr/>
            </p:nvSpPr>
            <p:spPr>
              <a:xfrm>
                <a:off x="2807630" y="1360740"/>
                <a:ext cx="2728376" cy="66197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</m:num>
                        <m:den>
                          <m:r>
                            <a:rPr lang="en-GB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GB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GB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𝑏𝑜𝑡</m:t>
                              </m:r>
                            </m:sub>
                          </m:sSub>
                          <m:r>
                            <a:rPr lang="en-GB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𝑡𝑜𝑝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𝑏𝑜𝑡</m:t>
                              </m:r>
                            </m:sub>
                          </m:sSub>
                          <m:r>
                            <a:rPr lang="en-GB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𝑡𝑜𝑝</m:t>
                              </m:r>
                            </m:sub>
                          </m:sSub>
                          <m:r>
                            <a:rPr lang="en-GB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−2</m:t>
                          </m:r>
                          <m:sSub>
                            <m:sSubPr>
                              <m:ctrlPr>
                                <a:rPr lang="en-GB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84D379F-9ADE-E75A-FC27-A7F0B92492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7630" y="1360740"/>
                <a:ext cx="2728376" cy="661976"/>
              </a:xfrm>
              <a:prstGeom prst="rect">
                <a:avLst/>
              </a:prstGeom>
              <a:blipFill>
                <a:blip r:embed="rId6"/>
                <a:stretch>
                  <a:fillRect l="-2326" t="-1887" r="-465" b="-75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88514FE3-9233-20BE-D916-F3051A758F5F}"/>
              </a:ext>
            </a:extLst>
          </p:cNvPr>
          <p:cNvSpPr txBox="1"/>
          <p:nvPr/>
        </p:nvSpPr>
        <p:spPr>
          <a:xfrm>
            <a:off x="211386" y="710918"/>
            <a:ext cx="630440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Previously assumed plasma moves with constant speed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Expect plasma to decelerate due to voltage drop over anode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90233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1B49D4-C808-1D05-0AC7-B3C4D6DFD9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4A25A-9B7E-E28E-2122-06BA958CF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Assumption 1 – Constant Plasma Speed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30CF7D-6051-3C06-B32C-F241996C8E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07/03/2024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EBE08F-8863-A9FD-09E1-2BA136CBBF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Vertical Reconstruction Analysis Talk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31F55E-ADBE-03F5-5E9E-D4545E6701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19141" y="6652846"/>
            <a:ext cx="2743200" cy="228600"/>
          </a:xfrm>
        </p:spPr>
        <p:txBody>
          <a:bodyPr/>
          <a:lstStyle/>
          <a:p>
            <a:fld id="{3C775C06-E6FF-2B41-9965-ECD387385993}" type="slidenum">
              <a:rPr lang="en-US" smtClean="0"/>
              <a:t>16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C2C258A-6672-B9CC-DD6A-FCB3A182CF66}"/>
                  </a:ext>
                </a:extLst>
              </p:cNvPr>
              <p:cNvSpPr txBox="1"/>
              <p:nvPr/>
            </p:nvSpPr>
            <p:spPr>
              <a:xfrm>
                <a:off x="546793" y="1356564"/>
                <a:ext cx="1700594" cy="8587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p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30BD4DC-7D4D-259E-7061-3091DDA202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793" y="1356564"/>
                <a:ext cx="1700594" cy="858761"/>
              </a:xfrm>
              <a:prstGeom prst="rect">
                <a:avLst/>
              </a:prstGeom>
              <a:blipFill>
                <a:blip r:embed="rId2"/>
                <a:stretch>
                  <a:fillRect l="-2222" t="-14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7C09D65-BA3A-2268-B942-60EFBE2A70CB}"/>
              </a:ext>
            </a:extLst>
          </p:cNvPr>
          <p:cNvCxnSpPr/>
          <p:nvPr/>
        </p:nvCxnSpPr>
        <p:spPr>
          <a:xfrm>
            <a:off x="2247387" y="1648580"/>
            <a:ext cx="4572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Content Placeholder 9" descr="Content Placeholder 9">
            <a:extLst>
              <a:ext uri="{FF2B5EF4-FFF2-40B4-BE49-F238E27FC236}">
                <a16:creationId xmlns:a16="http://schemas.microsoft.com/office/drawing/2014/main" id="{02215C25-4402-D400-92A3-0EC8697E54C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4773" t="40305"/>
          <a:stretch>
            <a:fillRect/>
          </a:stretch>
        </p:blipFill>
        <p:spPr>
          <a:xfrm>
            <a:off x="6588731" y="1061581"/>
            <a:ext cx="5048502" cy="1047899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53219A9-99B9-0972-1D75-E956E8AF4BAF}"/>
              </a:ext>
            </a:extLst>
          </p:cNvPr>
          <p:cNvCxnSpPr>
            <a:cxnSpLocks/>
          </p:cNvCxnSpPr>
          <p:nvPr/>
        </p:nvCxnSpPr>
        <p:spPr>
          <a:xfrm>
            <a:off x="10171824" y="2134418"/>
            <a:ext cx="13799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431E6BB-8ED6-E435-9D62-23DA68007ED6}"/>
              </a:ext>
            </a:extLst>
          </p:cNvPr>
          <p:cNvCxnSpPr>
            <a:cxnSpLocks/>
          </p:cNvCxnSpPr>
          <p:nvPr/>
        </p:nvCxnSpPr>
        <p:spPr>
          <a:xfrm flipH="1">
            <a:off x="6755293" y="2134418"/>
            <a:ext cx="327480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742E1EF-E722-9360-AA23-F47AC2D493BB}"/>
              </a:ext>
            </a:extLst>
          </p:cNvPr>
          <p:cNvCxnSpPr>
            <a:cxnSpLocks/>
          </p:cNvCxnSpPr>
          <p:nvPr/>
        </p:nvCxnSpPr>
        <p:spPr>
          <a:xfrm>
            <a:off x="6714759" y="958623"/>
            <a:ext cx="479644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66FCC63A-384A-C5D3-7975-C23FB8D84D67}"/>
              </a:ext>
            </a:extLst>
          </p:cNvPr>
          <p:cNvSpPr txBox="1"/>
          <p:nvPr/>
        </p:nvSpPr>
        <p:spPr>
          <a:xfrm>
            <a:off x="8948514" y="589291"/>
            <a:ext cx="328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E7B7F4E-8DF2-5A8D-7B72-15AB67F52A81}"/>
                  </a:ext>
                </a:extLst>
              </p:cNvPr>
              <p:cNvSpPr txBox="1"/>
              <p:nvPr/>
            </p:nvSpPr>
            <p:spPr>
              <a:xfrm>
                <a:off x="8320833" y="2142079"/>
                <a:ext cx="4726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F854310-F101-A2F1-032D-8B42C96B68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0833" y="2142079"/>
                <a:ext cx="47263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FB6364B-8DCF-7079-A6A5-177D33B6D1D2}"/>
                  </a:ext>
                </a:extLst>
              </p:cNvPr>
              <p:cNvSpPr txBox="1"/>
              <p:nvPr/>
            </p:nvSpPr>
            <p:spPr>
              <a:xfrm>
                <a:off x="10625465" y="2134418"/>
                <a:ext cx="47795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8B6270C-3209-0778-4BD5-1F4A26C9B2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25465" y="2134418"/>
                <a:ext cx="477951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7-point Star 18">
            <a:extLst>
              <a:ext uri="{FF2B5EF4-FFF2-40B4-BE49-F238E27FC236}">
                <a16:creationId xmlns:a16="http://schemas.microsoft.com/office/drawing/2014/main" id="{936A5F82-FB04-0110-E07A-EDAF48C256F1}"/>
              </a:ext>
            </a:extLst>
          </p:cNvPr>
          <p:cNvSpPr/>
          <p:nvPr/>
        </p:nvSpPr>
        <p:spPr>
          <a:xfrm>
            <a:off x="9946968" y="1356565"/>
            <a:ext cx="299670" cy="307571"/>
          </a:xfrm>
          <a:prstGeom prst="star7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DB50A21-6A02-4098-0ACD-764668A3AB09}"/>
              </a:ext>
            </a:extLst>
          </p:cNvPr>
          <p:cNvCxnSpPr>
            <a:stCxn id="16" idx="2"/>
            <a:endCxn id="12" idx="2"/>
          </p:cNvCxnSpPr>
          <p:nvPr/>
        </p:nvCxnSpPr>
        <p:spPr>
          <a:xfrm>
            <a:off x="9112982" y="958623"/>
            <a:ext cx="0" cy="1150857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A2127B3-1647-6C1C-38BE-FCA9D1D3610D}"/>
              </a:ext>
            </a:extLst>
          </p:cNvPr>
          <p:cNvCxnSpPr/>
          <p:nvPr/>
        </p:nvCxnSpPr>
        <p:spPr>
          <a:xfrm>
            <a:off x="9112982" y="1356564"/>
            <a:ext cx="9838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E78C5F18-7C49-DAA3-2E11-92BB3CD6AE3E}"/>
              </a:ext>
            </a:extLst>
          </p:cNvPr>
          <p:cNvSpPr txBox="1"/>
          <p:nvPr/>
        </p:nvSpPr>
        <p:spPr>
          <a:xfrm>
            <a:off x="9376728" y="107682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FE90D89A-1B0D-F57B-B482-26B2240BEAB3}"/>
              </a:ext>
            </a:extLst>
          </p:cNvPr>
          <p:cNvSpPr/>
          <p:nvPr/>
        </p:nvSpPr>
        <p:spPr>
          <a:xfrm rot="10800000">
            <a:off x="6964109" y="1412810"/>
            <a:ext cx="2982859" cy="218781"/>
          </a:xfrm>
          <a:prstGeom prst="rightArrow">
            <a:avLst/>
          </a:prstGeom>
          <a:gradFill flip="none" rotWithShape="1">
            <a:gsLst>
              <a:gs pos="2002">
                <a:srgbClr val="FF0000"/>
              </a:gs>
              <a:gs pos="0">
                <a:schemeClr val="accent1">
                  <a:lumMod val="5000"/>
                  <a:lumOff val="95000"/>
                </a:schemeClr>
              </a:gs>
              <a:gs pos="65000">
                <a:schemeClr val="accent6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C1696941-46EF-1D32-AB9F-AC12E2A7A1B4}"/>
              </a:ext>
            </a:extLst>
          </p:cNvPr>
          <p:cNvSpPr/>
          <p:nvPr/>
        </p:nvSpPr>
        <p:spPr>
          <a:xfrm>
            <a:off x="10266212" y="1407297"/>
            <a:ext cx="1036360" cy="243523"/>
          </a:xfrm>
          <a:prstGeom prst="rightArrow">
            <a:avLst/>
          </a:prstGeom>
          <a:gradFill flip="none" rotWithShape="1">
            <a:gsLst>
              <a:gs pos="2002">
                <a:srgbClr val="FF0000"/>
              </a:gs>
              <a:gs pos="0">
                <a:schemeClr val="accent1">
                  <a:lumMod val="5000"/>
                  <a:lumOff val="95000"/>
                </a:schemeClr>
              </a:gs>
              <a:gs pos="65000">
                <a:schemeClr val="accent6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F79D2B0-9594-B852-689B-B08AFD04A737}"/>
                  </a:ext>
                </a:extLst>
              </p:cNvPr>
              <p:cNvSpPr txBox="1"/>
              <p:nvPr/>
            </p:nvSpPr>
            <p:spPr>
              <a:xfrm>
                <a:off x="2807630" y="1360740"/>
                <a:ext cx="2728376" cy="66197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</m:num>
                        <m:den>
                          <m:r>
                            <a:rPr lang="en-GB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GB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GB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𝑏𝑜𝑡</m:t>
                              </m:r>
                            </m:sub>
                          </m:sSub>
                          <m:r>
                            <a:rPr lang="en-GB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𝑡𝑜𝑝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𝑏𝑜𝑡</m:t>
                              </m:r>
                            </m:sub>
                          </m:sSub>
                          <m:r>
                            <a:rPr lang="en-GB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𝑡𝑜𝑝</m:t>
                              </m:r>
                            </m:sub>
                          </m:sSub>
                          <m:r>
                            <a:rPr lang="en-GB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−2</m:t>
                          </m:r>
                          <m:sSub>
                            <m:sSubPr>
                              <m:ctrlPr>
                                <a:rPr lang="en-GB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84D379F-9ADE-E75A-FC27-A7F0B92492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7630" y="1360740"/>
                <a:ext cx="2728376" cy="661976"/>
              </a:xfrm>
              <a:prstGeom prst="rect">
                <a:avLst/>
              </a:prstGeom>
              <a:blipFill>
                <a:blip r:embed="rId6"/>
                <a:stretch>
                  <a:fillRect l="-2326" t="-1887" r="-465" b="-75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4AC4C48E-7A03-EC5E-7F4C-A825FF65978B}"/>
              </a:ext>
            </a:extLst>
          </p:cNvPr>
          <p:cNvSpPr txBox="1"/>
          <p:nvPr/>
        </p:nvSpPr>
        <p:spPr>
          <a:xfrm>
            <a:off x="211386" y="710918"/>
            <a:ext cx="630440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Previously assumed plasma moves with constant speed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Expect plasma to decelerate due to voltage drop over anode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NEMO-3 accounted for this effect using a correction term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44394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BC15B1-BAED-9BD6-D05D-BD4A9CBA9B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FDF511-5576-9F5B-373E-CD589394A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Assumption 1 – Constant Plasma Speed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F0A40B-4DE2-5B65-1924-C217178040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07/03/2024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B3871D-0F6F-2575-17D1-E3F211E864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Vertical Reconstruction Analysis Talk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BDCF9D-C8ED-5122-BC3C-77D6EE9E87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19141" y="6652846"/>
            <a:ext cx="2743200" cy="228600"/>
          </a:xfrm>
        </p:spPr>
        <p:txBody>
          <a:bodyPr/>
          <a:lstStyle/>
          <a:p>
            <a:fld id="{3C775C06-E6FF-2B41-9965-ECD387385993}" type="slidenum">
              <a:rPr lang="en-US" smtClean="0"/>
              <a:t>17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4CB9C9F-CCCA-2551-8E65-F18642CFFC49}"/>
                  </a:ext>
                </a:extLst>
              </p:cNvPr>
              <p:cNvSpPr txBox="1"/>
              <p:nvPr/>
            </p:nvSpPr>
            <p:spPr>
              <a:xfrm>
                <a:off x="546793" y="1356564"/>
                <a:ext cx="1700594" cy="8587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p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30BD4DC-7D4D-259E-7061-3091DDA202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793" y="1356564"/>
                <a:ext cx="1700594" cy="858761"/>
              </a:xfrm>
              <a:prstGeom prst="rect">
                <a:avLst/>
              </a:prstGeom>
              <a:blipFill>
                <a:blip r:embed="rId2"/>
                <a:stretch>
                  <a:fillRect l="-2222" t="-14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BB94ED7-E06A-C8F4-8E60-E9FAC3C12388}"/>
              </a:ext>
            </a:extLst>
          </p:cNvPr>
          <p:cNvCxnSpPr/>
          <p:nvPr/>
        </p:nvCxnSpPr>
        <p:spPr>
          <a:xfrm>
            <a:off x="2247387" y="1648580"/>
            <a:ext cx="4572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Content Placeholder 9" descr="Content Placeholder 9">
            <a:extLst>
              <a:ext uri="{FF2B5EF4-FFF2-40B4-BE49-F238E27FC236}">
                <a16:creationId xmlns:a16="http://schemas.microsoft.com/office/drawing/2014/main" id="{6A4CB449-EDD4-D5F1-B8D4-11FED426712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4773" t="40305"/>
          <a:stretch>
            <a:fillRect/>
          </a:stretch>
        </p:blipFill>
        <p:spPr>
          <a:xfrm>
            <a:off x="6588731" y="1061581"/>
            <a:ext cx="5048502" cy="1047899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0D899FB-7775-B9F9-5D89-6D158ED24A31}"/>
              </a:ext>
            </a:extLst>
          </p:cNvPr>
          <p:cNvCxnSpPr>
            <a:cxnSpLocks/>
          </p:cNvCxnSpPr>
          <p:nvPr/>
        </p:nvCxnSpPr>
        <p:spPr>
          <a:xfrm>
            <a:off x="10171824" y="2134418"/>
            <a:ext cx="13799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12E3BC6-F351-AFC7-0FCC-8C8DE74A8C10}"/>
              </a:ext>
            </a:extLst>
          </p:cNvPr>
          <p:cNvCxnSpPr>
            <a:cxnSpLocks/>
          </p:cNvCxnSpPr>
          <p:nvPr/>
        </p:nvCxnSpPr>
        <p:spPr>
          <a:xfrm flipH="1">
            <a:off x="6755293" y="2134418"/>
            <a:ext cx="327480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6BCFB67-234B-711C-A0FF-A4D465CEA7F7}"/>
              </a:ext>
            </a:extLst>
          </p:cNvPr>
          <p:cNvCxnSpPr>
            <a:cxnSpLocks/>
          </p:cNvCxnSpPr>
          <p:nvPr/>
        </p:nvCxnSpPr>
        <p:spPr>
          <a:xfrm>
            <a:off x="6714759" y="958623"/>
            <a:ext cx="479644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60BEC54B-9FD3-F808-FB6F-3749569D5073}"/>
              </a:ext>
            </a:extLst>
          </p:cNvPr>
          <p:cNvSpPr txBox="1"/>
          <p:nvPr/>
        </p:nvSpPr>
        <p:spPr>
          <a:xfrm>
            <a:off x="8948514" y="589291"/>
            <a:ext cx="328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53307D-785A-3867-2431-50923B772426}"/>
                  </a:ext>
                </a:extLst>
              </p:cNvPr>
              <p:cNvSpPr txBox="1"/>
              <p:nvPr/>
            </p:nvSpPr>
            <p:spPr>
              <a:xfrm>
                <a:off x="8320833" y="2142079"/>
                <a:ext cx="4726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F854310-F101-A2F1-032D-8B42C96B68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0833" y="2142079"/>
                <a:ext cx="47263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F83FF60-279A-43D8-E182-4D7393C40962}"/>
                  </a:ext>
                </a:extLst>
              </p:cNvPr>
              <p:cNvSpPr txBox="1"/>
              <p:nvPr/>
            </p:nvSpPr>
            <p:spPr>
              <a:xfrm>
                <a:off x="10625465" y="2134418"/>
                <a:ext cx="47795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8B6270C-3209-0778-4BD5-1F4A26C9B2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25465" y="2134418"/>
                <a:ext cx="477951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7-point Star 18">
            <a:extLst>
              <a:ext uri="{FF2B5EF4-FFF2-40B4-BE49-F238E27FC236}">
                <a16:creationId xmlns:a16="http://schemas.microsoft.com/office/drawing/2014/main" id="{B1B2BE02-8288-9B1F-207B-9CCEFEBAB31E}"/>
              </a:ext>
            </a:extLst>
          </p:cNvPr>
          <p:cNvSpPr/>
          <p:nvPr/>
        </p:nvSpPr>
        <p:spPr>
          <a:xfrm>
            <a:off x="9946968" y="1356565"/>
            <a:ext cx="299670" cy="307571"/>
          </a:xfrm>
          <a:prstGeom prst="star7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45D047D-5EC8-F54E-20A1-9B4F77917C06}"/>
              </a:ext>
            </a:extLst>
          </p:cNvPr>
          <p:cNvCxnSpPr>
            <a:stCxn id="16" idx="2"/>
            <a:endCxn id="12" idx="2"/>
          </p:cNvCxnSpPr>
          <p:nvPr/>
        </p:nvCxnSpPr>
        <p:spPr>
          <a:xfrm>
            <a:off x="9112982" y="958623"/>
            <a:ext cx="0" cy="1150857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2B5BACA-2BAF-2A5E-7D03-4B089A799DF2}"/>
              </a:ext>
            </a:extLst>
          </p:cNvPr>
          <p:cNvCxnSpPr/>
          <p:nvPr/>
        </p:nvCxnSpPr>
        <p:spPr>
          <a:xfrm>
            <a:off x="9112982" y="1356564"/>
            <a:ext cx="9838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F1244D2C-6F16-4441-0B00-C0D3149CB7FC}"/>
              </a:ext>
            </a:extLst>
          </p:cNvPr>
          <p:cNvSpPr txBox="1"/>
          <p:nvPr/>
        </p:nvSpPr>
        <p:spPr>
          <a:xfrm>
            <a:off x="9376728" y="107682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AB1259BF-A70D-EFCE-794C-9056EA626474}"/>
              </a:ext>
            </a:extLst>
          </p:cNvPr>
          <p:cNvSpPr/>
          <p:nvPr/>
        </p:nvSpPr>
        <p:spPr>
          <a:xfrm rot="10800000">
            <a:off x="6964109" y="1412810"/>
            <a:ext cx="2982859" cy="218781"/>
          </a:xfrm>
          <a:prstGeom prst="rightArrow">
            <a:avLst/>
          </a:prstGeom>
          <a:gradFill flip="none" rotWithShape="1">
            <a:gsLst>
              <a:gs pos="2002">
                <a:srgbClr val="FF0000"/>
              </a:gs>
              <a:gs pos="0">
                <a:schemeClr val="accent1">
                  <a:lumMod val="5000"/>
                  <a:lumOff val="95000"/>
                </a:schemeClr>
              </a:gs>
              <a:gs pos="65000">
                <a:schemeClr val="accent6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899270A0-CD93-E1F9-524B-A5EA46215D75}"/>
              </a:ext>
            </a:extLst>
          </p:cNvPr>
          <p:cNvSpPr/>
          <p:nvPr/>
        </p:nvSpPr>
        <p:spPr>
          <a:xfrm>
            <a:off x="10266212" y="1407297"/>
            <a:ext cx="1036360" cy="243523"/>
          </a:xfrm>
          <a:prstGeom prst="rightArrow">
            <a:avLst/>
          </a:prstGeom>
          <a:gradFill flip="none" rotWithShape="1">
            <a:gsLst>
              <a:gs pos="2002">
                <a:srgbClr val="FF0000"/>
              </a:gs>
              <a:gs pos="0">
                <a:schemeClr val="accent1">
                  <a:lumMod val="5000"/>
                  <a:lumOff val="95000"/>
                </a:schemeClr>
              </a:gs>
              <a:gs pos="65000">
                <a:schemeClr val="accent6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1A76B07-86BE-C861-1A6D-89DE58A075C3}"/>
                  </a:ext>
                </a:extLst>
              </p:cNvPr>
              <p:cNvSpPr txBox="1"/>
              <p:nvPr/>
            </p:nvSpPr>
            <p:spPr>
              <a:xfrm>
                <a:off x="2807630" y="1360740"/>
                <a:ext cx="2728376" cy="66197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</m:num>
                        <m:den>
                          <m:r>
                            <a:rPr lang="en-GB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GB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GB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𝑏𝑜𝑡</m:t>
                              </m:r>
                            </m:sub>
                          </m:sSub>
                          <m:r>
                            <a:rPr lang="en-GB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𝑡𝑜𝑝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𝑏𝑜𝑡</m:t>
                              </m:r>
                            </m:sub>
                          </m:sSub>
                          <m:r>
                            <a:rPr lang="en-GB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𝑡𝑜𝑝</m:t>
                              </m:r>
                            </m:sub>
                          </m:sSub>
                          <m:r>
                            <a:rPr lang="en-GB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−2</m:t>
                          </m:r>
                          <m:sSub>
                            <m:sSubPr>
                              <m:ctrlPr>
                                <a:rPr lang="en-GB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84D379F-9ADE-E75A-FC27-A7F0B92492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7630" y="1360740"/>
                <a:ext cx="2728376" cy="661976"/>
              </a:xfrm>
              <a:prstGeom prst="rect">
                <a:avLst/>
              </a:prstGeom>
              <a:blipFill>
                <a:blip r:embed="rId6"/>
                <a:stretch>
                  <a:fillRect l="-2326" t="-1887" r="-465" b="-75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C97114BA-9ABC-88FC-408F-EA18EC306AB2}"/>
              </a:ext>
            </a:extLst>
          </p:cNvPr>
          <p:cNvGrpSpPr/>
          <p:nvPr/>
        </p:nvGrpSpPr>
        <p:grpSpPr>
          <a:xfrm>
            <a:off x="6700733" y="2705679"/>
            <a:ext cx="4718149" cy="3607339"/>
            <a:chOff x="6700733" y="2705679"/>
            <a:chExt cx="4718149" cy="3607339"/>
          </a:xfrm>
        </p:grpSpPr>
        <p:pic>
          <p:nvPicPr>
            <p:cNvPr id="31" name="Picture 30" descr="A graph of a function&#10;&#10;Description automatically generated">
              <a:extLst>
                <a:ext uri="{FF2B5EF4-FFF2-40B4-BE49-F238E27FC236}">
                  <a16:creationId xmlns:a16="http://schemas.microsoft.com/office/drawing/2014/main" id="{17512743-C86E-E84B-4FD5-F5F1F314C42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080419" y="2705679"/>
              <a:ext cx="4338463" cy="3152269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D90EC7C1-09F0-AF8E-DDAE-86F80448D85D}"/>
                    </a:ext>
                  </a:extLst>
                </p:cNvPr>
                <p:cNvSpPr txBox="1"/>
                <p:nvPr/>
              </p:nvSpPr>
              <p:spPr>
                <a:xfrm rot="16200000">
                  <a:off x="6170780" y="3906697"/>
                  <a:ext cx="142923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𝑟𝑒𝑐</m:t>
                            </m:r>
                          </m:sub>
                        </m:sSub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𝑡𝑟𝑢𝑒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D90EC7C1-09F0-AF8E-DDAE-86F80448D85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6170780" y="3906697"/>
                  <a:ext cx="1429237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08910411-ADAA-FD7E-541C-7E01B3391F2D}"/>
                    </a:ext>
                  </a:extLst>
                </p:cNvPr>
                <p:cNvSpPr txBox="1"/>
                <p:nvPr/>
              </p:nvSpPr>
              <p:spPr>
                <a:xfrm>
                  <a:off x="8992681" y="5856261"/>
                  <a:ext cx="74430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𝑡𝑟𝑢𝑒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08910411-ADAA-FD7E-541C-7E01B3391F2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92681" y="5856261"/>
                  <a:ext cx="744306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40B1FA3D-4260-F3EC-4BBC-043328F6F666}"/>
                    </a:ext>
                  </a:extLst>
                </p:cNvPr>
                <p:cNvSpPr txBox="1"/>
                <p:nvPr/>
              </p:nvSpPr>
              <p:spPr>
                <a:xfrm>
                  <a:off x="10882115" y="5876167"/>
                  <a:ext cx="336631" cy="43685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2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1200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num>
                          <m:den>
                            <m:r>
                              <a:rPr lang="en-GB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oMath>
                    </m:oMathPara>
                  </a14:m>
                  <a:endParaRPr lang="en-US" sz="1200" dirty="0"/>
                </a:p>
              </p:txBody>
            </p:sp>
          </mc:Choice>
          <mc:Fallback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40B1FA3D-4260-F3EC-4BBC-043328F6F66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82115" y="5876167"/>
                  <a:ext cx="336631" cy="436851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8225541E-5AE3-7F03-1A1B-3DCBE6CEE8D7}"/>
                    </a:ext>
                  </a:extLst>
                </p:cNvPr>
                <p:cNvSpPr txBox="1"/>
                <p:nvPr/>
              </p:nvSpPr>
              <p:spPr>
                <a:xfrm>
                  <a:off x="7248781" y="5854112"/>
                  <a:ext cx="452047" cy="43685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2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12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GB" sz="1200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num>
                          <m:den>
                            <m:r>
                              <a:rPr lang="en-GB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oMath>
                    </m:oMathPara>
                  </a14:m>
                  <a:endParaRPr lang="en-US" sz="1200" dirty="0"/>
                </a:p>
              </p:txBody>
            </p:sp>
          </mc:Choice>
          <mc:Fallback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8225541E-5AE3-7F03-1A1B-3DCBE6CEE8D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48781" y="5854112"/>
                  <a:ext cx="452047" cy="436851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2AA6AC9-A88D-E82C-CDEC-E09C0C52BD2D}"/>
                  </a:ext>
                </a:extLst>
              </p:cNvPr>
              <p:cNvSpPr txBox="1"/>
              <p:nvPr/>
            </p:nvSpPr>
            <p:spPr>
              <a:xfrm>
                <a:off x="211386" y="710918"/>
                <a:ext cx="6304401" cy="48013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Previously assumed plasma moves with constant speed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Expect plasma to decelerate due to voltage drop over anode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NEMO-3 accounted for this effect using a correction term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Deceleration causes difference between reconstructed height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𝑟𝑒𝑐</m:t>
                        </m:r>
                      </m:sub>
                    </m:sSub>
                  </m:oMath>
                </a14:m>
                <a:r>
                  <a:rPr lang="en-US" dirty="0"/>
                  <a:t> and true height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𝑡𝑟𝑢𝑒</m:t>
                        </m:r>
                      </m:sub>
                    </m:sSub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2AA6AC9-A88D-E82C-CDEC-E09C0C52BD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386" y="710918"/>
                <a:ext cx="6304401" cy="4801314"/>
              </a:xfrm>
              <a:prstGeom prst="rect">
                <a:avLst/>
              </a:prstGeom>
              <a:blipFill>
                <a:blip r:embed="rId12"/>
                <a:stretch>
                  <a:fillRect l="-602" t="-7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934051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EEBA67-7580-758F-3A0E-D715F1D398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7B2606-CF8D-AD65-FE97-211DEBDA38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Assumption 1 – Constant Plasma Speed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FC70AB-88F6-BD26-4426-D597654332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07/03/2024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0CA55B-282E-8F0F-3156-3E1602857C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Vertical Reconstruction Analysis Talk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8E25B2-AA33-0C69-AD98-62CB0DAF7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19141" y="6652846"/>
            <a:ext cx="2743200" cy="228600"/>
          </a:xfrm>
        </p:spPr>
        <p:txBody>
          <a:bodyPr/>
          <a:lstStyle/>
          <a:p>
            <a:fld id="{3C775C06-E6FF-2B41-9965-ECD387385993}" type="slidenum">
              <a:rPr lang="en-US" smtClean="0"/>
              <a:t>18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9EB1BBC-59A2-CBBC-7E2F-8BDCBE6C374E}"/>
                  </a:ext>
                </a:extLst>
              </p:cNvPr>
              <p:cNvSpPr txBox="1"/>
              <p:nvPr/>
            </p:nvSpPr>
            <p:spPr>
              <a:xfrm>
                <a:off x="546793" y="1356564"/>
                <a:ext cx="1700594" cy="8587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p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30BD4DC-7D4D-259E-7061-3091DDA202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793" y="1356564"/>
                <a:ext cx="1700594" cy="858761"/>
              </a:xfrm>
              <a:prstGeom prst="rect">
                <a:avLst/>
              </a:prstGeom>
              <a:blipFill>
                <a:blip r:embed="rId2"/>
                <a:stretch>
                  <a:fillRect l="-2222" t="-14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0272817-2715-6E58-DC9E-E3224FA455C4}"/>
              </a:ext>
            </a:extLst>
          </p:cNvPr>
          <p:cNvCxnSpPr/>
          <p:nvPr/>
        </p:nvCxnSpPr>
        <p:spPr>
          <a:xfrm>
            <a:off x="2247387" y="1648580"/>
            <a:ext cx="4572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Content Placeholder 9" descr="Content Placeholder 9">
            <a:extLst>
              <a:ext uri="{FF2B5EF4-FFF2-40B4-BE49-F238E27FC236}">
                <a16:creationId xmlns:a16="http://schemas.microsoft.com/office/drawing/2014/main" id="{E547BA8F-18E0-C1DA-9CE7-E588A1A4635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4773" t="40305"/>
          <a:stretch>
            <a:fillRect/>
          </a:stretch>
        </p:blipFill>
        <p:spPr>
          <a:xfrm>
            <a:off x="6588731" y="1061581"/>
            <a:ext cx="5048502" cy="1047899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9651926-1DFB-02F6-E210-A3DC4454365A}"/>
              </a:ext>
            </a:extLst>
          </p:cNvPr>
          <p:cNvCxnSpPr>
            <a:cxnSpLocks/>
          </p:cNvCxnSpPr>
          <p:nvPr/>
        </p:nvCxnSpPr>
        <p:spPr>
          <a:xfrm>
            <a:off x="10171824" y="2134418"/>
            <a:ext cx="13799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0DA264F-9482-BFA0-0C3A-BC0E1A02984A}"/>
              </a:ext>
            </a:extLst>
          </p:cNvPr>
          <p:cNvCxnSpPr>
            <a:cxnSpLocks/>
          </p:cNvCxnSpPr>
          <p:nvPr/>
        </p:nvCxnSpPr>
        <p:spPr>
          <a:xfrm flipH="1">
            <a:off x="6755293" y="2134418"/>
            <a:ext cx="327480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9BEFC12-23F8-A433-FDF8-FF590140AE90}"/>
              </a:ext>
            </a:extLst>
          </p:cNvPr>
          <p:cNvCxnSpPr>
            <a:cxnSpLocks/>
          </p:cNvCxnSpPr>
          <p:nvPr/>
        </p:nvCxnSpPr>
        <p:spPr>
          <a:xfrm>
            <a:off x="6714759" y="958623"/>
            <a:ext cx="479644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C673A9DC-B19A-ADE4-797F-7AE46CB39894}"/>
              </a:ext>
            </a:extLst>
          </p:cNvPr>
          <p:cNvSpPr txBox="1"/>
          <p:nvPr/>
        </p:nvSpPr>
        <p:spPr>
          <a:xfrm>
            <a:off x="8948514" y="589291"/>
            <a:ext cx="328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522CFFC-4E5C-112A-D250-C0429A100918}"/>
                  </a:ext>
                </a:extLst>
              </p:cNvPr>
              <p:cNvSpPr txBox="1"/>
              <p:nvPr/>
            </p:nvSpPr>
            <p:spPr>
              <a:xfrm>
                <a:off x="8320833" y="2142079"/>
                <a:ext cx="4726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F854310-F101-A2F1-032D-8B42C96B68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0833" y="2142079"/>
                <a:ext cx="47263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36F9546-2513-0DF8-EC94-6BF967BACE78}"/>
                  </a:ext>
                </a:extLst>
              </p:cNvPr>
              <p:cNvSpPr txBox="1"/>
              <p:nvPr/>
            </p:nvSpPr>
            <p:spPr>
              <a:xfrm>
                <a:off x="10625465" y="2134418"/>
                <a:ext cx="47795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8B6270C-3209-0778-4BD5-1F4A26C9B2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25465" y="2134418"/>
                <a:ext cx="477951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7-point Star 18">
            <a:extLst>
              <a:ext uri="{FF2B5EF4-FFF2-40B4-BE49-F238E27FC236}">
                <a16:creationId xmlns:a16="http://schemas.microsoft.com/office/drawing/2014/main" id="{383F962F-030E-79BE-FCB5-6685057CB66C}"/>
              </a:ext>
            </a:extLst>
          </p:cNvPr>
          <p:cNvSpPr/>
          <p:nvPr/>
        </p:nvSpPr>
        <p:spPr>
          <a:xfrm>
            <a:off x="9946968" y="1356565"/>
            <a:ext cx="299670" cy="307571"/>
          </a:xfrm>
          <a:prstGeom prst="star7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F5B653B-F600-7973-20FE-0559C2893D7F}"/>
              </a:ext>
            </a:extLst>
          </p:cNvPr>
          <p:cNvCxnSpPr>
            <a:stCxn id="16" idx="2"/>
            <a:endCxn id="12" idx="2"/>
          </p:cNvCxnSpPr>
          <p:nvPr/>
        </p:nvCxnSpPr>
        <p:spPr>
          <a:xfrm>
            <a:off x="9112982" y="958623"/>
            <a:ext cx="0" cy="1150857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3FCF4C8-4A52-5EC9-4934-25F3F42C67F8}"/>
              </a:ext>
            </a:extLst>
          </p:cNvPr>
          <p:cNvCxnSpPr/>
          <p:nvPr/>
        </p:nvCxnSpPr>
        <p:spPr>
          <a:xfrm>
            <a:off x="9112982" y="1356564"/>
            <a:ext cx="9838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6088A03-75CA-01F3-526D-913B24924466}"/>
              </a:ext>
            </a:extLst>
          </p:cNvPr>
          <p:cNvSpPr txBox="1"/>
          <p:nvPr/>
        </p:nvSpPr>
        <p:spPr>
          <a:xfrm>
            <a:off x="9376728" y="107682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93D54475-23B6-D2AA-010C-31A6AB7D9388}"/>
              </a:ext>
            </a:extLst>
          </p:cNvPr>
          <p:cNvSpPr/>
          <p:nvPr/>
        </p:nvSpPr>
        <p:spPr>
          <a:xfrm rot="10800000">
            <a:off x="6964109" y="1412810"/>
            <a:ext cx="2982859" cy="218781"/>
          </a:xfrm>
          <a:prstGeom prst="rightArrow">
            <a:avLst/>
          </a:prstGeom>
          <a:gradFill flip="none" rotWithShape="1">
            <a:gsLst>
              <a:gs pos="2002">
                <a:srgbClr val="FF0000"/>
              </a:gs>
              <a:gs pos="0">
                <a:schemeClr val="accent1">
                  <a:lumMod val="5000"/>
                  <a:lumOff val="95000"/>
                </a:schemeClr>
              </a:gs>
              <a:gs pos="65000">
                <a:schemeClr val="accent6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085B955D-D746-EFCC-48E7-B95189F086D6}"/>
              </a:ext>
            </a:extLst>
          </p:cNvPr>
          <p:cNvSpPr/>
          <p:nvPr/>
        </p:nvSpPr>
        <p:spPr>
          <a:xfrm>
            <a:off x="10266212" y="1407297"/>
            <a:ext cx="1036360" cy="243523"/>
          </a:xfrm>
          <a:prstGeom prst="rightArrow">
            <a:avLst/>
          </a:prstGeom>
          <a:gradFill flip="none" rotWithShape="1">
            <a:gsLst>
              <a:gs pos="2002">
                <a:srgbClr val="FF0000"/>
              </a:gs>
              <a:gs pos="0">
                <a:schemeClr val="accent1">
                  <a:lumMod val="5000"/>
                  <a:lumOff val="95000"/>
                </a:schemeClr>
              </a:gs>
              <a:gs pos="65000">
                <a:schemeClr val="accent6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3325090-D98E-8B62-2B33-F7DA60A36B61}"/>
                  </a:ext>
                </a:extLst>
              </p:cNvPr>
              <p:cNvSpPr txBox="1"/>
              <p:nvPr/>
            </p:nvSpPr>
            <p:spPr>
              <a:xfrm>
                <a:off x="2807630" y="1360740"/>
                <a:ext cx="2728376" cy="66197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</m:num>
                        <m:den>
                          <m:r>
                            <a:rPr lang="en-GB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GB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GB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𝑏𝑜𝑡</m:t>
                              </m:r>
                            </m:sub>
                          </m:sSub>
                          <m:r>
                            <a:rPr lang="en-GB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𝑡𝑜𝑝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𝑏𝑜𝑡</m:t>
                              </m:r>
                            </m:sub>
                          </m:sSub>
                          <m:r>
                            <a:rPr lang="en-GB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𝑡𝑜𝑝</m:t>
                              </m:r>
                            </m:sub>
                          </m:sSub>
                          <m:r>
                            <a:rPr lang="en-GB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−2</m:t>
                          </m:r>
                          <m:sSub>
                            <m:sSubPr>
                              <m:ctrlPr>
                                <a:rPr lang="en-GB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84D379F-9ADE-E75A-FC27-A7F0B92492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7630" y="1360740"/>
                <a:ext cx="2728376" cy="661976"/>
              </a:xfrm>
              <a:prstGeom prst="rect">
                <a:avLst/>
              </a:prstGeom>
              <a:blipFill>
                <a:blip r:embed="rId6"/>
                <a:stretch>
                  <a:fillRect l="-2326" t="-1887" r="-465" b="-75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697025DE-6466-625C-3BA4-55FB32374628}"/>
              </a:ext>
            </a:extLst>
          </p:cNvPr>
          <p:cNvGrpSpPr/>
          <p:nvPr/>
        </p:nvGrpSpPr>
        <p:grpSpPr>
          <a:xfrm>
            <a:off x="6700733" y="2705679"/>
            <a:ext cx="4718149" cy="3607339"/>
            <a:chOff x="6700733" y="2705679"/>
            <a:chExt cx="4718149" cy="3607339"/>
          </a:xfrm>
        </p:grpSpPr>
        <p:pic>
          <p:nvPicPr>
            <p:cNvPr id="31" name="Picture 30" descr="A graph of a function&#10;&#10;Description automatically generated">
              <a:extLst>
                <a:ext uri="{FF2B5EF4-FFF2-40B4-BE49-F238E27FC236}">
                  <a16:creationId xmlns:a16="http://schemas.microsoft.com/office/drawing/2014/main" id="{AAE06917-65CD-7218-43BF-6F7B896B177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080419" y="2705679"/>
              <a:ext cx="4338463" cy="3152269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26FE0960-2AA0-B8EF-BF6F-88933A356327}"/>
                    </a:ext>
                  </a:extLst>
                </p:cNvPr>
                <p:cNvSpPr txBox="1"/>
                <p:nvPr/>
              </p:nvSpPr>
              <p:spPr>
                <a:xfrm rot="16200000">
                  <a:off x="6170780" y="3906697"/>
                  <a:ext cx="142923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𝑟𝑒𝑐</m:t>
                            </m:r>
                          </m:sub>
                        </m:sSub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𝑡𝑟𝑢𝑒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26FE0960-2AA0-B8EF-BF6F-88933A35632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6170780" y="3906697"/>
                  <a:ext cx="1429237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87421651-5471-7F9D-F5EB-E13AE061A1DC}"/>
                    </a:ext>
                  </a:extLst>
                </p:cNvPr>
                <p:cNvSpPr txBox="1"/>
                <p:nvPr/>
              </p:nvSpPr>
              <p:spPr>
                <a:xfrm>
                  <a:off x="8992681" y="5856261"/>
                  <a:ext cx="74430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𝑡𝑟𝑢𝑒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87421651-5471-7F9D-F5EB-E13AE061A1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92681" y="5856261"/>
                  <a:ext cx="744306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FF33D488-BC13-C586-4AA0-B5C991FB7EE7}"/>
                    </a:ext>
                  </a:extLst>
                </p:cNvPr>
                <p:cNvSpPr txBox="1"/>
                <p:nvPr/>
              </p:nvSpPr>
              <p:spPr>
                <a:xfrm>
                  <a:off x="10882115" y="5876167"/>
                  <a:ext cx="336631" cy="43685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2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1200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num>
                          <m:den>
                            <m:r>
                              <a:rPr lang="en-GB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oMath>
                    </m:oMathPara>
                  </a14:m>
                  <a:endParaRPr lang="en-US" sz="1200" dirty="0"/>
                </a:p>
              </p:txBody>
            </p:sp>
          </mc:Choice>
          <mc:Fallback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FF33D488-BC13-C586-4AA0-B5C991FB7E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82115" y="5876167"/>
                  <a:ext cx="336631" cy="436851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C11B635E-6FEB-6FAE-C635-96A6571F0E3A}"/>
                    </a:ext>
                  </a:extLst>
                </p:cNvPr>
                <p:cNvSpPr txBox="1"/>
                <p:nvPr/>
              </p:nvSpPr>
              <p:spPr>
                <a:xfrm>
                  <a:off x="7248781" y="5854112"/>
                  <a:ext cx="452047" cy="43685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2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12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GB" sz="1200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num>
                          <m:den>
                            <m:r>
                              <a:rPr lang="en-GB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oMath>
                    </m:oMathPara>
                  </a14:m>
                  <a:endParaRPr lang="en-US" sz="1200" dirty="0"/>
                </a:p>
              </p:txBody>
            </p:sp>
          </mc:Choice>
          <mc:Fallback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C11B635E-6FEB-6FAE-C635-96A6571F0E3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48781" y="5854112"/>
                  <a:ext cx="452047" cy="436851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E352826-B5EC-68E1-7F31-3E6FC37EE13E}"/>
                  </a:ext>
                </a:extLst>
              </p:cNvPr>
              <p:cNvSpPr txBox="1"/>
              <p:nvPr/>
            </p:nvSpPr>
            <p:spPr>
              <a:xfrm>
                <a:off x="211386" y="710918"/>
                <a:ext cx="6304401" cy="59093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Previously assumed plasma moves with constant speed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Expect plasma to decelerate due to voltage drop over anode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NEMO-3 accounted for this effect using a correction term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Deceleration causes difference between reconstructed height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𝑟𝑒𝑐</m:t>
                        </m:r>
                      </m:sub>
                    </m:sSub>
                  </m:oMath>
                </a14:m>
                <a:r>
                  <a:rPr lang="en-US" dirty="0"/>
                  <a:t> and true height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𝑡𝑟𝑢𝑒</m:t>
                        </m:r>
                      </m:sub>
                    </m:sSub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This difference depends on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𝑡𝑟𝑢𝑒</m:t>
                        </m:r>
                      </m:sub>
                    </m:sSub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E352826-B5EC-68E1-7F31-3E6FC37EE1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386" y="710918"/>
                <a:ext cx="6304401" cy="5909310"/>
              </a:xfrm>
              <a:prstGeom prst="rect">
                <a:avLst/>
              </a:prstGeom>
              <a:blipFill>
                <a:blip r:embed="rId12"/>
                <a:stretch>
                  <a:fillRect l="-602" t="-6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830262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B9223C-62A9-5DC3-E783-559DBF0779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884FA4-D184-3126-1BE3-962A71CFFB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Evidence of Deceleration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D446DC-5CEC-659E-9E59-2439F6E383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07/03/2024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09B516-37DD-75CC-D8ED-2B05313224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Vertical Reconstruction Analysis Talk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F7502C-2E88-B9CB-74F5-49FD5513D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75C06-E6FF-2B41-9965-ECD387385993}" type="slidenum">
              <a:rPr lang="en-US" smtClean="0"/>
              <a:t>19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4AB7CF2-D88F-E46B-B5DE-14A5AC2E042D}"/>
                  </a:ext>
                </a:extLst>
              </p:cNvPr>
              <p:cNvSpPr txBox="1"/>
              <p:nvPr/>
            </p:nvSpPr>
            <p:spPr>
              <a:xfrm>
                <a:off x="220705" y="618379"/>
                <a:ext cx="530715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400" dirty="0"/>
                  <a:t>Propagation time depends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GB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𝑟𝑒𝑐</m:t>
                        </m:r>
                      </m:sub>
                    </m:sSub>
                  </m:oMath>
                </a14:m>
                <a:r>
                  <a:rPr lang="en-US" sz="1400" dirty="0"/>
                  <a:t> - 2% effect in prop time at max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14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1AA4FEC-0281-03F4-F143-01981E7EA3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705" y="618379"/>
                <a:ext cx="5307158" cy="523220"/>
              </a:xfrm>
              <a:prstGeom prst="rect">
                <a:avLst/>
              </a:prstGeom>
              <a:blipFill>
                <a:blip r:embed="rId2"/>
                <a:stretch>
                  <a:fillRect l="-2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5" name="Group 54">
            <a:extLst>
              <a:ext uri="{FF2B5EF4-FFF2-40B4-BE49-F238E27FC236}">
                <a16:creationId xmlns:a16="http://schemas.microsoft.com/office/drawing/2014/main" id="{143AEDC8-9DAB-2972-493A-A729AA86D534}"/>
              </a:ext>
            </a:extLst>
          </p:cNvPr>
          <p:cNvGrpSpPr/>
          <p:nvPr/>
        </p:nvGrpSpPr>
        <p:grpSpPr>
          <a:xfrm>
            <a:off x="4132748" y="1897149"/>
            <a:ext cx="3881263" cy="3807279"/>
            <a:chOff x="4075208" y="1885361"/>
            <a:chExt cx="3901675" cy="3807279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A98A89F7-2208-BA3C-EEBF-0A8E23266C6D}"/>
                </a:ext>
              </a:extLst>
            </p:cNvPr>
            <p:cNvGrpSpPr/>
            <p:nvPr/>
          </p:nvGrpSpPr>
          <p:grpSpPr>
            <a:xfrm>
              <a:off x="4075208" y="1885361"/>
              <a:ext cx="3901675" cy="3631647"/>
              <a:chOff x="3589564" y="6177610"/>
              <a:chExt cx="3933273" cy="3568926"/>
            </a:xfrm>
          </p:grpSpPr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28418B55-5835-C87E-F418-F4307E20C813}"/>
                  </a:ext>
                </a:extLst>
              </p:cNvPr>
              <p:cNvGrpSpPr/>
              <p:nvPr/>
            </p:nvGrpSpPr>
            <p:grpSpPr>
              <a:xfrm>
                <a:off x="3589564" y="6435906"/>
                <a:ext cx="3933273" cy="3310630"/>
                <a:chOff x="5172523" y="1277698"/>
                <a:chExt cx="4509167" cy="3773882"/>
              </a:xfrm>
            </p:grpSpPr>
            <p:pic>
              <p:nvPicPr>
                <p:cNvPr id="38" name="Picture 37" descr="A graph with numbers and lines&#10;&#10;Description automatically generated">
                  <a:extLst>
                    <a:ext uri="{FF2B5EF4-FFF2-40B4-BE49-F238E27FC236}">
                      <a16:creationId xmlns:a16="http://schemas.microsoft.com/office/drawing/2014/main" id="{98929BE6-164A-5566-D2A3-60518EE3C9B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1754" r="1" b="4167"/>
                <a:stretch/>
              </p:blipFill>
              <p:spPr>
                <a:xfrm>
                  <a:off x="5619036" y="1277698"/>
                  <a:ext cx="4062654" cy="3502574"/>
                </a:xfrm>
                <a:prstGeom prst="rect">
                  <a:avLst/>
                </a:prstGeom>
              </p:spPr>
            </p:pic>
            <p:pic>
              <p:nvPicPr>
                <p:cNvPr id="39" name="Picture 38">
                  <a:extLst>
                    <a:ext uri="{FF2B5EF4-FFF2-40B4-BE49-F238E27FC236}">
                      <a16:creationId xmlns:a16="http://schemas.microsoft.com/office/drawing/2014/main" id="{25734E7A-4F33-5F47-9E99-27914C1230F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172523" y="1277698"/>
                  <a:ext cx="446512" cy="3773882"/>
                </a:xfrm>
                <a:prstGeom prst="rect">
                  <a:avLst/>
                </a:prstGeom>
              </p:spPr>
            </p:pic>
          </p:grp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41A66CF-E04C-707E-192C-F4F6C57B2003}"/>
                  </a:ext>
                </a:extLst>
              </p:cNvPr>
              <p:cNvSpPr txBox="1"/>
              <p:nvPr/>
            </p:nvSpPr>
            <p:spPr>
              <a:xfrm>
                <a:off x="5104457" y="6177610"/>
                <a:ext cx="121058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Individual Cell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16C04D5A-A862-5B88-394D-5166307F83A2}"/>
                    </a:ext>
                  </a:extLst>
                </p:cNvPr>
                <p:cNvSpPr txBox="1"/>
                <p:nvPr/>
              </p:nvSpPr>
              <p:spPr>
                <a:xfrm>
                  <a:off x="5938171" y="5285133"/>
                  <a:ext cx="681853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GB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𝑡𝑟𝑢𝑒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19AD0CA0-A5DE-F710-3939-3115DF2FE14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38171" y="5285133"/>
                  <a:ext cx="681853" cy="33855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AA8F462F-9203-D9D4-792C-BCD12C2337F7}"/>
                    </a:ext>
                  </a:extLst>
                </p:cNvPr>
                <p:cNvSpPr txBox="1"/>
                <p:nvPr/>
              </p:nvSpPr>
              <p:spPr>
                <a:xfrm>
                  <a:off x="7633503" y="5259878"/>
                  <a:ext cx="323422" cy="40812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1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1100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num>
                          <m:den>
                            <m:r>
                              <a:rPr lang="en-GB" sz="11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05FF13FD-A554-4173-5F53-E4CD51D1EA6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33503" y="5259878"/>
                  <a:ext cx="323422" cy="40812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8B06427F-8B40-E670-2B4A-19A2073E7186}"/>
                    </a:ext>
                  </a:extLst>
                </p:cNvPr>
                <p:cNvSpPr txBox="1"/>
                <p:nvPr/>
              </p:nvSpPr>
              <p:spPr>
                <a:xfrm>
                  <a:off x="4472771" y="5284515"/>
                  <a:ext cx="429220" cy="40812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1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11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GB" sz="1100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num>
                          <m:den>
                            <m:r>
                              <a:rPr lang="en-GB" sz="11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BA72A7AC-B3A7-A14F-942E-8A4B876AF09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72771" y="5284515"/>
                  <a:ext cx="429220" cy="40812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31CAEB6E-8E9B-CB00-FA00-DF8259616449}"/>
              </a:ext>
            </a:extLst>
          </p:cNvPr>
          <p:cNvGrpSpPr/>
          <p:nvPr/>
        </p:nvGrpSpPr>
        <p:grpSpPr>
          <a:xfrm>
            <a:off x="-31895" y="1641519"/>
            <a:ext cx="3952901" cy="4027824"/>
            <a:chOff x="-31895" y="1641519"/>
            <a:chExt cx="3952901" cy="4027824"/>
          </a:xfrm>
        </p:grpSpPr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886D384A-6A5C-D6D1-0245-684881AA2C81}"/>
                </a:ext>
              </a:extLst>
            </p:cNvPr>
            <p:cNvGrpSpPr/>
            <p:nvPr/>
          </p:nvGrpSpPr>
          <p:grpSpPr>
            <a:xfrm>
              <a:off x="-31895" y="1748225"/>
              <a:ext cx="3952901" cy="3921118"/>
              <a:chOff x="-31895" y="1873633"/>
              <a:chExt cx="3952901" cy="3713626"/>
            </a:xfrm>
          </p:grpSpPr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1EBE21DB-B770-03C4-5475-45259F207B77}"/>
                  </a:ext>
                </a:extLst>
              </p:cNvPr>
              <p:cNvGrpSpPr/>
              <p:nvPr/>
            </p:nvGrpSpPr>
            <p:grpSpPr>
              <a:xfrm>
                <a:off x="354951" y="1873633"/>
                <a:ext cx="3506830" cy="3713626"/>
                <a:chOff x="425028" y="1873633"/>
                <a:chExt cx="3506830" cy="371362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2" name="TextBox 41">
                      <a:extLst>
                        <a:ext uri="{FF2B5EF4-FFF2-40B4-BE49-F238E27FC236}">
                          <a16:creationId xmlns:a16="http://schemas.microsoft.com/office/drawing/2014/main" id="{A2DD014D-9124-E06F-04F3-8B7A2BF1CB6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890428" y="5147676"/>
                      <a:ext cx="681853" cy="338554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GB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𝑡𝑟𝑢𝑒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1600" dirty="0"/>
                    </a:p>
                  </p:txBody>
                </p:sp>
              </mc:Choice>
              <mc:Fallback xmlns="">
                <p:sp>
                  <p:nvSpPr>
                    <p:cNvPr id="42" name="TextBox 41">
                      <a:extLst>
                        <a:ext uri="{FF2B5EF4-FFF2-40B4-BE49-F238E27FC236}">
                          <a16:creationId xmlns:a16="http://schemas.microsoft.com/office/drawing/2014/main" id="{533B951D-CA57-F357-07B5-665988C12D75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890428" y="5147676"/>
                      <a:ext cx="681853" cy="338554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3" name="TextBox 42">
                      <a:extLst>
                        <a:ext uri="{FF2B5EF4-FFF2-40B4-BE49-F238E27FC236}">
                          <a16:creationId xmlns:a16="http://schemas.microsoft.com/office/drawing/2014/main" id="{F01A8162-3AA9-D9DF-AAEE-2D211656C6C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585760" y="5154497"/>
                      <a:ext cx="323422" cy="40812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f>
                              <m:fPr>
                                <m:ctrlPr>
                                  <a:rPr lang="en-US" sz="110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1100" b="0" i="1" smtClean="0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num>
                              <m:den>
                                <m:r>
                                  <a:rPr lang="en-GB" sz="11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oMath>
                        </m:oMathPara>
                      </a14:m>
                      <a:endParaRPr lang="en-US" sz="1100" dirty="0"/>
                    </a:p>
                  </p:txBody>
                </p:sp>
              </mc:Choice>
              <mc:Fallback xmlns="">
                <p:sp>
                  <p:nvSpPr>
                    <p:cNvPr id="43" name="TextBox 42">
                      <a:extLst>
                        <a:ext uri="{FF2B5EF4-FFF2-40B4-BE49-F238E27FC236}">
                          <a16:creationId xmlns:a16="http://schemas.microsoft.com/office/drawing/2014/main" id="{2B051BF0-8AE5-FE87-6CD8-7DD5425B7523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585760" y="5154497"/>
                      <a:ext cx="323422" cy="408125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4" name="TextBox 43">
                      <a:extLst>
                        <a:ext uri="{FF2B5EF4-FFF2-40B4-BE49-F238E27FC236}">
                          <a16:creationId xmlns:a16="http://schemas.microsoft.com/office/drawing/2014/main" id="{CC0DC6FE-2DB6-8386-5B10-8019F6C6107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25028" y="5179134"/>
                      <a:ext cx="429220" cy="40812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f>
                              <m:fPr>
                                <m:ctrlPr>
                                  <a:rPr lang="en-US" sz="110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11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1100" b="0" i="1" smtClean="0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num>
                              <m:den>
                                <m:r>
                                  <a:rPr lang="en-GB" sz="11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oMath>
                        </m:oMathPara>
                      </a14:m>
                      <a:endParaRPr lang="en-US" sz="1100" dirty="0"/>
                    </a:p>
                  </p:txBody>
                </p:sp>
              </mc:Choice>
              <mc:Fallback xmlns="">
                <p:sp>
                  <p:nvSpPr>
                    <p:cNvPr id="44" name="TextBox 43">
                      <a:extLst>
                        <a:ext uri="{FF2B5EF4-FFF2-40B4-BE49-F238E27FC236}">
                          <a16:creationId xmlns:a16="http://schemas.microsoft.com/office/drawing/2014/main" id="{EBEEA35D-9D37-9F9A-0E78-7AB5B4E335FD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25028" y="5179134"/>
                      <a:ext cx="429220" cy="408125"/>
                    </a:xfrm>
                    <a:prstGeom prst="rect">
                      <a:avLst/>
                    </a:prstGeom>
                    <a:blipFill>
                      <a:blip r:embed="rId10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48" name="Rectangle 47">
                  <a:extLst>
                    <a:ext uri="{FF2B5EF4-FFF2-40B4-BE49-F238E27FC236}">
                      <a16:creationId xmlns:a16="http://schemas.microsoft.com/office/drawing/2014/main" id="{E717C7D5-3552-D901-7D16-A10FA1DB537D}"/>
                    </a:ext>
                  </a:extLst>
                </p:cNvPr>
                <p:cNvSpPr/>
                <p:nvPr/>
              </p:nvSpPr>
              <p:spPr>
                <a:xfrm>
                  <a:off x="2697272" y="1873633"/>
                  <a:ext cx="1234586" cy="360217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3ED26054-9BB6-4445-5C61-CC62D50976E5}"/>
                  </a:ext>
                </a:extLst>
              </p:cNvPr>
              <p:cNvSpPr txBox="1"/>
              <p:nvPr/>
            </p:nvSpPr>
            <p:spPr>
              <a:xfrm rot="16200000">
                <a:off x="-659599" y="3486531"/>
                <a:ext cx="153240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Propagation time (ns)</a:t>
                </a:r>
              </a:p>
            </p:txBody>
          </p:sp>
          <p:pic>
            <p:nvPicPr>
              <p:cNvPr id="63" name="Picture 62" descr="A graph with lines and numbers&#10;&#10;Description automatically generated">
                <a:extLst>
                  <a:ext uri="{FF2B5EF4-FFF2-40B4-BE49-F238E27FC236}">
                    <a16:creationId xmlns:a16="http://schemas.microsoft.com/office/drawing/2014/main" id="{F78F6F4D-98B8-92C7-9CB4-3DEFBA7D49C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/>
              <a:srcRect b="4587"/>
              <a:stretch/>
            </p:blipFill>
            <p:spPr>
              <a:xfrm>
                <a:off x="191038" y="2106552"/>
                <a:ext cx="3729968" cy="3082769"/>
              </a:xfrm>
              <a:prstGeom prst="rect">
                <a:avLst/>
              </a:prstGeom>
            </p:spPr>
          </p:pic>
        </p:grp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81C0C90A-73FF-D725-0F27-9E9188A4F80D}"/>
                </a:ext>
              </a:extLst>
            </p:cNvPr>
            <p:cNvSpPr/>
            <p:nvPr/>
          </p:nvSpPr>
          <p:spPr>
            <a:xfrm>
              <a:off x="1617133" y="1641519"/>
              <a:ext cx="1456267" cy="4696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7" name="TextBox 66">
            <a:extLst>
              <a:ext uri="{FF2B5EF4-FFF2-40B4-BE49-F238E27FC236}">
                <a16:creationId xmlns:a16="http://schemas.microsoft.com/office/drawing/2014/main" id="{412E7F58-E62B-D5EA-2DCE-6F581640205A}"/>
              </a:ext>
            </a:extLst>
          </p:cNvPr>
          <p:cNvSpPr txBox="1"/>
          <p:nvPr/>
        </p:nvSpPr>
        <p:spPr>
          <a:xfrm rot="16200000">
            <a:off x="3214756" y="3460872"/>
            <a:ext cx="16895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Propagation time (10ns)</a:t>
            </a:r>
          </a:p>
        </p:txBody>
      </p:sp>
    </p:spTree>
    <p:extLst>
      <p:ext uri="{BB962C8B-B14F-4D97-AF65-F5344CB8AC3E}">
        <p14:creationId xmlns:p14="http://schemas.microsoft.com/office/powerpoint/2010/main" val="6459348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7477C-8813-D213-73B2-14122876F2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75465D-00E3-3294-4FB0-01727576F4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415" y="823437"/>
            <a:ext cx="10515600" cy="4201049"/>
          </a:xfrm>
        </p:spPr>
        <p:txBody>
          <a:bodyPr>
            <a:normAutofit/>
          </a:bodyPr>
          <a:lstStyle/>
          <a:p>
            <a:r>
              <a:rPr lang="en-US" dirty="0"/>
              <a:t>Work done previously on deceleration effect</a:t>
            </a:r>
          </a:p>
          <a:p>
            <a:endParaRPr lang="en-US" dirty="0"/>
          </a:p>
          <a:p>
            <a:r>
              <a:rPr lang="en-US" dirty="0"/>
              <a:t>New deceleration results from using Bismuth Sources</a:t>
            </a:r>
          </a:p>
          <a:p>
            <a:endParaRPr lang="en-US" dirty="0"/>
          </a:p>
          <a:p>
            <a:r>
              <a:rPr lang="en-US" dirty="0"/>
              <a:t>Next steps</a:t>
            </a:r>
          </a:p>
          <a:p>
            <a:endParaRPr lang="en-US" dirty="0"/>
          </a:p>
          <a:p>
            <a:r>
              <a:rPr lang="en-US" dirty="0"/>
              <a:t>Work done previously on timestamp correction effects</a:t>
            </a:r>
          </a:p>
          <a:p>
            <a:endParaRPr lang="en-US" dirty="0"/>
          </a:p>
          <a:p>
            <a:r>
              <a:rPr lang="en-US" dirty="0"/>
              <a:t>New timestamp results from using Bismuth Sources</a:t>
            </a:r>
          </a:p>
          <a:p>
            <a:endParaRPr lang="en-US" dirty="0"/>
          </a:p>
          <a:p>
            <a:r>
              <a:rPr lang="en-US" dirty="0"/>
              <a:t>Next steps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0E20F8-39DC-A663-07BF-E47A873533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07/03/2024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54B73E-5D2C-A147-1D3E-0EB352CD4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Vertical Reconstruction Analysis Talk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D744AA-E1AB-697B-8940-E104AFC94F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75C06-E6FF-2B41-9965-ECD38738599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2230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E202A9-5A03-AE0D-C51A-53735CC951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50114-9170-8C95-500C-18DC789F1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Evidence of Deceleration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C7F861-BD02-D5FF-48D8-72EDE1EAEA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07/03/2024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41446C-84AC-074F-3B4C-D82BA5B0B1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Vertical Reconstruction Analysis Talk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537C5E-76A5-04AB-E1FD-5747957948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75C06-E6FF-2B41-9965-ECD387385993}" type="slidenum">
              <a:rPr lang="en-US" smtClean="0"/>
              <a:t>20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C88B5BB-0269-1933-CC08-C39C3BD01A9B}"/>
                  </a:ext>
                </a:extLst>
              </p:cNvPr>
              <p:cNvSpPr txBox="1"/>
              <p:nvPr/>
            </p:nvSpPr>
            <p:spPr>
              <a:xfrm>
                <a:off x="220705" y="618379"/>
                <a:ext cx="530715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400" dirty="0"/>
                  <a:t>Propagation time depends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GB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𝑟𝑒𝑐</m:t>
                        </m:r>
                      </m:sub>
                    </m:sSub>
                  </m:oMath>
                </a14:m>
                <a:r>
                  <a:rPr lang="en-US" sz="1400" dirty="0"/>
                  <a:t> - 2% effect in prop time at max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14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66F26D1-3E6B-4C99-96A2-648BC48AE8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705" y="618379"/>
                <a:ext cx="5307158" cy="523220"/>
              </a:xfrm>
              <a:prstGeom prst="rect">
                <a:avLst/>
              </a:prstGeom>
              <a:blipFill>
                <a:blip r:embed="rId2"/>
                <a:stretch>
                  <a:fillRect l="-2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5" name="Group 54">
            <a:extLst>
              <a:ext uri="{FF2B5EF4-FFF2-40B4-BE49-F238E27FC236}">
                <a16:creationId xmlns:a16="http://schemas.microsoft.com/office/drawing/2014/main" id="{3F364CF6-5FAC-091E-8AEA-3A6AC0FB4C5E}"/>
              </a:ext>
            </a:extLst>
          </p:cNvPr>
          <p:cNvGrpSpPr/>
          <p:nvPr/>
        </p:nvGrpSpPr>
        <p:grpSpPr>
          <a:xfrm>
            <a:off x="4132748" y="1897149"/>
            <a:ext cx="3881263" cy="3807279"/>
            <a:chOff x="4075208" y="1885361"/>
            <a:chExt cx="3901675" cy="3807279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27F43076-1DB1-364E-38F3-B755314B766D}"/>
                </a:ext>
              </a:extLst>
            </p:cNvPr>
            <p:cNvGrpSpPr/>
            <p:nvPr/>
          </p:nvGrpSpPr>
          <p:grpSpPr>
            <a:xfrm>
              <a:off x="4075208" y="1885361"/>
              <a:ext cx="3901675" cy="3631647"/>
              <a:chOff x="3589564" y="6177610"/>
              <a:chExt cx="3933273" cy="3568926"/>
            </a:xfrm>
          </p:grpSpPr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1DA0FE8F-6848-5E92-0BC2-705A5DC9CA9C}"/>
                  </a:ext>
                </a:extLst>
              </p:cNvPr>
              <p:cNvGrpSpPr/>
              <p:nvPr/>
            </p:nvGrpSpPr>
            <p:grpSpPr>
              <a:xfrm>
                <a:off x="3589564" y="6435906"/>
                <a:ext cx="3933273" cy="3310630"/>
                <a:chOff x="5172523" y="1277698"/>
                <a:chExt cx="4509167" cy="3773882"/>
              </a:xfrm>
            </p:grpSpPr>
            <p:pic>
              <p:nvPicPr>
                <p:cNvPr id="38" name="Picture 37" descr="A graph with numbers and lines&#10;&#10;Description automatically generated">
                  <a:extLst>
                    <a:ext uri="{FF2B5EF4-FFF2-40B4-BE49-F238E27FC236}">
                      <a16:creationId xmlns:a16="http://schemas.microsoft.com/office/drawing/2014/main" id="{194C765D-6027-4C90-5B83-EBB1C1A615B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1754" r="1" b="4167"/>
                <a:stretch/>
              </p:blipFill>
              <p:spPr>
                <a:xfrm>
                  <a:off x="5619036" y="1277698"/>
                  <a:ext cx="4062654" cy="3502574"/>
                </a:xfrm>
                <a:prstGeom prst="rect">
                  <a:avLst/>
                </a:prstGeom>
              </p:spPr>
            </p:pic>
            <p:pic>
              <p:nvPicPr>
                <p:cNvPr id="39" name="Picture 38">
                  <a:extLst>
                    <a:ext uri="{FF2B5EF4-FFF2-40B4-BE49-F238E27FC236}">
                      <a16:creationId xmlns:a16="http://schemas.microsoft.com/office/drawing/2014/main" id="{94BECDB0-F5B9-1249-FAE6-805599B9841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172523" y="1277698"/>
                  <a:ext cx="446512" cy="3773882"/>
                </a:xfrm>
                <a:prstGeom prst="rect">
                  <a:avLst/>
                </a:prstGeom>
              </p:spPr>
            </p:pic>
          </p:grp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0070239-5FC2-0AF4-D567-71942FCF2275}"/>
                  </a:ext>
                </a:extLst>
              </p:cNvPr>
              <p:cNvSpPr txBox="1"/>
              <p:nvPr/>
            </p:nvSpPr>
            <p:spPr>
              <a:xfrm>
                <a:off x="5104457" y="6177610"/>
                <a:ext cx="121058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Individual Cell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BE160320-BBE7-D803-5A30-BD60FEE90637}"/>
                    </a:ext>
                  </a:extLst>
                </p:cNvPr>
                <p:cNvSpPr txBox="1"/>
                <p:nvPr/>
              </p:nvSpPr>
              <p:spPr>
                <a:xfrm>
                  <a:off x="5938171" y="5285133"/>
                  <a:ext cx="681853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GB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𝑡𝑟𝑢𝑒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7250BDD3-8A19-CDC0-7389-59FEF6022D8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38171" y="5285133"/>
                  <a:ext cx="681853" cy="33855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AC763249-B53B-8F88-A902-D72F2FB9808C}"/>
                    </a:ext>
                  </a:extLst>
                </p:cNvPr>
                <p:cNvSpPr txBox="1"/>
                <p:nvPr/>
              </p:nvSpPr>
              <p:spPr>
                <a:xfrm>
                  <a:off x="7633503" y="5259878"/>
                  <a:ext cx="323422" cy="40812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1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1100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num>
                          <m:den>
                            <m:r>
                              <a:rPr lang="en-GB" sz="11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D4DD64DF-35D2-C260-9011-9F5AC3BED68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33503" y="5259878"/>
                  <a:ext cx="323422" cy="40812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C177AB70-3A2B-924C-BF7B-D81C73D9772E}"/>
                    </a:ext>
                  </a:extLst>
                </p:cNvPr>
                <p:cNvSpPr txBox="1"/>
                <p:nvPr/>
              </p:nvSpPr>
              <p:spPr>
                <a:xfrm>
                  <a:off x="4472771" y="5284515"/>
                  <a:ext cx="429220" cy="40812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1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11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GB" sz="1100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num>
                          <m:den>
                            <m:r>
                              <a:rPr lang="en-GB" sz="11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FF64A23B-CBD9-6AEA-EBFE-504FA6BE4F6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72771" y="5284515"/>
                  <a:ext cx="429220" cy="40812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E255F72E-F037-8249-390D-DDE7A2FAF8BE}"/>
              </a:ext>
            </a:extLst>
          </p:cNvPr>
          <p:cNvGrpSpPr/>
          <p:nvPr/>
        </p:nvGrpSpPr>
        <p:grpSpPr>
          <a:xfrm>
            <a:off x="8043467" y="1787979"/>
            <a:ext cx="4108439" cy="3916449"/>
            <a:chOff x="8043467" y="1787979"/>
            <a:chExt cx="4108439" cy="3916449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E444DF6F-71F9-46CB-7F56-6C700BB7BAF7}"/>
                </a:ext>
              </a:extLst>
            </p:cNvPr>
            <p:cNvGrpSpPr/>
            <p:nvPr/>
          </p:nvGrpSpPr>
          <p:grpSpPr>
            <a:xfrm>
              <a:off x="8270643" y="1787979"/>
              <a:ext cx="3881263" cy="3916449"/>
              <a:chOff x="7988090" y="1854492"/>
              <a:chExt cx="3967102" cy="3849936"/>
            </a:xfrm>
          </p:grpSpPr>
          <p:pic>
            <p:nvPicPr>
              <p:cNvPr id="49" name="Picture 48" descr="A graph of a function&#10;&#10;Description automatically generated">
                <a:extLst>
                  <a:ext uri="{FF2B5EF4-FFF2-40B4-BE49-F238E27FC236}">
                    <a16:creationId xmlns:a16="http://schemas.microsoft.com/office/drawing/2014/main" id="{66A31E60-26DA-3B50-E7C8-4BD0F020CE1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b="4738"/>
              <a:stretch/>
            </p:blipFill>
            <p:spPr>
              <a:xfrm>
                <a:off x="7988090" y="2036174"/>
                <a:ext cx="3967102" cy="3248342"/>
              </a:xfrm>
              <a:prstGeom prst="rect">
                <a:avLst/>
              </a:prstGeom>
            </p:spPr>
          </p:pic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55590C5D-7EB0-CA7C-7439-336B0F9F289B}"/>
                  </a:ext>
                </a:extLst>
              </p:cNvPr>
              <p:cNvSpPr txBox="1"/>
              <p:nvPr/>
            </p:nvSpPr>
            <p:spPr>
              <a:xfrm>
                <a:off x="9728200" y="1854492"/>
                <a:ext cx="99360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Expected 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1" name="TextBox 50">
                    <a:extLst>
                      <a:ext uri="{FF2B5EF4-FFF2-40B4-BE49-F238E27FC236}">
                        <a16:creationId xmlns:a16="http://schemas.microsoft.com/office/drawing/2014/main" id="{D34818A3-2C09-4982-84EA-067089DD8668}"/>
                      </a:ext>
                    </a:extLst>
                  </p:cNvPr>
                  <p:cNvSpPr txBox="1"/>
                  <p:nvPr/>
                </p:nvSpPr>
                <p:spPr>
                  <a:xfrm>
                    <a:off x="9728200" y="5296921"/>
                    <a:ext cx="681853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𝑡𝑟𝑢𝑒</m:t>
                              </m:r>
                            </m:sub>
                          </m:sSub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51" name="TextBox 50">
                    <a:extLst>
                      <a:ext uri="{FF2B5EF4-FFF2-40B4-BE49-F238E27FC236}">
                        <a16:creationId xmlns:a16="http://schemas.microsoft.com/office/drawing/2014/main" id="{87AE101F-E90C-299C-0693-043C7904679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728200" y="5296921"/>
                    <a:ext cx="681853" cy="338554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2" name="TextBox 51">
                    <a:extLst>
                      <a:ext uri="{FF2B5EF4-FFF2-40B4-BE49-F238E27FC236}">
                        <a16:creationId xmlns:a16="http://schemas.microsoft.com/office/drawing/2014/main" id="{15F2B281-B0C9-741C-0A60-2B77242C4EBB}"/>
                      </a:ext>
                    </a:extLst>
                  </p:cNvPr>
                  <p:cNvSpPr txBox="1"/>
                  <p:nvPr/>
                </p:nvSpPr>
                <p:spPr>
                  <a:xfrm>
                    <a:off x="11423532" y="5271666"/>
                    <a:ext cx="323422" cy="40812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sz="11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11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num>
                            <m:den>
                              <m:r>
                                <a:rPr lang="en-GB" sz="11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oMath>
                      </m:oMathPara>
                    </a14:m>
                    <a:endParaRPr lang="en-US" sz="1100" dirty="0"/>
                  </a:p>
                </p:txBody>
              </p:sp>
            </mc:Choice>
            <mc:Fallback xmlns="">
              <p:sp>
                <p:nvSpPr>
                  <p:cNvPr id="52" name="TextBox 51">
                    <a:extLst>
                      <a:ext uri="{FF2B5EF4-FFF2-40B4-BE49-F238E27FC236}">
                        <a16:creationId xmlns:a16="http://schemas.microsoft.com/office/drawing/2014/main" id="{F4DA1339-E141-F0BA-6C3A-A76293D151A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423532" y="5271666"/>
                    <a:ext cx="323422" cy="408125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3" name="TextBox 52">
                    <a:extLst>
                      <a:ext uri="{FF2B5EF4-FFF2-40B4-BE49-F238E27FC236}">
                        <a16:creationId xmlns:a16="http://schemas.microsoft.com/office/drawing/2014/main" id="{D2CEF804-7540-2936-132B-3A330758F7E5}"/>
                      </a:ext>
                    </a:extLst>
                  </p:cNvPr>
                  <p:cNvSpPr txBox="1"/>
                  <p:nvPr/>
                </p:nvSpPr>
                <p:spPr>
                  <a:xfrm>
                    <a:off x="8262800" y="5296303"/>
                    <a:ext cx="429220" cy="40812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sz="11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11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11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num>
                            <m:den>
                              <m:r>
                                <a:rPr lang="en-GB" sz="11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oMath>
                      </m:oMathPara>
                    </a14:m>
                    <a:endParaRPr lang="en-US" sz="1100" dirty="0"/>
                  </a:p>
                </p:txBody>
              </p:sp>
            </mc:Choice>
            <mc:Fallback xmlns="">
              <p:sp>
                <p:nvSpPr>
                  <p:cNvPr id="53" name="TextBox 52">
                    <a:extLst>
                      <a:ext uri="{FF2B5EF4-FFF2-40B4-BE49-F238E27FC236}">
                        <a16:creationId xmlns:a16="http://schemas.microsoft.com/office/drawing/2014/main" id="{DF3DF36A-4CDC-CE03-E71A-668BFB941CB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262800" y="5296303"/>
                    <a:ext cx="429220" cy="408125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E4FC808B-1255-8EA8-4C47-8B89D13B895A}"/>
                </a:ext>
              </a:extLst>
            </p:cNvPr>
            <p:cNvSpPr txBox="1"/>
            <p:nvPr/>
          </p:nvSpPr>
          <p:spPr>
            <a:xfrm rot="16200000">
              <a:off x="7415763" y="3460872"/>
              <a:ext cx="153240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Propagation time (ns)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57762CAE-8079-5618-3B48-A4E950F89584}"/>
              </a:ext>
            </a:extLst>
          </p:cNvPr>
          <p:cNvGrpSpPr/>
          <p:nvPr/>
        </p:nvGrpSpPr>
        <p:grpSpPr>
          <a:xfrm>
            <a:off x="-31895" y="1641519"/>
            <a:ext cx="3952901" cy="4027824"/>
            <a:chOff x="-31895" y="1641519"/>
            <a:chExt cx="3952901" cy="4027824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35E3585-0C8B-3F65-00B5-1EF1C5AD9F03}"/>
                </a:ext>
              </a:extLst>
            </p:cNvPr>
            <p:cNvGrpSpPr/>
            <p:nvPr/>
          </p:nvGrpSpPr>
          <p:grpSpPr>
            <a:xfrm>
              <a:off x="-31895" y="1748225"/>
              <a:ext cx="3952901" cy="3921118"/>
              <a:chOff x="-31895" y="1873633"/>
              <a:chExt cx="3952901" cy="3713626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78273007-3B15-AABE-BA27-C3F18795EDAD}"/>
                  </a:ext>
                </a:extLst>
              </p:cNvPr>
              <p:cNvGrpSpPr/>
              <p:nvPr/>
            </p:nvGrpSpPr>
            <p:grpSpPr>
              <a:xfrm>
                <a:off x="354951" y="1873633"/>
                <a:ext cx="3506830" cy="3713626"/>
                <a:chOff x="425028" y="1873633"/>
                <a:chExt cx="3506830" cy="371362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2" name="TextBox 11">
                      <a:extLst>
                        <a:ext uri="{FF2B5EF4-FFF2-40B4-BE49-F238E27FC236}">
                          <a16:creationId xmlns:a16="http://schemas.microsoft.com/office/drawing/2014/main" id="{F37B26F0-EC1F-E059-B73A-9FFD1CE1BDF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890428" y="5147676"/>
                      <a:ext cx="681853" cy="338554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GB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𝑡𝑟𝑢𝑒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1600" dirty="0"/>
                    </a:p>
                  </p:txBody>
                </p:sp>
              </mc:Choice>
              <mc:Fallback xmlns="">
                <p:sp>
                  <p:nvSpPr>
                    <p:cNvPr id="12" name="TextBox 11">
                      <a:extLst>
                        <a:ext uri="{FF2B5EF4-FFF2-40B4-BE49-F238E27FC236}">
                          <a16:creationId xmlns:a16="http://schemas.microsoft.com/office/drawing/2014/main" id="{7025CFBB-1169-5E1B-8980-E3D6DD806110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890428" y="5147676"/>
                      <a:ext cx="681853" cy="338554"/>
                    </a:xfrm>
                    <a:prstGeom prst="rect">
                      <a:avLst/>
                    </a:prstGeom>
                    <a:blipFill>
                      <a:blip r:embed="rId12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3" name="TextBox 12">
                      <a:extLst>
                        <a:ext uri="{FF2B5EF4-FFF2-40B4-BE49-F238E27FC236}">
                          <a16:creationId xmlns:a16="http://schemas.microsoft.com/office/drawing/2014/main" id="{8394D7C5-6EA3-10EF-339E-B08B1BFDA0A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585760" y="5154497"/>
                      <a:ext cx="323422" cy="40812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f>
                              <m:fPr>
                                <m:ctrlPr>
                                  <a:rPr lang="en-US" sz="110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1100" b="0" i="1" smtClean="0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num>
                              <m:den>
                                <m:r>
                                  <a:rPr lang="en-GB" sz="11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oMath>
                        </m:oMathPara>
                      </a14:m>
                      <a:endParaRPr lang="en-US" sz="1100" dirty="0"/>
                    </a:p>
                  </p:txBody>
                </p:sp>
              </mc:Choice>
              <mc:Fallback xmlns="">
                <p:sp>
                  <p:nvSpPr>
                    <p:cNvPr id="13" name="TextBox 12">
                      <a:extLst>
                        <a:ext uri="{FF2B5EF4-FFF2-40B4-BE49-F238E27FC236}">
                          <a16:creationId xmlns:a16="http://schemas.microsoft.com/office/drawing/2014/main" id="{B64FC52B-271B-050D-D7AD-C273DE751BAE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585760" y="5154497"/>
                      <a:ext cx="323422" cy="408125"/>
                    </a:xfrm>
                    <a:prstGeom prst="rect">
                      <a:avLst/>
                    </a:prstGeom>
                    <a:blipFill>
                      <a:blip r:embed="rId13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4" name="TextBox 13">
                      <a:extLst>
                        <a:ext uri="{FF2B5EF4-FFF2-40B4-BE49-F238E27FC236}">
                          <a16:creationId xmlns:a16="http://schemas.microsoft.com/office/drawing/2014/main" id="{74C50C15-E473-DD0B-1BA6-DC1E102F293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25028" y="5179134"/>
                      <a:ext cx="429220" cy="40812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f>
                              <m:fPr>
                                <m:ctrlPr>
                                  <a:rPr lang="en-US" sz="110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11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1100" b="0" i="1" smtClean="0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num>
                              <m:den>
                                <m:r>
                                  <a:rPr lang="en-GB" sz="11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oMath>
                        </m:oMathPara>
                      </a14:m>
                      <a:endParaRPr lang="en-US" sz="1100" dirty="0"/>
                    </a:p>
                  </p:txBody>
                </p:sp>
              </mc:Choice>
              <mc:Fallback xmlns="">
                <p:sp>
                  <p:nvSpPr>
                    <p:cNvPr id="14" name="TextBox 13">
                      <a:extLst>
                        <a:ext uri="{FF2B5EF4-FFF2-40B4-BE49-F238E27FC236}">
                          <a16:creationId xmlns:a16="http://schemas.microsoft.com/office/drawing/2014/main" id="{8C047DD7-A89F-8042-FB3A-2FE14B271CC0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25028" y="5179134"/>
                      <a:ext cx="429220" cy="408125"/>
                    </a:xfrm>
                    <a:prstGeom prst="rect">
                      <a:avLst/>
                    </a:prstGeom>
                    <a:blipFill>
                      <a:blip r:embed="rId14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DCE9B4E1-6975-84C4-31F9-648FFF85E6AC}"/>
                    </a:ext>
                  </a:extLst>
                </p:cNvPr>
                <p:cNvSpPr/>
                <p:nvPr/>
              </p:nvSpPr>
              <p:spPr>
                <a:xfrm>
                  <a:off x="2697272" y="1873633"/>
                  <a:ext cx="1234586" cy="360217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C3D6F1B-A47D-6803-25AE-373D928A7463}"/>
                  </a:ext>
                </a:extLst>
              </p:cNvPr>
              <p:cNvSpPr txBox="1"/>
              <p:nvPr/>
            </p:nvSpPr>
            <p:spPr>
              <a:xfrm rot="16200000">
                <a:off x="-659599" y="3486531"/>
                <a:ext cx="153240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Propagation time (ns)</a:t>
                </a:r>
              </a:p>
            </p:txBody>
          </p:sp>
          <p:pic>
            <p:nvPicPr>
              <p:cNvPr id="11" name="Picture 10" descr="A graph with lines and numbers&#10;&#10;Description automatically generated">
                <a:extLst>
                  <a:ext uri="{FF2B5EF4-FFF2-40B4-BE49-F238E27FC236}">
                    <a16:creationId xmlns:a16="http://schemas.microsoft.com/office/drawing/2014/main" id="{6FFACE7B-85F8-1014-72FB-4B5966FCB9E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5"/>
              <a:srcRect b="4587"/>
              <a:stretch/>
            </p:blipFill>
            <p:spPr>
              <a:xfrm>
                <a:off x="191038" y="2106552"/>
                <a:ext cx="3729968" cy="3082769"/>
              </a:xfrm>
              <a:prstGeom prst="rect">
                <a:avLst/>
              </a:prstGeom>
            </p:spPr>
          </p:pic>
        </p:grp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E45DBE3-AC45-0C8A-F586-37BC1FEA69B9}"/>
                </a:ext>
              </a:extLst>
            </p:cNvPr>
            <p:cNvSpPr/>
            <p:nvPr/>
          </p:nvSpPr>
          <p:spPr>
            <a:xfrm>
              <a:off x="1617133" y="1641519"/>
              <a:ext cx="1456267" cy="4696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F7B85CDC-6431-F260-7361-4C7050F18DF1}"/>
              </a:ext>
            </a:extLst>
          </p:cNvPr>
          <p:cNvSpPr txBox="1"/>
          <p:nvPr/>
        </p:nvSpPr>
        <p:spPr>
          <a:xfrm rot="16200000">
            <a:off x="3214756" y="3460872"/>
            <a:ext cx="16895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Propagation time (10ns)</a:t>
            </a:r>
          </a:p>
        </p:txBody>
      </p:sp>
    </p:spTree>
    <p:extLst>
      <p:ext uri="{BB962C8B-B14F-4D97-AF65-F5344CB8AC3E}">
        <p14:creationId xmlns:p14="http://schemas.microsoft.com/office/powerpoint/2010/main" val="40271720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331AA4-0BF7-4825-A20A-B00C9B3CC4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9760BF-8469-34A9-D13D-A3528E3A59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Evidence of Deceleration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AAEC53-20A3-EABB-FAB2-351A2F33A5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07/03/2024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B35E84-C9CD-9650-38CB-9DBAC84CA4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Vertical Reconstruction Analysis Talk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8C7EB8-BF42-EDD3-CC3A-D0DFCF946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75C06-E6FF-2B41-9965-ECD387385993}" type="slidenum">
              <a:rPr lang="en-US" smtClean="0"/>
              <a:t>21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CD1EC24-213C-1440-F792-C2A85E55EB08}"/>
                  </a:ext>
                </a:extLst>
              </p:cNvPr>
              <p:cNvSpPr txBox="1"/>
              <p:nvPr/>
            </p:nvSpPr>
            <p:spPr>
              <a:xfrm>
                <a:off x="220705" y="618379"/>
                <a:ext cx="5317674" cy="738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400" dirty="0"/>
                  <a:t>Propagation time depends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GB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𝑟𝑒𝑐</m:t>
                        </m:r>
                      </m:sub>
                    </m:sSub>
                  </m:oMath>
                </a14:m>
                <a:r>
                  <a:rPr lang="en-US" sz="1400" dirty="0"/>
                  <a:t> - 2% effect in prop time at max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1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400" dirty="0"/>
                  <a:t>Cathode timestamps deviate from expected constant speed values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FC8BF39-85EE-DB93-677E-DD40D7E210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705" y="618379"/>
                <a:ext cx="5317674" cy="738664"/>
              </a:xfrm>
              <a:prstGeom prst="rect">
                <a:avLst/>
              </a:prstGeom>
              <a:blipFill>
                <a:blip r:embed="rId2"/>
                <a:stretch>
                  <a:fillRect l="-238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2E23C75C-961C-A709-5024-7BA6867EDDC3}"/>
              </a:ext>
            </a:extLst>
          </p:cNvPr>
          <p:cNvSpPr txBox="1"/>
          <p:nvPr/>
        </p:nvSpPr>
        <p:spPr>
          <a:xfrm>
            <a:off x="0" y="5931289"/>
            <a:ext cx="575029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** NEMO-3 used model of changing deceleration – this could be left over effect or something else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2DE5A0E-042F-9FEC-F708-5B9C62479855}"/>
              </a:ext>
            </a:extLst>
          </p:cNvPr>
          <p:cNvGrpSpPr/>
          <p:nvPr/>
        </p:nvGrpSpPr>
        <p:grpSpPr>
          <a:xfrm>
            <a:off x="7976882" y="2138772"/>
            <a:ext cx="4173461" cy="3467885"/>
            <a:chOff x="7976882" y="2138772"/>
            <a:chExt cx="4173461" cy="3467885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37B0570E-3720-C86B-EE59-24566F079B41}"/>
                </a:ext>
              </a:extLst>
            </p:cNvPr>
            <p:cNvGrpSpPr/>
            <p:nvPr/>
          </p:nvGrpSpPr>
          <p:grpSpPr>
            <a:xfrm>
              <a:off x="7976882" y="2138772"/>
              <a:ext cx="4171442" cy="3383807"/>
              <a:chOff x="8576074" y="2463950"/>
              <a:chExt cx="3636671" cy="277836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3C0457D6-7477-53CD-043B-6C3466C84462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8359701" y="3592921"/>
                    <a:ext cx="740523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  <m:sup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F32F3BEC-4EC3-0492-437C-11AF8A4948B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6200000">
                    <a:off x="8359701" y="3592921"/>
                    <a:ext cx="740523" cy="307777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47CA815C-EDF4-E781-0011-E8515753B452}"/>
                      </a:ext>
                    </a:extLst>
                  </p:cNvPr>
                  <p:cNvSpPr txBox="1"/>
                  <p:nvPr/>
                </p:nvSpPr>
                <p:spPr>
                  <a:xfrm>
                    <a:off x="10452487" y="4934534"/>
                    <a:ext cx="540917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𝑟𝑒𝑐</m:t>
                              </m:r>
                            </m:sub>
                          </m:sSub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9DDC53ED-40CD-0D6E-2927-25BA9FA6A12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452487" y="4934534"/>
                    <a:ext cx="540917" cy="307777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pic>
            <p:nvPicPr>
              <p:cNvPr id="31" name="Picture 30" descr="A graph with numbers and lines&#10;&#10;Description automatically generated">
                <a:extLst>
                  <a:ext uri="{FF2B5EF4-FFF2-40B4-BE49-F238E27FC236}">
                    <a16:creationId xmlns:a16="http://schemas.microsoft.com/office/drawing/2014/main" id="{F1E4853F-9298-84DB-29FF-2052C6FEDB4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t="-1" b="10890"/>
              <a:stretch/>
            </p:blipFill>
            <p:spPr>
              <a:xfrm>
                <a:off x="8807541" y="2463950"/>
                <a:ext cx="3405204" cy="2532665"/>
              </a:xfrm>
              <a:prstGeom prst="rect">
                <a:avLst/>
              </a:prstGeom>
            </p:spPr>
          </p:pic>
        </p:grp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26C3E15F-373B-8D58-DB7E-2BD90F5180BF}"/>
                </a:ext>
              </a:extLst>
            </p:cNvPr>
            <p:cNvCxnSpPr>
              <a:cxnSpLocks/>
            </p:cNvCxnSpPr>
            <p:nvPr/>
          </p:nvCxnSpPr>
          <p:spPr>
            <a:xfrm>
              <a:off x="8593667" y="5147733"/>
              <a:ext cx="3554657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E0479EA-AD76-695C-0A09-4516919DD358}"/>
                </a:ext>
              </a:extLst>
            </p:cNvPr>
            <p:cNvSpPr/>
            <p:nvPr/>
          </p:nvSpPr>
          <p:spPr>
            <a:xfrm>
              <a:off x="8542867" y="5156200"/>
              <a:ext cx="668867" cy="45045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8C8C9A6-8E2F-0697-092F-659EBE3F6CA5}"/>
                </a:ext>
              </a:extLst>
            </p:cNvPr>
            <p:cNvSpPr/>
            <p:nvPr/>
          </p:nvSpPr>
          <p:spPr>
            <a:xfrm>
              <a:off x="11481476" y="5156200"/>
              <a:ext cx="668867" cy="45045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CFF32590-5180-A77D-C1CF-842A91C68905}"/>
              </a:ext>
            </a:extLst>
          </p:cNvPr>
          <p:cNvGrpSpPr/>
          <p:nvPr/>
        </p:nvGrpSpPr>
        <p:grpSpPr>
          <a:xfrm>
            <a:off x="4132748" y="1897149"/>
            <a:ext cx="3881263" cy="3807279"/>
            <a:chOff x="4075208" y="1885361"/>
            <a:chExt cx="3901675" cy="3807279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13A3FA9A-1991-0F40-06B6-2EF103CA1BD3}"/>
                </a:ext>
              </a:extLst>
            </p:cNvPr>
            <p:cNvGrpSpPr/>
            <p:nvPr/>
          </p:nvGrpSpPr>
          <p:grpSpPr>
            <a:xfrm>
              <a:off x="4075208" y="1885361"/>
              <a:ext cx="3901675" cy="3631647"/>
              <a:chOff x="3589564" y="6177610"/>
              <a:chExt cx="3933273" cy="3568926"/>
            </a:xfrm>
          </p:grpSpPr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40835EB5-7598-E976-0574-97FBA6CE295A}"/>
                  </a:ext>
                </a:extLst>
              </p:cNvPr>
              <p:cNvGrpSpPr/>
              <p:nvPr/>
            </p:nvGrpSpPr>
            <p:grpSpPr>
              <a:xfrm>
                <a:off x="3589564" y="6435906"/>
                <a:ext cx="3933273" cy="3310630"/>
                <a:chOff x="5172523" y="1277698"/>
                <a:chExt cx="4509167" cy="3773882"/>
              </a:xfrm>
            </p:grpSpPr>
            <p:pic>
              <p:nvPicPr>
                <p:cNvPr id="41" name="Picture 40" descr="A graph with numbers and lines&#10;&#10;Description automatically generated">
                  <a:extLst>
                    <a:ext uri="{FF2B5EF4-FFF2-40B4-BE49-F238E27FC236}">
                      <a16:creationId xmlns:a16="http://schemas.microsoft.com/office/drawing/2014/main" id="{28329BF4-445C-7D4D-F169-77B072E8B18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/>
                <a:srcRect l="1754" r="1" b="4167"/>
                <a:stretch/>
              </p:blipFill>
              <p:spPr>
                <a:xfrm>
                  <a:off x="5619036" y="1277698"/>
                  <a:ext cx="4062654" cy="3502574"/>
                </a:xfrm>
                <a:prstGeom prst="rect">
                  <a:avLst/>
                </a:prstGeom>
              </p:spPr>
            </p:pic>
            <p:pic>
              <p:nvPicPr>
                <p:cNvPr id="42" name="Picture 41">
                  <a:extLst>
                    <a:ext uri="{FF2B5EF4-FFF2-40B4-BE49-F238E27FC236}">
                      <a16:creationId xmlns:a16="http://schemas.microsoft.com/office/drawing/2014/main" id="{7CD41B7F-B473-E2B7-B91C-13083012532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172523" y="1277698"/>
                  <a:ext cx="446512" cy="3773882"/>
                </a:xfrm>
                <a:prstGeom prst="rect">
                  <a:avLst/>
                </a:prstGeom>
              </p:spPr>
            </p:pic>
          </p:grp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D2F52D0-0B7F-A6AF-5532-1BF955935F16}"/>
                  </a:ext>
                </a:extLst>
              </p:cNvPr>
              <p:cNvSpPr txBox="1"/>
              <p:nvPr/>
            </p:nvSpPr>
            <p:spPr>
              <a:xfrm>
                <a:off x="5104457" y="6177610"/>
                <a:ext cx="121058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Individual Cell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83714953-DA62-18D5-24E4-6A0A78A6C9EE}"/>
                    </a:ext>
                  </a:extLst>
                </p:cNvPr>
                <p:cNvSpPr txBox="1"/>
                <p:nvPr/>
              </p:nvSpPr>
              <p:spPr>
                <a:xfrm>
                  <a:off x="5938171" y="5285133"/>
                  <a:ext cx="681853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GB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𝑡𝑟𝑢𝑒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A8FA08FF-BA3F-D271-A74D-33A85F2D3F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38171" y="5285133"/>
                  <a:ext cx="681853" cy="338554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F58FBF01-CD24-3B19-A304-931A3762E3C2}"/>
                    </a:ext>
                  </a:extLst>
                </p:cNvPr>
                <p:cNvSpPr txBox="1"/>
                <p:nvPr/>
              </p:nvSpPr>
              <p:spPr>
                <a:xfrm>
                  <a:off x="7633503" y="5259878"/>
                  <a:ext cx="323422" cy="40812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1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1100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num>
                          <m:den>
                            <m:r>
                              <a:rPr lang="en-GB" sz="11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877D8C94-67B3-69B3-D74A-F978F1E0CBB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33503" y="5259878"/>
                  <a:ext cx="323422" cy="408125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A82D6D31-53D3-F59A-5FE5-D9B4B348EE50}"/>
                    </a:ext>
                  </a:extLst>
                </p:cNvPr>
                <p:cNvSpPr txBox="1"/>
                <p:nvPr/>
              </p:nvSpPr>
              <p:spPr>
                <a:xfrm>
                  <a:off x="4472771" y="5284515"/>
                  <a:ext cx="429220" cy="40812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1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11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GB" sz="1100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num>
                          <m:den>
                            <m:r>
                              <a:rPr lang="en-GB" sz="11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CE04F711-55FD-086D-7112-598C8B1A331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72771" y="5284515"/>
                  <a:ext cx="429220" cy="408125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89406172-7D26-75E8-E42A-362F908B785F}"/>
              </a:ext>
            </a:extLst>
          </p:cNvPr>
          <p:cNvGrpSpPr/>
          <p:nvPr/>
        </p:nvGrpSpPr>
        <p:grpSpPr>
          <a:xfrm>
            <a:off x="-31895" y="1641519"/>
            <a:ext cx="3952901" cy="4027824"/>
            <a:chOff x="-31895" y="1641519"/>
            <a:chExt cx="3952901" cy="4027824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38A57BA3-673D-7927-3AE5-7C01A2ED96C4}"/>
                </a:ext>
              </a:extLst>
            </p:cNvPr>
            <p:cNvGrpSpPr/>
            <p:nvPr/>
          </p:nvGrpSpPr>
          <p:grpSpPr>
            <a:xfrm>
              <a:off x="-31895" y="1748225"/>
              <a:ext cx="3952901" cy="3921118"/>
              <a:chOff x="-31895" y="1873633"/>
              <a:chExt cx="3952901" cy="3713626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CE890C6F-A667-DC73-FA21-9A9D785EF124}"/>
                  </a:ext>
                </a:extLst>
              </p:cNvPr>
              <p:cNvGrpSpPr/>
              <p:nvPr/>
            </p:nvGrpSpPr>
            <p:grpSpPr>
              <a:xfrm>
                <a:off x="354951" y="1873633"/>
                <a:ext cx="3506830" cy="3713626"/>
                <a:chOff x="425028" y="1873633"/>
                <a:chExt cx="3506830" cy="371362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9" name="TextBox 48">
                      <a:extLst>
                        <a:ext uri="{FF2B5EF4-FFF2-40B4-BE49-F238E27FC236}">
                          <a16:creationId xmlns:a16="http://schemas.microsoft.com/office/drawing/2014/main" id="{F8392282-4653-3759-38B1-4DF0AA54381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890428" y="5147676"/>
                      <a:ext cx="681853" cy="338554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GB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𝑡𝑟𝑢𝑒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1600" dirty="0"/>
                    </a:p>
                  </p:txBody>
                </p:sp>
              </mc:Choice>
              <mc:Fallback xmlns="">
                <p:sp>
                  <p:nvSpPr>
                    <p:cNvPr id="49" name="TextBox 48">
                      <a:extLst>
                        <a:ext uri="{FF2B5EF4-FFF2-40B4-BE49-F238E27FC236}">
                          <a16:creationId xmlns:a16="http://schemas.microsoft.com/office/drawing/2014/main" id="{A5413001-7481-7442-1E16-0D9FB15D9854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890428" y="5147676"/>
                      <a:ext cx="681853" cy="338554"/>
                    </a:xfrm>
                    <a:prstGeom prst="rect">
                      <a:avLst/>
                    </a:prstGeom>
                    <a:blipFill>
                      <a:blip r:embed="rId11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0" name="TextBox 49">
                      <a:extLst>
                        <a:ext uri="{FF2B5EF4-FFF2-40B4-BE49-F238E27FC236}">
                          <a16:creationId xmlns:a16="http://schemas.microsoft.com/office/drawing/2014/main" id="{AF4AADE6-5778-CB56-6B38-7AC2D848B1A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585760" y="5154497"/>
                      <a:ext cx="323422" cy="40812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f>
                              <m:fPr>
                                <m:ctrlPr>
                                  <a:rPr lang="en-US" sz="110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1100" b="0" i="1" smtClean="0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num>
                              <m:den>
                                <m:r>
                                  <a:rPr lang="en-GB" sz="11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oMath>
                        </m:oMathPara>
                      </a14:m>
                      <a:endParaRPr lang="en-US" sz="1100" dirty="0"/>
                    </a:p>
                  </p:txBody>
                </p:sp>
              </mc:Choice>
              <mc:Fallback xmlns="">
                <p:sp>
                  <p:nvSpPr>
                    <p:cNvPr id="50" name="TextBox 49">
                      <a:extLst>
                        <a:ext uri="{FF2B5EF4-FFF2-40B4-BE49-F238E27FC236}">
                          <a16:creationId xmlns:a16="http://schemas.microsoft.com/office/drawing/2014/main" id="{A6293D24-DE18-F205-8E17-9F8EFA0E425D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585760" y="5154497"/>
                      <a:ext cx="323422" cy="408125"/>
                    </a:xfrm>
                    <a:prstGeom prst="rect">
                      <a:avLst/>
                    </a:prstGeom>
                    <a:blipFill>
                      <a:blip r:embed="rId12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1" name="TextBox 50">
                      <a:extLst>
                        <a:ext uri="{FF2B5EF4-FFF2-40B4-BE49-F238E27FC236}">
                          <a16:creationId xmlns:a16="http://schemas.microsoft.com/office/drawing/2014/main" id="{61109183-DD83-61D4-DA2E-BB79CE66470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25028" y="5179134"/>
                      <a:ext cx="429220" cy="40812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f>
                              <m:fPr>
                                <m:ctrlPr>
                                  <a:rPr lang="en-US" sz="110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11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1100" b="0" i="1" smtClean="0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num>
                              <m:den>
                                <m:r>
                                  <a:rPr lang="en-GB" sz="11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oMath>
                        </m:oMathPara>
                      </a14:m>
                      <a:endParaRPr lang="en-US" sz="1100" dirty="0"/>
                    </a:p>
                  </p:txBody>
                </p:sp>
              </mc:Choice>
              <mc:Fallback xmlns="">
                <p:sp>
                  <p:nvSpPr>
                    <p:cNvPr id="51" name="TextBox 50">
                      <a:extLst>
                        <a:ext uri="{FF2B5EF4-FFF2-40B4-BE49-F238E27FC236}">
                          <a16:creationId xmlns:a16="http://schemas.microsoft.com/office/drawing/2014/main" id="{7B733542-C120-B423-44CF-7A2FAA2791F1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25028" y="5179134"/>
                      <a:ext cx="429220" cy="408125"/>
                    </a:xfrm>
                    <a:prstGeom prst="rect">
                      <a:avLst/>
                    </a:prstGeom>
                    <a:blipFill>
                      <a:blip r:embed="rId13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52" name="Rectangle 51">
                  <a:extLst>
                    <a:ext uri="{FF2B5EF4-FFF2-40B4-BE49-F238E27FC236}">
                      <a16:creationId xmlns:a16="http://schemas.microsoft.com/office/drawing/2014/main" id="{87289913-4B08-D16E-44D7-897B3B9E5016}"/>
                    </a:ext>
                  </a:extLst>
                </p:cNvPr>
                <p:cNvSpPr/>
                <p:nvPr/>
              </p:nvSpPr>
              <p:spPr>
                <a:xfrm>
                  <a:off x="2697272" y="1873633"/>
                  <a:ext cx="1234586" cy="360217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095812F7-D709-C1CA-1EF4-A95A9364AED4}"/>
                  </a:ext>
                </a:extLst>
              </p:cNvPr>
              <p:cNvSpPr txBox="1"/>
              <p:nvPr/>
            </p:nvSpPr>
            <p:spPr>
              <a:xfrm rot="16200000">
                <a:off x="-659599" y="3486531"/>
                <a:ext cx="153240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Propagation time (ns)</a:t>
                </a:r>
              </a:p>
            </p:txBody>
          </p:sp>
          <p:pic>
            <p:nvPicPr>
              <p:cNvPr id="48" name="Picture 47" descr="A graph with lines and numbers&#10;&#10;Description automatically generated">
                <a:extLst>
                  <a:ext uri="{FF2B5EF4-FFF2-40B4-BE49-F238E27FC236}">
                    <a16:creationId xmlns:a16="http://schemas.microsoft.com/office/drawing/2014/main" id="{A719831B-C26B-900A-A5A8-635AE7EEA3A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4"/>
              <a:srcRect b="4587"/>
              <a:stretch/>
            </p:blipFill>
            <p:spPr>
              <a:xfrm>
                <a:off x="191038" y="2106552"/>
                <a:ext cx="3729968" cy="3082769"/>
              </a:xfrm>
              <a:prstGeom prst="rect">
                <a:avLst/>
              </a:prstGeom>
            </p:spPr>
          </p:pic>
        </p:grp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F54DF4C0-031B-2ABD-BDD6-A6B0F5541E31}"/>
                </a:ext>
              </a:extLst>
            </p:cNvPr>
            <p:cNvSpPr/>
            <p:nvPr/>
          </p:nvSpPr>
          <p:spPr>
            <a:xfrm>
              <a:off x="1617133" y="1641519"/>
              <a:ext cx="1456267" cy="4696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7362D6D7-5B4F-24F1-7785-90D8F13E87F5}"/>
              </a:ext>
            </a:extLst>
          </p:cNvPr>
          <p:cNvSpPr txBox="1"/>
          <p:nvPr/>
        </p:nvSpPr>
        <p:spPr>
          <a:xfrm rot="16200000">
            <a:off x="3214756" y="3460872"/>
            <a:ext cx="16895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Propagation time (10ns)</a:t>
            </a:r>
          </a:p>
        </p:txBody>
      </p:sp>
    </p:spTree>
    <p:extLst>
      <p:ext uri="{BB962C8B-B14F-4D97-AF65-F5344CB8AC3E}">
        <p14:creationId xmlns:p14="http://schemas.microsoft.com/office/powerpoint/2010/main" val="28816168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EB9B7B-5F40-84BD-FFF5-9D6B6E95A6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01C9F0-C63C-46CA-0E46-3E429C9BE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Evidence of Deceleration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FFD694-F89C-BC0B-D767-32143C68CB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07/03/2024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517832-4BD2-5039-984F-D62046A1B0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Vertical Reconstruction Analysis Talk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97CDDB-886D-CEAF-5F7B-CC5A8A15E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75C06-E6FF-2B41-9965-ECD387385993}" type="slidenum">
              <a:rPr lang="en-US" smtClean="0"/>
              <a:t>22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9B76C46-C2F1-4CF9-7F72-CA109E905A7B}"/>
                  </a:ext>
                </a:extLst>
              </p:cNvPr>
              <p:cNvSpPr txBox="1"/>
              <p:nvPr/>
            </p:nvSpPr>
            <p:spPr>
              <a:xfrm>
                <a:off x="220705" y="618379"/>
                <a:ext cx="5957657" cy="11695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400" dirty="0"/>
                  <a:t>Propagation time depends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GB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𝑟𝑒𝑐</m:t>
                        </m:r>
                      </m:sub>
                    </m:sSub>
                  </m:oMath>
                </a14:m>
                <a:r>
                  <a:rPr lang="en-US" sz="1400" dirty="0"/>
                  <a:t> - 2% effect in prop time at max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1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400" dirty="0"/>
                  <a:t>Cathode timestamps deviate from expected constant speed values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1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400" dirty="0"/>
                  <a:t>Both these effects are consistent with deceleration of the plasma over time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DEECFBF-7CCC-7B9C-CB34-D679F3A0B9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705" y="618379"/>
                <a:ext cx="5957657" cy="1169551"/>
              </a:xfrm>
              <a:prstGeom prst="rect">
                <a:avLst/>
              </a:prstGeom>
              <a:blipFill>
                <a:blip r:embed="rId2"/>
                <a:stretch>
                  <a:fillRect l="-213" b="-43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4D773E95-F755-0418-2CDE-587E25D6F831}"/>
              </a:ext>
            </a:extLst>
          </p:cNvPr>
          <p:cNvSpPr txBox="1"/>
          <p:nvPr/>
        </p:nvSpPr>
        <p:spPr>
          <a:xfrm>
            <a:off x="0" y="5931289"/>
            <a:ext cx="575029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** NEMO-3 used model of changing deceleration – this could be left over effect or something else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79DA14F-A6E7-3CB5-B501-C23CEBF4D6CA}"/>
              </a:ext>
            </a:extLst>
          </p:cNvPr>
          <p:cNvGrpSpPr/>
          <p:nvPr/>
        </p:nvGrpSpPr>
        <p:grpSpPr>
          <a:xfrm>
            <a:off x="7976882" y="2138772"/>
            <a:ext cx="4173461" cy="3467885"/>
            <a:chOff x="7976882" y="2138772"/>
            <a:chExt cx="4173461" cy="3467885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91085C4-60E8-DE37-4ECF-2B90C2C4E224}"/>
                </a:ext>
              </a:extLst>
            </p:cNvPr>
            <p:cNvGrpSpPr/>
            <p:nvPr/>
          </p:nvGrpSpPr>
          <p:grpSpPr>
            <a:xfrm>
              <a:off x="7976882" y="2138772"/>
              <a:ext cx="4171442" cy="3383807"/>
              <a:chOff x="8576074" y="2463950"/>
              <a:chExt cx="3636671" cy="277836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823C926A-A09B-C787-42F1-B40575382137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8359701" y="3592921"/>
                    <a:ext cx="740523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  <m:sup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466E0DE0-5895-9F2D-C7B3-69422DF3D74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6200000">
                    <a:off x="8359701" y="3592921"/>
                    <a:ext cx="740523" cy="307777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DCA0944F-E21B-A460-94B2-44998E3061C0}"/>
                      </a:ext>
                    </a:extLst>
                  </p:cNvPr>
                  <p:cNvSpPr txBox="1"/>
                  <p:nvPr/>
                </p:nvSpPr>
                <p:spPr>
                  <a:xfrm>
                    <a:off x="10452487" y="4934534"/>
                    <a:ext cx="540917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𝑟𝑒𝑐</m:t>
                              </m:r>
                            </m:sub>
                          </m:sSub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6275D6FF-79A1-74B4-A578-43BF62B3611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452487" y="4934534"/>
                    <a:ext cx="540917" cy="307777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pic>
            <p:nvPicPr>
              <p:cNvPr id="13" name="Picture 12" descr="A graph with numbers and lines&#10;&#10;Description automatically generated">
                <a:extLst>
                  <a:ext uri="{FF2B5EF4-FFF2-40B4-BE49-F238E27FC236}">
                    <a16:creationId xmlns:a16="http://schemas.microsoft.com/office/drawing/2014/main" id="{B971C3D4-4489-4883-B9E6-125A6EA5017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t="-1" b="10890"/>
              <a:stretch/>
            </p:blipFill>
            <p:spPr>
              <a:xfrm>
                <a:off x="8807541" y="2463950"/>
                <a:ext cx="3405204" cy="2532665"/>
              </a:xfrm>
              <a:prstGeom prst="rect">
                <a:avLst/>
              </a:prstGeom>
            </p:spPr>
          </p:pic>
        </p:grp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857E6249-8D5F-13D8-161D-1A447DA1136E}"/>
                </a:ext>
              </a:extLst>
            </p:cNvPr>
            <p:cNvCxnSpPr>
              <a:cxnSpLocks/>
            </p:cNvCxnSpPr>
            <p:nvPr/>
          </p:nvCxnSpPr>
          <p:spPr>
            <a:xfrm>
              <a:off x="8593667" y="5147733"/>
              <a:ext cx="3554657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A797032-DE80-5E48-F852-EBA21AFF2EFA}"/>
                </a:ext>
              </a:extLst>
            </p:cNvPr>
            <p:cNvSpPr/>
            <p:nvPr/>
          </p:nvSpPr>
          <p:spPr>
            <a:xfrm>
              <a:off x="8542867" y="5156200"/>
              <a:ext cx="668867" cy="45045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B2E7105-1B7F-8923-C84D-62CE325807EB}"/>
                </a:ext>
              </a:extLst>
            </p:cNvPr>
            <p:cNvSpPr/>
            <p:nvPr/>
          </p:nvSpPr>
          <p:spPr>
            <a:xfrm>
              <a:off x="11481476" y="5156200"/>
              <a:ext cx="668867" cy="45045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4AAB5A7-7570-B793-EBEF-5C21818890FF}"/>
              </a:ext>
            </a:extLst>
          </p:cNvPr>
          <p:cNvGrpSpPr/>
          <p:nvPr/>
        </p:nvGrpSpPr>
        <p:grpSpPr>
          <a:xfrm>
            <a:off x="3921007" y="1897149"/>
            <a:ext cx="4093004" cy="3807279"/>
            <a:chOff x="3921007" y="1897149"/>
            <a:chExt cx="4093004" cy="3807279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5D067069-DFE1-E5F5-892A-A75572A1F5CE}"/>
                </a:ext>
              </a:extLst>
            </p:cNvPr>
            <p:cNvGrpSpPr/>
            <p:nvPr/>
          </p:nvGrpSpPr>
          <p:grpSpPr>
            <a:xfrm>
              <a:off x="4132748" y="1897149"/>
              <a:ext cx="3881263" cy="3807279"/>
              <a:chOff x="4075208" y="1885361"/>
              <a:chExt cx="3901675" cy="3807279"/>
            </a:xfrm>
          </p:grpSpPr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2F488B58-9356-9945-79CC-8562564EE09B}"/>
                  </a:ext>
                </a:extLst>
              </p:cNvPr>
              <p:cNvGrpSpPr/>
              <p:nvPr/>
            </p:nvGrpSpPr>
            <p:grpSpPr>
              <a:xfrm>
                <a:off x="4075208" y="1885361"/>
                <a:ext cx="3901675" cy="3631647"/>
                <a:chOff x="3589564" y="6177610"/>
                <a:chExt cx="3933273" cy="3568926"/>
              </a:xfrm>
            </p:grpSpPr>
            <p:grpSp>
              <p:nvGrpSpPr>
                <p:cNvPr id="41" name="Group 40">
                  <a:extLst>
                    <a:ext uri="{FF2B5EF4-FFF2-40B4-BE49-F238E27FC236}">
                      <a16:creationId xmlns:a16="http://schemas.microsoft.com/office/drawing/2014/main" id="{82754AA0-BF59-8CC5-312E-CE79A3F81E5A}"/>
                    </a:ext>
                  </a:extLst>
                </p:cNvPr>
                <p:cNvGrpSpPr/>
                <p:nvPr/>
              </p:nvGrpSpPr>
              <p:grpSpPr>
                <a:xfrm>
                  <a:off x="3589564" y="6435906"/>
                  <a:ext cx="3933273" cy="3310630"/>
                  <a:chOff x="5172523" y="1277698"/>
                  <a:chExt cx="4509167" cy="3773882"/>
                </a:xfrm>
              </p:grpSpPr>
              <p:pic>
                <p:nvPicPr>
                  <p:cNvPr id="43" name="Picture 42" descr="A graph with numbers and lines&#10;&#10;Description automatically generated">
                    <a:extLst>
                      <a:ext uri="{FF2B5EF4-FFF2-40B4-BE49-F238E27FC236}">
                        <a16:creationId xmlns:a16="http://schemas.microsoft.com/office/drawing/2014/main" id="{E4ABF546-12AB-452B-20BF-B947CF28C68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6"/>
                  <a:srcRect l="1754" r="1" b="4167"/>
                  <a:stretch/>
                </p:blipFill>
                <p:spPr>
                  <a:xfrm>
                    <a:off x="5619036" y="1277698"/>
                    <a:ext cx="4062654" cy="3502574"/>
                  </a:xfrm>
                  <a:prstGeom prst="rect">
                    <a:avLst/>
                  </a:prstGeom>
                </p:spPr>
              </p:pic>
              <p:pic>
                <p:nvPicPr>
                  <p:cNvPr id="44" name="Picture 43">
                    <a:extLst>
                      <a:ext uri="{FF2B5EF4-FFF2-40B4-BE49-F238E27FC236}">
                        <a16:creationId xmlns:a16="http://schemas.microsoft.com/office/drawing/2014/main" id="{7B9A74AD-D7B5-BD5D-51F5-614E5EA428A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5172523" y="1277698"/>
                    <a:ext cx="446512" cy="3773882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28D10EFF-E341-8F32-4615-10E0565FC755}"/>
                    </a:ext>
                  </a:extLst>
                </p:cNvPr>
                <p:cNvSpPr txBox="1"/>
                <p:nvPr/>
              </p:nvSpPr>
              <p:spPr>
                <a:xfrm>
                  <a:off x="5104457" y="6177610"/>
                  <a:ext cx="121058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/>
                    <a:t>Individual Cell</a:t>
                  </a:r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F7817BA4-275E-2BF1-3456-D4820CD7CAAD}"/>
                      </a:ext>
                    </a:extLst>
                  </p:cNvPr>
                  <p:cNvSpPr txBox="1"/>
                  <p:nvPr/>
                </p:nvSpPr>
                <p:spPr>
                  <a:xfrm>
                    <a:off x="5938171" y="5285133"/>
                    <a:ext cx="681853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𝑡𝑟𝑢𝑒</m:t>
                              </m:r>
                            </m:sub>
                          </m:sSub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94B004B7-7910-75BB-B6C4-B18E87756F3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938171" y="5285133"/>
                    <a:ext cx="681853" cy="338554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0E4E1D20-AC46-FCA5-63AA-9A2C98FF0A92}"/>
                      </a:ext>
                    </a:extLst>
                  </p:cNvPr>
                  <p:cNvSpPr txBox="1"/>
                  <p:nvPr/>
                </p:nvSpPr>
                <p:spPr>
                  <a:xfrm>
                    <a:off x="7633503" y="5259878"/>
                    <a:ext cx="323422" cy="40812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sz="11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11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num>
                            <m:den>
                              <m:r>
                                <a:rPr lang="en-GB" sz="11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oMath>
                      </m:oMathPara>
                    </a14:m>
                    <a:endParaRPr lang="en-US" sz="1100" dirty="0"/>
                  </a:p>
                </p:txBody>
              </p:sp>
            </mc:Choice>
            <mc:Fallback xmlns=""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FDE523FD-E8B0-FC3D-1CA5-081208B5278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33503" y="5259878"/>
                    <a:ext cx="323422" cy="408125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E3030F8B-4EBC-CBBC-9E51-545AFEC80281}"/>
                      </a:ext>
                    </a:extLst>
                  </p:cNvPr>
                  <p:cNvSpPr txBox="1"/>
                  <p:nvPr/>
                </p:nvSpPr>
                <p:spPr>
                  <a:xfrm>
                    <a:off x="4472771" y="5284515"/>
                    <a:ext cx="429220" cy="40812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sz="11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11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11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num>
                            <m:den>
                              <m:r>
                                <a:rPr lang="en-GB" sz="11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oMath>
                      </m:oMathPara>
                    </a14:m>
                    <a:endParaRPr lang="en-US" sz="1100" dirty="0"/>
                  </a:p>
                </p:txBody>
              </p:sp>
            </mc:Choice>
            <mc:Fallback xmlns=""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02AD46F8-5720-F4CE-9F5B-6EE16993D35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72771" y="5284515"/>
                    <a:ext cx="429220" cy="408125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DB451A0-4B9C-209E-0876-A378D58A47F4}"/>
                </a:ext>
              </a:extLst>
            </p:cNvPr>
            <p:cNvSpPr txBox="1"/>
            <p:nvPr/>
          </p:nvSpPr>
          <p:spPr>
            <a:xfrm rot="16200000">
              <a:off x="3214756" y="3460872"/>
              <a:ext cx="168950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Propagation time (10ns)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A0CCB7C8-B481-3826-981D-E04367B50D54}"/>
              </a:ext>
            </a:extLst>
          </p:cNvPr>
          <p:cNvGrpSpPr/>
          <p:nvPr/>
        </p:nvGrpSpPr>
        <p:grpSpPr>
          <a:xfrm>
            <a:off x="-31895" y="1730821"/>
            <a:ext cx="3952901" cy="3938522"/>
            <a:chOff x="-31895" y="1730821"/>
            <a:chExt cx="3952901" cy="3938522"/>
          </a:xfrm>
        </p:grpSpPr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7541163E-9D42-57B1-0194-4D31AF094797}"/>
                </a:ext>
              </a:extLst>
            </p:cNvPr>
            <p:cNvGrpSpPr/>
            <p:nvPr/>
          </p:nvGrpSpPr>
          <p:grpSpPr>
            <a:xfrm>
              <a:off x="-31895" y="1748225"/>
              <a:ext cx="3952901" cy="3921118"/>
              <a:chOff x="-31895" y="1873633"/>
              <a:chExt cx="3952901" cy="3713626"/>
            </a:xfrm>
          </p:grpSpPr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05DB73B6-24B8-16AC-431B-5392E98D81E2}"/>
                  </a:ext>
                </a:extLst>
              </p:cNvPr>
              <p:cNvGrpSpPr/>
              <p:nvPr/>
            </p:nvGrpSpPr>
            <p:grpSpPr>
              <a:xfrm>
                <a:off x="354951" y="1873633"/>
                <a:ext cx="3506830" cy="3713626"/>
                <a:chOff x="425028" y="1873633"/>
                <a:chExt cx="3506830" cy="371362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0" name="TextBox 59">
                      <a:extLst>
                        <a:ext uri="{FF2B5EF4-FFF2-40B4-BE49-F238E27FC236}">
                          <a16:creationId xmlns:a16="http://schemas.microsoft.com/office/drawing/2014/main" id="{73082867-D8F4-C5BA-DD53-24AA6B2163A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890428" y="5147676"/>
                      <a:ext cx="681853" cy="338554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GB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𝑡𝑟𝑢𝑒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1600" dirty="0"/>
                    </a:p>
                  </p:txBody>
                </p:sp>
              </mc:Choice>
              <mc:Fallback xmlns="">
                <p:sp>
                  <p:nvSpPr>
                    <p:cNvPr id="60" name="TextBox 59">
                      <a:extLst>
                        <a:ext uri="{FF2B5EF4-FFF2-40B4-BE49-F238E27FC236}">
                          <a16:creationId xmlns:a16="http://schemas.microsoft.com/office/drawing/2014/main" id="{9E8354EA-9178-FBC4-0039-31EC52BF4F59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890428" y="5147676"/>
                      <a:ext cx="681853" cy="338554"/>
                    </a:xfrm>
                    <a:prstGeom prst="rect">
                      <a:avLst/>
                    </a:prstGeom>
                    <a:blipFill>
                      <a:blip r:embed="rId11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1" name="TextBox 60">
                      <a:extLst>
                        <a:ext uri="{FF2B5EF4-FFF2-40B4-BE49-F238E27FC236}">
                          <a16:creationId xmlns:a16="http://schemas.microsoft.com/office/drawing/2014/main" id="{3FD043F6-5104-D092-DF46-554C568562C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585760" y="5154497"/>
                      <a:ext cx="323422" cy="40812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f>
                              <m:fPr>
                                <m:ctrlPr>
                                  <a:rPr lang="en-US" sz="110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1100" b="0" i="1" smtClean="0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num>
                              <m:den>
                                <m:r>
                                  <a:rPr lang="en-GB" sz="11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oMath>
                        </m:oMathPara>
                      </a14:m>
                      <a:endParaRPr lang="en-US" sz="1100" dirty="0"/>
                    </a:p>
                  </p:txBody>
                </p:sp>
              </mc:Choice>
              <mc:Fallback xmlns="">
                <p:sp>
                  <p:nvSpPr>
                    <p:cNvPr id="61" name="TextBox 60">
                      <a:extLst>
                        <a:ext uri="{FF2B5EF4-FFF2-40B4-BE49-F238E27FC236}">
                          <a16:creationId xmlns:a16="http://schemas.microsoft.com/office/drawing/2014/main" id="{18A91D73-55FC-3C2A-2555-DCD4FA6AB22E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585760" y="5154497"/>
                      <a:ext cx="323422" cy="408125"/>
                    </a:xfrm>
                    <a:prstGeom prst="rect">
                      <a:avLst/>
                    </a:prstGeom>
                    <a:blipFill>
                      <a:blip r:embed="rId12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2" name="TextBox 61">
                      <a:extLst>
                        <a:ext uri="{FF2B5EF4-FFF2-40B4-BE49-F238E27FC236}">
                          <a16:creationId xmlns:a16="http://schemas.microsoft.com/office/drawing/2014/main" id="{889C4968-19C6-2806-8030-EAECFE89041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25028" y="5179134"/>
                      <a:ext cx="429220" cy="40812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f>
                              <m:fPr>
                                <m:ctrlPr>
                                  <a:rPr lang="en-US" sz="110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11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1100" b="0" i="1" smtClean="0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num>
                              <m:den>
                                <m:r>
                                  <a:rPr lang="en-GB" sz="11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oMath>
                        </m:oMathPara>
                      </a14:m>
                      <a:endParaRPr lang="en-US" sz="1100" dirty="0"/>
                    </a:p>
                  </p:txBody>
                </p:sp>
              </mc:Choice>
              <mc:Fallback xmlns="">
                <p:sp>
                  <p:nvSpPr>
                    <p:cNvPr id="62" name="TextBox 61">
                      <a:extLst>
                        <a:ext uri="{FF2B5EF4-FFF2-40B4-BE49-F238E27FC236}">
                          <a16:creationId xmlns:a16="http://schemas.microsoft.com/office/drawing/2014/main" id="{ECEFF3D3-117A-2130-79C1-C27FA67FE7DA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25028" y="5179134"/>
                      <a:ext cx="429220" cy="408125"/>
                    </a:xfrm>
                    <a:prstGeom prst="rect">
                      <a:avLst/>
                    </a:prstGeom>
                    <a:blipFill>
                      <a:blip r:embed="rId13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63" name="Rectangle 62">
                  <a:extLst>
                    <a:ext uri="{FF2B5EF4-FFF2-40B4-BE49-F238E27FC236}">
                      <a16:creationId xmlns:a16="http://schemas.microsoft.com/office/drawing/2014/main" id="{1DB18DD8-B2DC-FA66-B3C6-CDCD125A6A2A}"/>
                    </a:ext>
                  </a:extLst>
                </p:cNvPr>
                <p:cNvSpPr/>
                <p:nvPr/>
              </p:nvSpPr>
              <p:spPr>
                <a:xfrm>
                  <a:off x="2697272" y="1873633"/>
                  <a:ext cx="1234586" cy="360217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22F893AE-1EC3-5B9D-B721-8C1A1ED5EDBC}"/>
                  </a:ext>
                </a:extLst>
              </p:cNvPr>
              <p:cNvSpPr txBox="1"/>
              <p:nvPr/>
            </p:nvSpPr>
            <p:spPr>
              <a:xfrm rot="16200000">
                <a:off x="-659599" y="3486531"/>
                <a:ext cx="153240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Propagation time (ns)</a:t>
                </a:r>
              </a:p>
            </p:txBody>
          </p:sp>
          <p:pic>
            <p:nvPicPr>
              <p:cNvPr id="59" name="Picture 58" descr="A graph with lines and numbers&#10;&#10;Description automatically generated">
                <a:extLst>
                  <a:ext uri="{FF2B5EF4-FFF2-40B4-BE49-F238E27FC236}">
                    <a16:creationId xmlns:a16="http://schemas.microsoft.com/office/drawing/2014/main" id="{7C653F42-7383-9704-B3F0-55DAC2FECA5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4"/>
              <a:srcRect b="4587"/>
              <a:stretch/>
            </p:blipFill>
            <p:spPr>
              <a:xfrm>
                <a:off x="191038" y="2106552"/>
                <a:ext cx="3729968" cy="3082769"/>
              </a:xfrm>
              <a:prstGeom prst="rect">
                <a:avLst/>
              </a:prstGeom>
            </p:spPr>
          </p:pic>
        </p:grp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03F3B8E3-4747-1275-BB12-C8A9F4041D4D}"/>
                </a:ext>
              </a:extLst>
            </p:cNvPr>
            <p:cNvSpPr/>
            <p:nvPr/>
          </p:nvSpPr>
          <p:spPr>
            <a:xfrm>
              <a:off x="1617133" y="1730821"/>
              <a:ext cx="1456267" cy="3803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581796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64BAB7-D00B-6386-5EE0-AF0475363A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A7FEC-0BB4-3295-15AD-3C3BDA7D8E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Correction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2FC411-2892-1A9B-85F8-AA22A717AE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07/03/2024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BE11E0-CFED-C174-6CFF-F50ADD963C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Vertical Reconstruction Analysis Talk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F3D576-ADD2-71D9-3612-1C9A02CAF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75C06-E6FF-2B41-9965-ECD387385993}" type="slidenum">
              <a:rPr lang="en-US" smtClean="0"/>
              <a:t>23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FEDBD92-1992-AA4C-B4E3-0E0ACD2355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7974" y="596045"/>
            <a:ext cx="11439797" cy="920523"/>
          </a:xfrm>
        </p:spPr>
        <p:txBody>
          <a:bodyPr>
            <a:normAutofit fontScale="25000" lnSpcReduction="20000"/>
          </a:bodyPr>
          <a:lstStyle/>
          <a:p>
            <a:pPr marL="0" indent="0">
              <a:buNone/>
            </a:pPr>
            <a:r>
              <a:rPr lang="en-US" sz="8000" dirty="0"/>
              <a:t>NEMO-3 correction</a:t>
            </a:r>
          </a:p>
          <a:p>
            <a:pPr marL="0" indent="0">
              <a:buNone/>
            </a:pPr>
            <a:endParaRPr lang="en-US" sz="1900" dirty="0"/>
          </a:p>
          <a:p>
            <a:pPr marL="0" indent="0">
              <a:buNone/>
            </a:pPr>
            <a:endParaRPr lang="en-US" sz="1900" dirty="0"/>
          </a:p>
          <a:p>
            <a:pPr marL="0" indent="0">
              <a:buNone/>
            </a:pPr>
            <a:endParaRPr lang="en-US" sz="1900" dirty="0"/>
          </a:p>
          <a:p>
            <a:pPr marL="0" indent="0">
              <a:buNone/>
            </a:pPr>
            <a:endParaRPr lang="en-US" sz="1900" dirty="0"/>
          </a:p>
          <a:p>
            <a:pPr marL="0" indent="0">
              <a:buNone/>
            </a:pPr>
            <a:endParaRPr lang="en-US" sz="1900" dirty="0"/>
          </a:p>
          <a:p>
            <a:pPr marL="0" indent="0">
              <a:buNone/>
            </a:pPr>
            <a:r>
              <a:rPr lang="en-US" sz="2000" dirty="0"/>
              <a:t>			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6AD7E19-57E1-9C7C-54A4-64A71CC333DA}"/>
                  </a:ext>
                </a:extLst>
              </p:cNvPr>
              <p:cNvSpPr txBox="1"/>
              <p:nvPr/>
            </p:nvSpPr>
            <p:spPr>
              <a:xfrm>
                <a:off x="2684582" y="864048"/>
                <a:ext cx="6884257" cy="6951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𝑟𝑒𝑐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      </m:t>
                      </m:r>
                      <m:r>
                        <a:rPr lang="en-GB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b="0" i="0" smtClean="0">
                          <a:latin typeface="Cambria Math" panose="02040503050406030204" pitchFamily="18" charset="0"/>
                        </a:rPr>
                        <m:t>       </m:t>
                      </m:r>
                      <m:r>
                        <a:rPr lang="en-GB">
                          <a:latin typeface="Cambria Math" panose="02040503050406030204" pitchFamily="18" charset="0"/>
                        </a:rPr>
                        <m:t>0.408</m:t>
                      </m:r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−4</m:t>
                          </m:r>
                        </m:sup>
                      </m:sSup>
                      <m:r>
                        <a:rPr lang="en-GB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p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′2</m:t>
                              </m:r>
                            </m:sup>
                          </m:sSup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den>
                      </m:f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>
                              <a:latin typeface="Cambria Math" panose="02040503050406030204" pitchFamily="18" charset="0"/>
                            </a:rPr>
                            <m:t>1−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5</m:t>
                                      </m:r>
                                    </m:sub>
                                  </m:sSub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6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5</m:t>
                                      </m:r>
                                    </m:sub>
                                  </m:sSub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6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98860C5-BE3A-35BD-32D4-937C8D22DE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4582" y="864048"/>
                <a:ext cx="6884257" cy="69519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1D7832D2-178C-935A-095B-14DA0C6AD890}"/>
              </a:ext>
            </a:extLst>
          </p:cNvPr>
          <p:cNvSpPr txBox="1"/>
          <p:nvPr/>
        </p:nvSpPr>
        <p:spPr>
          <a:xfrm>
            <a:off x="293004" y="2796836"/>
            <a:ext cx="7319865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Basis of nemo-3 correction: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Assumes deceleration halves during propagation</a:t>
            </a:r>
          </a:p>
          <a:p>
            <a:endParaRPr lang="en-US" sz="1600" dirty="0"/>
          </a:p>
          <a:p>
            <a:endParaRPr lang="en-US" sz="1600" dirty="0"/>
          </a:p>
          <a:p>
            <a:r>
              <a:rPr lang="en-US" sz="1600" dirty="0"/>
              <a:t>Benefits of nemo-3 correction: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Unitless correction values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Can be customized for each cell/depending on location of cell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endParaRPr lang="en-US" sz="16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5E01A1C-4FA0-7383-0B27-C9EDB31AEC67}"/>
              </a:ext>
            </a:extLst>
          </p:cNvPr>
          <p:cNvSpPr txBox="1"/>
          <p:nvPr/>
        </p:nvSpPr>
        <p:spPr>
          <a:xfrm>
            <a:off x="3291535" y="1819803"/>
            <a:ext cx="15319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Current formula</a:t>
            </a:r>
          </a:p>
        </p:txBody>
      </p:sp>
      <p:sp>
        <p:nvSpPr>
          <p:cNvPr id="31" name="Left Brace 30">
            <a:extLst>
              <a:ext uri="{FF2B5EF4-FFF2-40B4-BE49-F238E27FC236}">
                <a16:creationId xmlns:a16="http://schemas.microsoft.com/office/drawing/2014/main" id="{9610DBF1-0278-7718-47EF-BFFE80C78886}"/>
              </a:ext>
            </a:extLst>
          </p:cNvPr>
          <p:cNvSpPr/>
          <p:nvPr/>
        </p:nvSpPr>
        <p:spPr>
          <a:xfrm rot="16200000">
            <a:off x="3860136" y="1100866"/>
            <a:ext cx="191488" cy="1167916"/>
          </a:xfrm>
          <a:prstGeom prst="lef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Left Brace 32">
            <a:extLst>
              <a:ext uri="{FF2B5EF4-FFF2-40B4-BE49-F238E27FC236}">
                <a16:creationId xmlns:a16="http://schemas.microsoft.com/office/drawing/2014/main" id="{D2033D0A-2A0D-4879-01AA-6BF520175514}"/>
              </a:ext>
            </a:extLst>
          </p:cNvPr>
          <p:cNvSpPr/>
          <p:nvPr/>
        </p:nvSpPr>
        <p:spPr>
          <a:xfrm rot="16200000">
            <a:off x="6030966" y="1095060"/>
            <a:ext cx="191488" cy="1167916"/>
          </a:xfrm>
          <a:prstGeom prst="lef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B558DD3-9F3D-3401-0CFF-D6AB0067E415}"/>
                  </a:ext>
                </a:extLst>
              </p:cNvPr>
              <p:cNvSpPr txBox="1"/>
              <p:nvPr/>
            </p:nvSpPr>
            <p:spPr>
              <a:xfrm>
                <a:off x="5735822" y="1798798"/>
                <a:ext cx="1155902" cy="5500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f>
                        <m:fPr>
                          <m:ctrlPr>
                            <a:rPr lang="en-US" sz="1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sSubSup>
                            <m:sSubSupPr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sSup>
                        <m:sSupPr>
                          <m:ctrlP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𝑚𝑚</m:t>
                          </m:r>
                        </m:e>
                        <m:sup>
                          <m: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47AD56E-5FF9-534C-5033-E108050017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5822" y="1798798"/>
                <a:ext cx="1155902" cy="550022"/>
              </a:xfrm>
              <a:prstGeom prst="rect">
                <a:avLst/>
              </a:prstGeom>
              <a:blipFill>
                <a:blip r:embed="rId6"/>
                <a:stretch>
                  <a:fillRect b="-2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Left Brace 36">
            <a:extLst>
              <a:ext uri="{FF2B5EF4-FFF2-40B4-BE49-F238E27FC236}">
                <a16:creationId xmlns:a16="http://schemas.microsoft.com/office/drawing/2014/main" id="{1C352412-4109-5914-8A7A-40B984D470B3}"/>
              </a:ext>
            </a:extLst>
          </p:cNvPr>
          <p:cNvSpPr/>
          <p:nvPr/>
        </p:nvSpPr>
        <p:spPr>
          <a:xfrm rot="16200000">
            <a:off x="8200575" y="398267"/>
            <a:ext cx="161393" cy="2575133"/>
          </a:xfrm>
          <a:prstGeom prst="lef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BD89635-8B66-35E2-328C-A3E2A2201DF6}"/>
              </a:ext>
            </a:extLst>
          </p:cNvPr>
          <p:cNvSpPr txBox="1"/>
          <p:nvPr/>
        </p:nvSpPr>
        <p:spPr>
          <a:xfrm>
            <a:off x="7612869" y="1851662"/>
            <a:ext cx="20641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Deceleration term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F84C577-E4AE-3023-2A3D-CA7E0258189C}"/>
              </a:ext>
            </a:extLst>
          </p:cNvPr>
          <p:cNvGrpSpPr/>
          <p:nvPr/>
        </p:nvGrpSpPr>
        <p:grpSpPr>
          <a:xfrm>
            <a:off x="6700733" y="2705679"/>
            <a:ext cx="4718149" cy="3607339"/>
            <a:chOff x="6700733" y="2705679"/>
            <a:chExt cx="4718149" cy="3607339"/>
          </a:xfrm>
        </p:grpSpPr>
        <p:pic>
          <p:nvPicPr>
            <p:cNvPr id="12" name="Picture 11" descr="A graph of a function&#10;&#10;Description automatically generated">
              <a:extLst>
                <a:ext uri="{FF2B5EF4-FFF2-40B4-BE49-F238E27FC236}">
                  <a16:creationId xmlns:a16="http://schemas.microsoft.com/office/drawing/2014/main" id="{052A4FBD-9687-7576-7D52-9596A67EE2A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080419" y="2705679"/>
              <a:ext cx="4338463" cy="3152269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9FA98895-C407-9BD2-3108-4787090D00EA}"/>
                    </a:ext>
                  </a:extLst>
                </p:cNvPr>
                <p:cNvSpPr txBox="1"/>
                <p:nvPr/>
              </p:nvSpPr>
              <p:spPr>
                <a:xfrm rot="16200000">
                  <a:off x="6170780" y="3906697"/>
                  <a:ext cx="142923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𝑟𝑒𝑐</m:t>
                            </m:r>
                          </m:sub>
                        </m:sSub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𝑡𝑟𝑢𝑒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9FA98895-C407-9BD2-3108-4787090D00E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6170780" y="3906697"/>
                  <a:ext cx="1429237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EE87AFD5-41ED-3955-0EB6-D94126A8AFD5}"/>
                    </a:ext>
                  </a:extLst>
                </p:cNvPr>
                <p:cNvSpPr txBox="1"/>
                <p:nvPr/>
              </p:nvSpPr>
              <p:spPr>
                <a:xfrm>
                  <a:off x="8992681" y="5856261"/>
                  <a:ext cx="74430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𝑡𝑟𝑢𝑒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EE87AFD5-41ED-3955-0EB6-D94126A8AFD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92681" y="5856261"/>
                  <a:ext cx="744306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F34B4F02-877C-1BBF-545C-22E759F24FD2}"/>
                    </a:ext>
                  </a:extLst>
                </p:cNvPr>
                <p:cNvSpPr txBox="1"/>
                <p:nvPr/>
              </p:nvSpPr>
              <p:spPr>
                <a:xfrm>
                  <a:off x="10882115" y="5876167"/>
                  <a:ext cx="336631" cy="43685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2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1200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num>
                          <m:den>
                            <m:r>
                              <a:rPr lang="en-GB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oMath>
                    </m:oMathPara>
                  </a14:m>
                  <a:endParaRPr lang="en-US" sz="1200" dirty="0"/>
                </a:p>
              </p:txBody>
            </p:sp>
          </mc:Choice>
          <mc:Fallback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F34B4F02-877C-1BBF-545C-22E759F24FD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82115" y="5876167"/>
                  <a:ext cx="336631" cy="436851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EB9D1768-87EE-D547-6991-F0D31601CDCE}"/>
                    </a:ext>
                  </a:extLst>
                </p:cNvPr>
                <p:cNvSpPr txBox="1"/>
                <p:nvPr/>
              </p:nvSpPr>
              <p:spPr>
                <a:xfrm>
                  <a:off x="7248781" y="5854112"/>
                  <a:ext cx="452047" cy="43685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2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12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GB" sz="1200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num>
                          <m:den>
                            <m:r>
                              <a:rPr lang="en-GB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oMath>
                    </m:oMathPara>
                  </a14:m>
                  <a:endParaRPr lang="en-US" sz="1200" dirty="0"/>
                </a:p>
              </p:txBody>
            </p:sp>
          </mc:Choice>
          <mc:Fallback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EB9D1768-87EE-D547-6991-F0D31601CDC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48781" y="5854112"/>
                  <a:ext cx="452047" cy="436851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651815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30DD37-0EEA-B474-FCC6-2B8656C0982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New Results Using Bi-207 Sources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63C78DE-6E38-D80F-5FA3-9A115FED10E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9238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80D62F-5099-23F7-B2E0-4755E1A4A5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C545CD-A228-9444-864F-584EBABB8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the Bismuth 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F2478E-4CCE-ECB6-8FAD-5116FF29C2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2806" y="704500"/>
            <a:ext cx="10515600" cy="459468"/>
          </a:xfrm>
        </p:spPr>
        <p:txBody>
          <a:bodyPr/>
          <a:lstStyle/>
          <a:p>
            <a:r>
              <a:rPr lang="en-US" dirty="0"/>
              <a:t>Looking for further affects of deceleration and calibrating correction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81CEDF-1C84-4764-98B9-9B068C9C72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07/03/2024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C7438C-B44B-831B-5210-F724B51F6E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Vertical Reconstruction Analysis Talk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B0961B-BE4A-F74E-AE8C-E3606A59F5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75C06-E6FF-2B41-9965-ECD387385993}" type="slidenum">
              <a:rPr lang="en-US" smtClean="0"/>
              <a:t>25</a:t>
            </a:fld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A6D1771-7BAF-DBEA-8C33-DCD8D9C26BA1}"/>
              </a:ext>
            </a:extLst>
          </p:cNvPr>
          <p:cNvGrpSpPr/>
          <p:nvPr/>
        </p:nvGrpSpPr>
        <p:grpSpPr>
          <a:xfrm>
            <a:off x="781759" y="1808921"/>
            <a:ext cx="129209" cy="4094922"/>
            <a:chOff x="5303036" y="1620078"/>
            <a:chExt cx="183364" cy="5932816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CAA5F0B2-85E1-F9EB-3972-C0B74291E51E}"/>
                </a:ext>
              </a:extLst>
            </p:cNvPr>
            <p:cNvCxnSpPr>
              <a:cxnSpLocks/>
              <a:endCxn id="22" idx="4"/>
            </p:cNvCxnSpPr>
            <p:nvPr/>
          </p:nvCxnSpPr>
          <p:spPr>
            <a:xfrm flipH="1">
              <a:off x="5392488" y="1709530"/>
              <a:ext cx="4460" cy="5843364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01364FB0-3D57-C941-6FF9-C74240438658}"/>
                </a:ext>
              </a:extLst>
            </p:cNvPr>
            <p:cNvSpPr/>
            <p:nvPr/>
          </p:nvSpPr>
          <p:spPr>
            <a:xfrm>
              <a:off x="5307496" y="1620078"/>
              <a:ext cx="178904" cy="178905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56E73BD-02D5-112A-4130-30E8B90220A8}"/>
                </a:ext>
              </a:extLst>
            </p:cNvPr>
            <p:cNvSpPr/>
            <p:nvPr/>
          </p:nvSpPr>
          <p:spPr>
            <a:xfrm>
              <a:off x="5307496" y="2578078"/>
              <a:ext cx="178904" cy="178905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C042ABD-8C11-4E83-53AE-3991B146CB45}"/>
                </a:ext>
              </a:extLst>
            </p:cNvPr>
            <p:cNvSpPr/>
            <p:nvPr/>
          </p:nvSpPr>
          <p:spPr>
            <a:xfrm>
              <a:off x="5307496" y="2579814"/>
              <a:ext cx="178904" cy="178905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FDF9417F-9084-FB84-19EC-A5FB944E1528}"/>
                </a:ext>
              </a:extLst>
            </p:cNvPr>
            <p:cNvSpPr/>
            <p:nvPr/>
          </p:nvSpPr>
          <p:spPr>
            <a:xfrm>
              <a:off x="5307496" y="3537814"/>
              <a:ext cx="178904" cy="178905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2BD82C52-96BB-1269-2D17-04CBEE2E63A8}"/>
                </a:ext>
              </a:extLst>
            </p:cNvPr>
            <p:cNvSpPr/>
            <p:nvPr/>
          </p:nvSpPr>
          <p:spPr>
            <a:xfrm>
              <a:off x="5304351" y="3538517"/>
              <a:ext cx="178904" cy="178905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5DDEDF13-2AC1-9090-444C-DFE0D16D559C}"/>
                </a:ext>
              </a:extLst>
            </p:cNvPr>
            <p:cNvSpPr/>
            <p:nvPr/>
          </p:nvSpPr>
          <p:spPr>
            <a:xfrm>
              <a:off x="5304351" y="4498253"/>
              <a:ext cx="178904" cy="178905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60A9849A-0A7D-1C1E-8000-0EB0EB7D7D2A}"/>
                </a:ext>
              </a:extLst>
            </p:cNvPr>
            <p:cNvSpPr/>
            <p:nvPr/>
          </p:nvSpPr>
          <p:spPr>
            <a:xfrm>
              <a:off x="5304351" y="5456253"/>
              <a:ext cx="178904" cy="178905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C62ED6D-E5EA-17A4-CE24-9F77C2E4821B}"/>
                </a:ext>
              </a:extLst>
            </p:cNvPr>
            <p:cNvSpPr/>
            <p:nvPr/>
          </p:nvSpPr>
          <p:spPr>
            <a:xfrm>
              <a:off x="5303036" y="5456253"/>
              <a:ext cx="178904" cy="178905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1CD39794-4F0B-4EBB-DD02-3A717955E8B6}"/>
                </a:ext>
              </a:extLst>
            </p:cNvPr>
            <p:cNvSpPr/>
            <p:nvPr/>
          </p:nvSpPr>
          <p:spPr>
            <a:xfrm>
              <a:off x="5303036" y="6415989"/>
              <a:ext cx="178904" cy="178905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E4674474-2C81-0A7B-79BC-8A4FAB48FE8A}"/>
                </a:ext>
              </a:extLst>
            </p:cNvPr>
            <p:cNvSpPr/>
            <p:nvPr/>
          </p:nvSpPr>
          <p:spPr>
            <a:xfrm>
              <a:off x="5303036" y="7373989"/>
              <a:ext cx="178904" cy="178905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6" name="Group 225">
            <a:extLst>
              <a:ext uri="{FF2B5EF4-FFF2-40B4-BE49-F238E27FC236}">
                <a16:creationId xmlns:a16="http://schemas.microsoft.com/office/drawing/2014/main" id="{C5B73AF1-2154-9035-7DB5-950867516C4A}"/>
              </a:ext>
            </a:extLst>
          </p:cNvPr>
          <p:cNvGrpSpPr/>
          <p:nvPr/>
        </p:nvGrpSpPr>
        <p:grpSpPr>
          <a:xfrm>
            <a:off x="1293336" y="1366506"/>
            <a:ext cx="259283" cy="5006120"/>
            <a:chOff x="1383181" y="1794185"/>
            <a:chExt cx="259283" cy="4097810"/>
          </a:xfrm>
        </p:grpSpPr>
        <p:pic>
          <p:nvPicPr>
            <p:cNvPr id="223" name="Content Placeholder 9" descr="Content Placeholder 9">
              <a:extLst>
                <a:ext uri="{FF2B5EF4-FFF2-40B4-BE49-F238E27FC236}">
                  <a16:creationId xmlns:a16="http://schemas.microsoft.com/office/drawing/2014/main" id="{97662F68-4BD1-B81E-647A-C221C2D054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5113" t="40305" r="10341" b="4549"/>
            <a:stretch/>
          </p:blipFill>
          <p:spPr>
            <a:xfrm rot="16200000">
              <a:off x="-313842" y="3748985"/>
              <a:ext cx="3660579" cy="215081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224" name="Content Placeholder 9" descr="Content Placeholder 9">
              <a:extLst>
                <a:ext uri="{FF2B5EF4-FFF2-40B4-BE49-F238E27FC236}">
                  <a16:creationId xmlns:a16="http://schemas.microsoft.com/office/drawing/2014/main" id="{EB2D1FE6-F76B-AABA-3E73-81A8C46647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9187" t="40305"/>
            <a:stretch/>
          </p:blipFill>
          <p:spPr>
            <a:xfrm rot="16200000">
              <a:off x="1387833" y="1815991"/>
              <a:ext cx="276438" cy="232825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225" name="Content Placeholder 9" descr="Content Placeholder 9">
              <a:extLst>
                <a:ext uri="{FF2B5EF4-FFF2-40B4-BE49-F238E27FC236}">
                  <a16:creationId xmlns:a16="http://schemas.microsoft.com/office/drawing/2014/main" id="{A1AFE8D3-7760-DDA7-9C01-5CB6F078DB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9187" t="40305"/>
            <a:stretch/>
          </p:blipFill>
          <p:spPr>
            <a:xfrm rot="5400000">
              <a:off x="1361375" y="5637363"/>
              <a:ext cx="276438" cy="232825"/>
            </a:xfrm>
            <a:prstGeom prst="rect">
              <a:avLst/>
            </a:prstGeom>
            <a:ln w="12700">
              <a:miter lim="400000"/>
            </a:ln>
          </p:spPr>
        </p:pic>
      </p:grpSp>
      <p:grpSp>
        <p:nvGrpSpPr>
          <p:cNvPr id="227" name="Group 226">
            <a:extLst>
              <a:ext uri="{FF2B5EF4-FFF2-40B4-BE49-F238E27FC236}">
                <a16:creationId xmlns:a16="http://schemas.microsoft.com/office/drawing/2014/main" id="{0CA28718-8BE7-B69A-343E-80D954FFA013}"/>
              </a:ext>
            </a:extLst>
          </p:cNvPr>
          <p:cNvGrpSpPr/>
          <p:nvPr/>
        </p:nvGrpSpPr>
        <p:grpSpPr>
          <a:xfrm>
            <a:off x="1938523" y="1373137"/>
            <a:ext cx="259283" cy="5006120"/>
            <a:chOff x="1383181" y="1794185"/>
            <a:chExt cx="259283" cy="4097810"/>
          </a:xfrm>
        </p:grpSpPr>
        <p:pic>
          <p:nvPicPr>
            <p:cNvPr id="228" name="Content Placeholder 9" descr="Content Placeholder 9">
              <a:extLst>
                <a:ext uri="{FF2B5EF4-FFF2-40B4-BE49-F238E27FC236}">
                  <a16:creationId xmlns:a16="http://schemas.microsoft.com/office/drawing/2014/main" id="{0D813FF0-76EC-CF53-4F3D-5D4E24C6F6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5113" t="40305" r="10341" b="4549"/>
            <a:stretch/>
          </p:blipFill>
          <p:spPr>
            <a:xfrm rot="16200000">
              <a:off x="-313842" y="3748985"/>
              <a:ext cx="3660579" cy="215081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229" name="Content Placeholder 9" descr="Content Placeholder 9">
              <a:extLst>
                <a:ext uri="{FF2B5EF4-FFF2-40B4-BE49-F238E27FC236}">
                  <a16:creationId xmlns:a16="http://schemas.microsoft.com/office/drawing/2014/main" id="{0A354A4F-8312-B411-EB3F-CDD5B61ACDE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9187" t="40305"/>
            <a:stretch/>
          </p:blipFill>
          <p:spPr>
            <a:xfrm rot="16200000">
              <a:off x="1387833" y="1815991"/>
              <a:ext cx="276438" cy="232825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230" name="Content Placeholder 9" descr="Content Placeholder 9">
              <a:extLst>
                <a:ext uri="{FF2B5EF4-FFF2-40B4-BE49-F238E27FC236}">
                  <a16:creationId xmlns:a16="http://schemas.microsoft.com/office/drawing/2014/main" id="{71A69D5F-63AD-9581-F2F9-047BD6DF86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9187" t="40305"/>
            <a:stretch/>
          </p:blipFill>
          <p:spPr>
            <a:xfrm rot="5400000">
              <a:off x="1361375" y="5637363"/>
              <a:ext cx="276438" cy="232825"/>
            </a:xfrm>
            <a:prstGeom prst="rect">
              <a:avLst/>
            </a:prstGeom>
            <a:ln w="12700">
              <a:miter lim="400000"/>
            </a:ln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82B1AE5D-06D9-750F-4087-6DD5597A1854}"/>
              </a:ext>
            </a:extLst>
          </p:cNvPr>
          <p:cNvGrpSpPr/>
          <p:nvPr/>
        </p:nvGrpSpPr>
        <p:grpSpPr>
          <a:xfrm>
            <a:off x="1931114" y="1366506"/>
            <a:ext cx="259283" cy="5006120"/>
            <a:chOff x="1383181" y="1794185"/>
            <a:chExt cx="259283" cy="4097810"/>
          </a:xfrm>
        </p:grpSpPr>
        <p:pic>
          <p:nvPicPr>
            <p:cNvPr id="9" name="Content Placeholder 9" descr="Content Placeholder 9">
              <a:extLst>
                <a:ext uri="{FF2B5EF4-FFF2-40B4-BE49-F238E27FC236}">
                  <a16:creationId xmlns:a16="http://schemas.microsoft.com/office/drawing/2014/main" id="{946E6031-DDDC-C9A4-FB2D-4D0C73F577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5113" t="40305" r="10341" b="4549"/>
            <a:stretch/>
          </p:blipFill>
          <p:spPr>
            <a:xfrm rot="16200000">
              <a:off x="-313842" y="3748985"/>
              <a:ext cx="3660579" cy="215081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12" name="Content Placeholder 9" descr="Content Placeholder 9">
              <a:extLst>
                <a:ext uri="{FF2B5EF4-FFF2-40B4-BE49-F238E27FC236}">
                  <a16:creationId xmlns:a16="http://schemas.microsoft.com/office/drawing/2014/main" id="{14E12EE6-6CB8-E1BF-AF19-C024C10AE1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9187" t="40305"/>
            <a:stretch/>
          </p:blipFill>
          <p:spPr>
            <a:xfrm rot="16200000">
              <a:off x="1387833" y="1815991"/>
              <a:ext cx="276438" cy="232825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18" name="Content Placeholder 9" descr="Content Placeholder 9">
              <a:extLst>
                <a:ext uri="{FF2B5EF4-FFF2-40B4-BE49-F238E27FC236}">
                  <a16:creationId xmlns:a16="http://schemas.microsoft.com/office/drawing/2014/main" id="{AAB13A6D-433B-09F1-1E4F-C08B71AC76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9187" t="40305"/>
            <a:stretch/>
          </p:blipFill>
          <p:spPr>
            <a:xfrm rot="5400000">
              <a:off x="1361375" y="5637363"/>
              <a:ext cx="276438" cy="232825"/>
            </a:xfrm>
            <a:prstGeom prst="rect">
              <a:avLst/>
            </a:prstGeom>
            <a:ln w="12700">
              <a:miter lim="400000"/>
            </a:ln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2FE5A4C-DF10-62F9-4930-A6DC7E826C42}"/>
              </a:ext>
            </a:extLst>
          </p:cNvPr>
          <p:cNvGrpSpPr/>
          <p:nvPr/>
        </p:nvGrpSpPr>
        <p:grpSpPr>
          <a:xfrm>
            <a:off x="2576301" y="1373137"/>
            <a:ext cx="259283" cy="5006120"/>
            <a:chOff x="1383181" y="1794185"/>
            <a:chExt cx="259283" cy="4097810"/>
          </a:xfrm>
        </p:grpSpPr>
        <p:pic>
          <p:nvPicPr>
            <p:cNvPr id="23" name="Content Placeholder 9" descr="Content Placeholder 9">
              <a:extLst>
                <a:ext uri="{FF2B5EF4-FFF2-40B4-BE49-F238E27FC236}">
                  <a16:creationId xmlns:a16="http://schemas.microsoft.com/office/drawing/2014/main" id="{E578F56C-0952-142F-42C1-D56E8F608B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5113" t="40305" r="10341" b="4549"/>
            <a:stretch/>
          </p:blipFill>
          <p:spPr>
            <a:xfrm rot="16200000">
              <a:off x="-313842" y="3748985"/>
              <a:ext cx="3660579" cy="215081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25" name="Content Placeholder 9" descr="Content Placeholder 9">
              <a:extLst>
                <a:ext uri="{FF2B5EF4-FFF2-40B4-BE49-F238E27FC236}">
                  <a16:creationId xmlns:a16="http://schemas.microsoft.com/office/drawing/2014/main" id="{47454E19-B208-8E34-028D-FF37075BF3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9187" t="40305"/>
            <a:stretch/>
          </p:blipFill>
          <p:spPr>
            <a:xfrm rot="16200000">
              <a:off x="1387833" y="1815991"/>
              <a:ext cx="276438" cy="232825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26" name="Content Placeholder 9" descr="Content Placeholder 9">
              <a:extLst>
                <a:ext uri="{FF2B5EF4-FFF2-40B4-BE49-F238E27FC236}">
                  <a16:creationId xmlns:a16="http://schemas.microsoft.com/office/drawing/2014/main" id="{F0D603E0-10CA-2ECC-9E77-421FD099C5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9187" t="40305"/>
            <a:stretch/>
          </p:blipFill>
          <p:spPr>
            <a:xfrm rot="5400000">
              <a:off x="1361375" y="5637363"/>
              <a:ext cx="276438" cy="232825"/>
            </a:xfrm>
            <a:prstGeom prst="rect">
              <a:avLst/>
            </a:prstGeom>
            <a:ln w="12700">
              <a:miter lim="400000"/>
            </a:ln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BAE3950C-2CA4-50C8-2253-8328A0A7CE3B}"/>
              </a:ext>
            </a:extLst>
          </p:cNvPr>
          <p:cNvGrpSpPr/>
          <p:nvPr/>
        </p:nvGrpSpPr>
        <p:grpSpPr>
          <a:xfrm>
            <a:off x="2571036" y="1376809"/>
            <a:ext cx="259283" cy="5006120"/>
            <a:chOff x="1383181" y="1794185"/>
            <a:chExt cx="259283" cy="4097810"/>
          </a:xfrm>
        </p:grpSpPr>
        <p:pic>
          <p:nvPicPr>
            <p:cNvPr id="30" name="Content Placeholder 9" descr="Content Placeholder 9">
              <a:extLst>
                <a:ext uri="{FF2B5EF4-FFF2-40B4-BE49-F238E27FC236}">
                  <a16:creationId xmlns:a16="http://schemas.microsoft.com/office/drawing/2014/main" id="{9562759C-588A-D2B7-99EF-8E2CF53A4C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5113" t="40305" r="10341" b="4549"/>
            <a:stretch/>
          </p:blipFill>
          <p:spPr>
            <a:xfrm rot="16200000">
              <a:off x="-313842" y="3748985"/>
              <a:ext cx="3660579" cy="215081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31" name="Content Placeholder 9" descr="Content Placeholder 9">
              <a:extLst>
                <a:ext uri="{FF2B5EF4-FFF2-40B4-BE49-F238E27FC236}">
                  <a16:creationId xmlns:a16="http://schemas.microsoft.com/office/drawing/2014/main" id="{8E72385E-77D6-9406-F041-47D84B1EC5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9187" t="40305"/>
            <a:stretch/>
          </p:blipFill>
          <p:spPr>
            <a:xfrm rot="16200000">
              <a:off x="1387833" y="1815991"/>
              <a:ext cx="276438" cy="232825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33" name="Content Placeholder 9" descr="Content Placeholder 9">
              <a:extLst>
                <a:ext uri="{FF2B5EF4-FFF2-40B4-BE49-F238E27FC236}">
                  <a16:creationId xmlns:a16="http://schemas.microsoft.com/office/drawing/2014/main" id="{0DFF4E99-755E-3F39-FD6F-4AACE95586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9187" t="40305"/>
            <a:stretch/>
          </p:blipFill>
          <p:spPr>
            <a:xfrm rot="5400000">
              <a:off x="1361375" y="5637363"/>
              <a:ext cx="276438" cy="232825"/>
            </a:xfrm>
            <a:prstGeom prst="rect">
              <a:avLst/>
            </a:prstGeom>
            <a:ln w="12700">
              <a:miter lim="400000"/>
            </a:ln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A87DF62-5EFB-D137-3BD7-141A12CBAD93}"/>
              </a:ext>
            </a:extLst>
          </p:cNvPr>
          <p:cNvGrpSpPr/>
          <p:nvPr/>
        </p:nvGrpSpPr>
        <p:grpSpPr>
          <a:xfrm>
            <a:off x="3216223" y="1383440"/>
            <a:ext cx="259283" cy="5006120"/>
            <a:chOff x="1383181" y="1794185"/>
            <a:chExt cx="259283" cy="4097810"/>
          </a:xfrm>
        </p:grpSpPr>
        <p:pic>
          <p:nvPicPr>
            <p:cNvPr id="35" name="Content Placeholder 9" descr="Content Placeholder 9">
              <a:extLst>
                <a:ext uri="{FF2B5EF4-FFF2-40B4-BE49-F238E27FC236}">
                  <a16:creationId xmlns:a16="http://schemas.microsoft.com/office/drawing/2014/main" id="{35CC3D3D-116C-C399-1C13-E70C22DA3D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5113" t="40305" r="10341" b="4549"/>
            <a:stretch/>
          </p:blipFill>
          <p:spPr>
            <a:xfrm rot="16200000">
              <a:off x="-313842" y="3748985"/>
              <a:ext cx="3660579" cy="215081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36" name="Content Placeholder 9" descr="Content Placeholder 9">
              <a:extLst>
                <a:ext uri="{FF2B5EF4-FFF2-40B4-BE49-F238E27FC236}">
                  <a16:creationId xmlns:a16="http://schemas.microsoft.com/office/drawing/2014/main" id="{80044071-13F2-7522-0D90-D491201E0DF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9187" t="40305"/>
            <a:stretch/>
          </p:blipFill>
          <p:spPr>
            <a:xfrm rot="16200000">
              <a:off x="1387833" y="1815991"/>
              <a:ext cx="276438" cy="232825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37" name="Content Placeholder 9" descr="Content Placeholder 9">
              <a:extLst>
                <a:ext uri="{FF2B5EF4-FFF2-40B4-BE49-F238E27FC236}">
                  <a16:creationId xmlns:a16="http://schemas.microsoft.com/office/drawing/2014/main" id="{BE8F08D5-DD6E-12B7-2FE7-784A1547AC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9187" t="40305"/>
            <a:stretch/>
          </p:blipFill>
          <p:spPr>
            <a:xfrm rot="5400000">
              <a:off x="1361375" y="5637363"/>
              <a:ext cx="276438" cy="232825"/>
            </a:xfrm>
            <a:prstGeom prst="rect">
              <a:avLst/>
            </a:prstGeom>
            <a:ln w="12700">
              <a:miter lim="400000"/>
            </a:ln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1DA80120-23FB-B47C-5F1E-B6DA187DBFBE}"/>
              </a:ext>
            </a:extLst>
          </p:cNvPr>
          <p:cNvGrpSpPr/>
          <p:nvPr/>
        </p:nvGrpSpPr>
        <p:grpSpPr>
          <a:xfrm>
            <a:off x="3209987" y="1385617"/>
            <a:ext cx="259283" cy="5006120"/>
            <a:chOff x="1383181" y="1794185"/>
            <a:chExt cx="259283" cy="4097810"/>
          </a:xfrm>
        </p:grpSpPr>
        <p:pic>
          <p:nvPicPr>
            <p:cNvPr id="39" name="Content Placeholder 9" descr="Content Placeholder 9">
              <a:extLst>
                <a:ext uri="{FF2B5EF4-FFF2-40B4-BE49-F238E27FC236}">
                  <a16:creationId xmlns:a16="http://schemas.microsoft.com/office/drawing/2014/main" id="{953E10A1-BAFF-EC9D-9664-8C3B42219D3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5113" t="40305" r="10341" b="4549"/>
            <a:stretch/>
          </p:blipFill>
          <p:spPr>
            <a:xfrm rot="16200000">
              <a:off x="-313842" y="3748985"/>
              <a:ext cx="3660579" cy="215081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40" name="Content Placeholder 9" descr="Content Placeholder 9">
              <a:extLst>
                <a:ext uri="{FF2B5EF4-FFF2-40B4-BE49-F238E27FC236}">
                  <a16:creationId xmlns:a16="http://schemas.microsoft.com/office/drawing/2014/main" id="{8A0AA4AC-7440-EAF7-992F-E615DB71A10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9187" t="40305"/>
            <a:stretch/>
          </p:blipFill>
          <p:spPr>
            <a:xfrm rot="16200000">
              <a:off x="1387833" y="1815991"/>
              <a:ext cx="276438" cy="232825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41" name="Content Placeholder 9" descr="Content Placeholder 9">
              <a:extLst>
                <a:ext uri="{FF2B5EF4-FFF2-40B4-BE49-F238E27FC236}">
                  <a16:creationId xmlns:a16="http://schemas.microsoft.com/office/drawing/2014/main" id="{E6BC63D2-8BDA-323F-2177-BFE23BC7DE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9187" t="40305"/>
            <a:stretch/>
          </p:blipFill>
          <p:spPr>
            <a:xfrm rot="5400000">
              <a:off x="1361375" y="5637363"/>
              <a:ext cx="276438" cy="232825"/>
            </a:xfrm>
            <a:prstGeom prst="rect">
              <a:avLst/>
            </a:prstGeom>
            <a:ln w="12700">
              <a:miter lim="400000"/>
            </a:ln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8DF47CC3-A629-8E46-2F47-F9685A7C738A}"/>
              </a:ext>
            </a:extLst>
          </p:cNvPr>
          <p:cNvGrpSpPr/>
          <p:nvPr/>
        </p:nvGrpSpPr>
        <p:grpSpPr>
          <a:xfrm>
            <a:off x="3855174" y="1392248"/>
            <a:ext cx="259283" cy="5006120"/>
            <a:chOff x="1383181" y="1794185"/>
            <a:chExt cx="259283" cy="4097810"/>
          </a:xfrm>
        </p:grpSpPr>
        <p:pic>
          <p:nvPicPr>
            <p:cNvPr id="43" name="Content Placeholder 9" descr="Content Placeholder 9">
              <a:extLst>
                <a:ext uri="{FF2B5EF4-FFF2-40B4-BE49-F238E27FC236}">
                  <a16:creationId xmlns:a16="http://schemas.microsoft.com/office/drawing/2014/main" id="{AF7C7ECC-4B62-5CA5-2090-9271403633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5113" t="40305" r="10341" b="4549"/>
            <a:stretch/>
          </p:blipFill>
          <p:spPr>
            <a:xfrm rot="16200000">
              <a:off x="-313842" y="3748985"/>
              <a:ext cx="3660579" cy="215081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44" name="Content Placeholder 9" descr="Content Placeholder 9">
              <a:extLst>
                <a:ext uri="{FF2B5EF4-FFF2-40B4-BE49-F238E27FC236}">
                  <a16:creationId xmlns:a16="http://schemas.microsoft.com/office/drawing/2014/main" id="{83069CD1-A501-DB02-8FB0-E9EC69B74A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9187" t="40305"/>
            <a:stretch/>
          </p:blipFill>
          <p:spPr>
            <a:xfrm rot="16200000">
              <a:off x="1387833" y="1815991"/>
              <a:ext cx="276438" cy="232825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45" name="Content Placeholder 9" descr="Content Placeholder 9">
              <a:extLst>
                <a:ext uri="{FF2B5EF4-FFF2-40B4-BE49-F238E27FC236}">
                  <a16:creationId xmlns:a16="http://schemas.microsoft.com/office/drawing/2014/main" id="{2C46570D-6154-46D1-7072-6372E6C14A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9187" t="40305"/>
            <a:stretch/>
          </p:blipFill>
          <p:spPr>
            <a:xfrm rot="5400000">
              <a:off x="1361375" y="5637363"/>
              <a:ext cx="276438" cy="232825"/>
            </a:xfrm>
            <a:prstGeom prst="rect">
              <a:avLst/>
            </a:prstGeom>
            <a:ln w="12700">
              <a:miter lim="400000"/>
            </a:ln>
          </p:spPr>
        </p:pic>
      </p:grpSp>
      <p:sp>
        <p:nvSpPr>
          <p:cNvPr id="116" name="TextBox 115">
            <a:extLst>
              <a:ext uri="{FF2B5EF4-FFF2-40B4-BE49-F238E27FC236}">
                <a16:creationId xmlns:a16="http://schemas.microsoft.com/office/drawing/2014/main" id="{54612231-0734-CCE8-52D2-94D739474AEB}"/>
              </a:ext>
            </a:extLst>
          </p:cNvPr>
          <p:cNvSpPr txBox="1"/>
          <p:nvPr/>
        </p:nvSpPr>
        <p:spPr>
          <a:xfrm rot="16200000">
            <a:off x="37705" y="3547749"/>
            <a:ext cx="11073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Bi-207 Sources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EAD194FE-EB48-9DEE-2E8A-A8CDA63679A7}"/>
              </a:ext>
            </a:extLst>
          </p:cNvPr>
          <p:cNvSpPr txBox="1"/>
          <p:nvPr/>
        </p:nvSpPr>
        <p:spPr>
          <a:xfrm>
            <a:off x="2279207" y="6342073"/>
            <a:ext cx="6351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Tracker</a:t>
            </a:r>
          </a:p>
        </p:txBody>
      </p:sp>
    </p:spTree>
    <p:extLst>
      <p:ext uri="{BB962C8B-B14F-4D97-AF65-F5344CB8AC3E}">
        <p14:creationId xmlns:p14="http://schemas.microsoft.com/office/powerpoint/2010/main" val="37089681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196191-D9E5-003D-BF53-57C1F2F9B9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FD46D-14BF-CA91-430D-31A80DA6B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the Bismuth 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D26476-8D94-8331-BD62-566B00ADDD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2806" y="704500"/>
            <a:ext cx="10515600" cy="459468"/>
          </a:xfrm>
        </p:spPr>
        <p:txBody>
          <a:bodyPr/>
          <a:lstStyle/>
          <a:p>
            <a:r>
              <a:rPr lang="en-US" dirty="0"/>
              <a:t>Looking for further affects of deceleration and calibrating correction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78D37C-99F3-746B-5076-1B4191F81E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07/03/2024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4FC117-F13C-369C-2EE5-5D312CA2CE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Vertical Reconstruction Analysis Talk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2741E2-B67B-817A-95C4-D6EE175B9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75C06-E6FF-2B41-9965-ECD387385993}" type="slidenum">
              <a:rPr lang="en-US" smtClean="0"/>
              <a:t>26</a:t>
            </a:fld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C9540AE-1B86-4EF7-7592-C0551DBCF262}"/>
              </a:ext>
            </a:extLst>
          </p:cNvPr>
          <p:cNvGrpSpPr/>
          <p:nvPr/>
        </p:nvGrpSpPr>
        <p:grpSpPr>
          <a:xfrm>
            <a:off x="781759" y="1808921"/>
            <a:ext cx="129209" cy="4094922"/>
            <a:chOff x="5303036" y="1620078"/>
            <a:chExt cx="183364" cy="5932816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C4DB946-37DC-0DE3-1132-3EAC2438BBFD}"/>
                </a:ext>
              </a:extLst>
            </p:cNvPr>
            <p:cNvCxnSpPr>
              <a:cxnSpLocks/>
              <a:endCxn id="22" idx="4"/>
            </p:cNvCxnSpPr>
            <p:nvPr/>
          </p:nvCxnSpPr>
          <p:spPr>
            <a:xfrm flipH="1">
              <a:off x="5392488" y="1709530"/>
              <a:ext cx="4460" cy="5843364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5A8D1589-D404-349A-610B-BB454E9252F5}"/>
                </a:ext>
              </a:extLst>
            </p:cNvPr>
            <p:cNvSpPr/>
            <p:nvPr/>
          </p:nvSpPr>
          <p:spPr>
            <a:xfrm>
              <a:off x="5307496" y="1620078"/>
              <a:ext cx="178904" cy="178905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1F19D2A4-58FA-427F-64E8-6598902E5CB8}"/>
                </a:ext>
              </a:extLst>
            </p:cNvPr>
            <p:cNvSpPr/>
            <p:nvPr/>
          </p:nvSpPr>
          <p:spPr>
            <a:xfrm>
              <a:off x="5307496" y="2578078"/>
              <a:ext cx="178904" cy="178905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415FDB0-00D1-9458-1FFD-7521509C5A01}"/>
                </a:ext>
              </a:extLst>
            </p:cNvPr>
            <p:cNvSpPr/>
            <p:nvPr/>
          </p:nvSpPr>
          <p:spPr>
            <a:xfrm>
              <a:off x="5307496" y="2579814"/>
              <a:ext cx="178904" cy="178905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3996E6F6-64C7-4FC6-71FE-18DEBB9FB9B6}"/>
                </a:ext>
              </a:extLst>
            </p:cNvPr>
            <p:cNvSpPr/>
            <p:nvPr/>
          </p:nvSpPr>
          <p:spPr>
            <a:xfrm>
              <a:off x="5307496" y="3537814"/>
              <a:ext cx="178904" cy="178905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44316F39-7709-2B02-F17D-31CA55617FBB}"/>
                </a:ext>
              </a:extLst>
            </p:cNvPr>
            <p:cNvSpPr/>
            <p:nvPr/>
          </p:nvSpPr>
          <p:spPr>
            <a:xfrm>
              <a:off x="5304351" y="3538517"/>
              <a:ext cx="178904" cy="178905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3AE020E-8AC1-453F-B829-A0A860D1FB9E}"/>
                </a:ext>
              </a:extLst>
            </p:cNvPr>
            <p:cNvSpPr/>
            <p:nvPr/>
          </p:nvSpPr>
          <p:spPr>
            <a:xfrm>
              <a:off x="5304351" y="4498253"/>
              <a:ext cx="178904" cy="178905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D5E18040-38A1-59A9-FC3A-87A49A6459EE}"/>
                </a:ext>
              </a:extLst>
            </p:cNvPr>
            <p:cNvSpPr/>
            <p:nvPr/>
          </p:nvSpPr>
          <p:spPr>
            <a:xfrm>
              <a:off x="5304351" y="5456253"/>
              <a:ext cx="178904" cy="178905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FAF1EBF1-2633-8EE4-B17F-4B5D06507236}"/>
                </a:ext>
              </a:extLst>
            </p:cNvPr>
            <p:cNvSpPr/>
            <p:nvPr/>
          </p:nvSpPr>
          <p:spPr>
            <a:xfrm>
              <a:off x="5303036" y="5456253"/>
              <a:ext cx="178904" cy="178905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9B055B36-075C-6D33-09AC-8613182B296C}"/>
                </a:ext>
              </a:extLst>
            </p:cNvPr>
            <p:cNvSpPr/>
            <p:nvPr/>
          </p:nvSpPr>
          <p:spPr>
            <a:xfrm>
              <a:off x="5303036" y="6415989"/>
              <a:ext cx="178904" cy="178905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9C138A7C-E723-DC00-4ACD-B4859F22C4F4}"/>
                </a:ext>
              </a:extLst>
            </p:cNvPr>
            <p:cNvSpPr/>
            <p:nvPr/>
          </p:nvSpPr>
          <p:spPr>
            <a:xfrm>
              <a:off x="5303036" y="7373989"/>
              <a:ext cx="178904" cy="178905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6" name="Group 225">
            <a:extLst>
              <a:ext uri="{FF2B5EF4-FFF2-40B4-BE49-F238E27FC236}">
                <a16:creationId xmlns:a16="http://schemas.microsoft.com/office/drawing/2014/main" id="{3FB97601-89DE-52CA-7513-D21F812B4404}"/>
              </a:ext>
            </a:extLst>
          </p:cNvPr>
          <p:cNvGrpSpPr/>
          <p:nvPr/>
        </p:nvGrpSpPr>
        <p:grpSpPr>
          <a:xfrm>
            <a:off x="1293336" y="1366506"/>
            <a:ext cx="259283" cy="5006120"/>
            <a:chOff x="1383181" y="1794185"/>
            <a:chExt cx="259283" cy="4097810"/>
          </a:xfrm>
        </p:grpSpPr>
        <p:pic>
          <p:nvPicPr>
            <p:cNvPr id="223" name="Content Placeholder 9" descr="Content Placeholder 9">
              <a:extLst>
                <a:ext uri="{FF2B5EF4-FFF2-40B4-BE49-F238E27FC236}">
                  <a16:creationId xmlns:a16="http://schemas.microsoft.com/office/drawing/2014/main" id="{2D5673A1-B612-BE4C-073B-F37FD9A270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5113" t="40305" r="10341" b="4549"/>
            <a:stretch/>
          </p:blipFill>
          <p:spPr>
            <a:xfrm rot="16200000">
              <a:off x="-313842" y="3748985"/>
              <a:ext cx="3660579" cy="215081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224" name="Content Placeholder 9" descr="Content Placeholder 9">
              <a:extLst>
                <a:ext uri="{FF2B5EF4-FFF2-40B4-BE49-F238E27FC236}">
                  <a16:creationId xmlns:a16="http://schemas.microsoft.com/office/drawing/2014/main" id="{3D46A7F9-AF89-E9F3-69D3-D48A25BCBF5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9187" t="40305"/>
            <a:stretch/>
          </p:blipFill>
          <p:spPr>
            <a:xfrm rot="16200000">
              <a:off x="1387833" y="1815991"/>
              <a:ext cx="276438" cy="232825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225" name="Content Placeholder 9" descr="Content Placeholder 9">
              <a:extLst>
                <a:ext uri="{FF2B5EF4-FFF2-40B4-BE49-F238E27FC236}">
                  <a16:creationId xmlns:a16="http://schemas.microsoft.com/office/drawing/2014/main" id="{E378AF63-D55D-692C-2444-7EC0B2646BE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9187" t="40305"/>
            <a:stretch/>
          </p:blipFill>
          <p:spPr>
            <a:xfrm rot="5400000">
              <a:off x="1361375" y="5637363"/>
              <a:ext cx="276438" cy="232825"/>
            </a:xfrm>
            <a:prstGeom prst="rect">
              <a:avLst/>
            </a:prstGeom>
            <a:ln w="12700">
              <a:miter lim="400000"/>
            </a:ln>
          </p:spPr>
        </p:pic>
      </p:grpSp>
      <p:grpSp>
        <p:nvGrpSpPr>
          <p:cNvPr id="227" name="Group 226">
            <a:extLst>
              <a:ext uri="{FF2B5EF4-FFF2-40B4-BE49-F238E27FC236}">
                <a16:creationId xmlns:a16="http://schemas.microsoft.com/office/drawing/2014/main" id="{1E8DBD99-4696-F45A-DC8B-36577964AD1D}"/>
              </a:ext>
            </a:extLst>
          </p:cNvPr>
          <p:cNvGrpSpPr/>
          <p:nvPr/>
        </p:nvGrpSpPr>
        <p:grpSpPr>
          <a:xfrm>
            <a:off x="1938523" y="1373137"/>
            <a:ext cx="259283" cy="5006120"/>
            <a:chOff x="1383181" y="1794185"/>
            <a:chExt cx="259283" cy="4097810"/>
          </a:xfrm>
        </p:grpSpPr>
        <p:pic>
          <p:nvPicPr>
            <p:cNvPr id="228" name="Content Placeholder 9" descr="Content Placeholder 9">
              <a:extLst>
                <a:ext uri="{FF2B5EF4-FFF2-40B4-BE49-F238E27FC236}">
                  <a16:creationId xmlns:a16="http://schemas.microsoft.com/office/drawing/2014/main" id="{C7C52CE1-C095-5501-70F4-B3BF519B01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5113" t="40305" r="10341" b="4549"/>
            <a:stretch/>
          </p:blipFill>
          <p:spPr>
            <a:xfrm rot="16200000">
              <a:off x="-313842" y="3748985"/>
              <a:ext cx="3660579" cy="215081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229" name="Content Placeholder 9" descr="Content Placeholder 9">
              <a:extLst>
                <a:ext uri="{FF2B5EF4-FFF2-40B4-BE49-F238E27FC236}">
                  <a16:creationId xmlns:a16="http://schemas.microsoft.com/office/drawing/2014/main" id="{87D95B2C-E777-6FF0-CE25-586981EA74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9187" t="40305"/>
            <a:stretch/>
          </p:blipFill>
          <p:spPr>
            <a:xfrm rot="16200000">
              <a:off x="1387833" y="1815991"/>
              <a:ext cx="276438" cy="232825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230" name="Content Placeholder 9" descr="Content Placeholder 9">
              <a:extLst>
                <a:ext uri="{FF2B5EF4-FFF2-40B4-BE49-F238E27FC236}">
                  <a16:creationId xmlns:a16="http://schemas.microsoft.com/office/drawing/2014/main" id="{4961D256-587A-5A2D-AD0E-7DF55B60EE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9187" t="40305"/>
            <a:stretch/>
          </p:blipFill>
          <p:spPr>
            <a:xfrm rot="5400000">
              <a:off x="1361375" y="5637363"/>
              <a:ext cx="276438" cy="232825"/>
            </a:xfrm>
            <a:prstGeom prst="rect">
              <a:avLst/>
            </a:prstGeom>
            <a:ln w="12700">
              <a:miter lim="400000"/>
            </a:ln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0C6D7948-7B1F-C41F-8DC9-7A9A56BA5CB3}"/>
              </a:ext>
            </a:extLst>
          </p:cNvPr>
          <p:cNvGrpSpPr/>
          <p:nvPr/>
        </p:nvGrpSpPr>
        <p:grpSpPr>
          <a:xfrm>
            <a:off x="1931114" y="1366506"/>
            <a:ext cx="259283" cy="5006120"/>
            <a:chOff x="1383181" y="1794185"/>
            <a:chExt cx="259283" cy="4097810"/>
          </a:xfrm>
        </p:grpSpPr>
        <p:pic>
          <p:nvPicPr>
            <p:cNvPr id="9" name="Content Placeholder 9" descr="Content Placeholder 9">
              <a:extLst>
                <a:ext uri="{FF2B5EF4-FFF2-40B4-BE49-F238E27FC236}">
                  <a16:creationId xmlns:a16="http://schemas.microsoft.com/office/drawing/2014/main" id="{49840371-CDF5-694D-1642-1467C70E8D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5113" t="40305" r="10341" b="4549"/>
            <a:stretch/>
          </p:blipFill>
          <p:spPr>
            <a:xfrm rot="16200000">
              <a:off x="-313842" y="3748985"/>
              <a:ext cx="3660579" cy="215081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12" name="Content Placeholder 9" descr="Content Placeholder 9">
              <a:extLst>
                <a:ext uri="{FF2B5EF4-FFF2-40B4-BE49-F238E27FC236}">
                  <a16:creationId xmlns:a16="http://schemas.microsoft.com/office/drawing/2014/main" id="{0F349A2E-5BA7-739A-1410-3D4F1570D0D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9187" t="40305"/>
            <a:stretch/>
          </p:blipFill>
          <p:spPr>
            <a:xfrm rot="16200000">
              <a:off x="1387833" y="1815991"/>
              <a:ext cx="276438" cy="232825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18" name="Content Placeholder 9" descr="Content Placeholder 9">
              <a:extLst>
                <a:ext uri="{FF2B5EF4-FFF2-40B4-BE49-F238E27FC236}">
                  <a16:creationId xmlns:a16="http://schemas.microsoft.com/office/drawing/2014/main" id="{EBE21DFF-AFE0-1F70-A17E-BF17897E02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9187" t="40305"/>
            <a:stretch/>
          </p:blipFill>
          <p:spPr>
            <a:xfrm rot="5400000">
              <a:off x="1361375" y="5637363"/>
              <a:ext cx="276438" cy="232825"/>
            </a:xfrm>
            <a:prstGeom prst="rect">
              <a:avLst/>
            </a:prstGeom>
            <a:ln w="12700">
              <a:miter lim="400000"/>
            </a:ln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14FBB3B-966E-2636-8302-D71F0A1E5892}"/>
              </a:ext>
            </a:extLst>
          </p:cNvPr>
          <p:cNvGrpSpPr/>
          <p:nvPr/>
        </p:nvGrpSpPr>
        <p:grpSpPr>
          <a:xfrm>
            <a:off x="2576301" y="1373137"/>
            <a:ext cx="259283" cy="5006120"/>
            <a:chOff x="1383181" y="1794185"/>
            <a:chExt cx="259283" cy="4097810"/>
          </a:xfrm>
        </p:grpSpPr>
        <p:pic>
          <p:nvPicPr>
            <p:cNvPr id="23" name="Content Placeholder 9" descr="Content Placeholder 9">
              <a:extLst>
                <a:ext uri="{FF2B5EF4-FFF2-40B4-BE49-F238E27FC236}">
                  <a16:creationId xmlns:a16="http://schemas.microsoft.com/office/drawing/2014/main" id="{A2C10063-1A7E-7A31-5A9C-6EF2634DE2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5113" t="40305" r="10341" b="4549"/>
            <a:stretch/>
          </p:blipFill>
          <p:spPr>
            <a:xfrm rot="16200000">
              <a:off x="-313842" y="3748985"/>
              <a:ext cx="3660579" cy="215081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25" name="Content Placeholder 9" descr="Content Placeholder 9">
              <a:extLst>
                <a:ext uri="{FF2B5EF4-FFF2-40B4-BE49-F238E27FC236}">
                  <a16:creationId xmlns:a16="http://schemas.microsoft.com/office/drawing/2014/main" id="{30255362-168A-4560-500F-5A3BC80E15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9187" t="40305"/>
            <a:stretch/>
          </p:blipFill>
          <p:spPr>
            <a:xfrm rot="16200000">
              <a:off x="1387833" y="1815991"/>
              <a:ext cx="276438" cy="232825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26" name="Content Placeholder 9" descr="Content Placeholder 9">
              <a:extLst>
                <a:ext uri="{FF2B5EF4-FFF2-40B4-BE49-F238E27FC236}">
                  <a16:creationId xmlns:a16="http://schemas.microsoft.com/office/drawing/2014/main" id="{5D4F33EC-F76F-8489-EE38-4E01941216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9187" t="40305"/>
            <a:stretch/>
          </p:blipFill>
          <p:spPr>
            <a:xfrm rot="5400000">
              <a:off x="1361375" y="5637363"/>
              <a:ext cx="276438" cy="232825"/>
            </a:xfrm>
            <a:prstGeom prst="rect">
              <a:avLst/>
            </a:prstGeom>
            <a:ln w="12700">
              <a:miter lim="400000"/>
            </a:ln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F5AA6CD-72DA-9C73-257C-12F57BB3D5A5}"/>
              </a:ext>
            </a:extLst>
          </p:cNvPr>
          <p:cNvGrpSpPr/>
          <p:nvPr/>
        </p:nvGrpSpPr>
        <p:grpSpPr>
          <a:xfrm>
            <a:off x="2571036" y="1376809"/>
            <a:ext cx="259283" cy="5006120"/>
            <a:chOff x="1383181" y="1794185"/>
            <a:chExt cx="259283" cy="4097810"/>
          </a:xfrm>
        </p:grpSpPr>
        <p:pic>
          <p:nvPicPr>
            <p:cNvPr id="30" name="Content Placeholder 9" descr="Content Placeholder 9">
              <a:extLst>
                <a:ext uri="{FF2B5EF4-FFF2-40B4-BE49-F238E27FC236}">
                  <a16:creationId xmlns:a16="http://schemas.microsoft.com/office/drawing/2014/main" id="{C2A3B134-9EE6-49B8-68C1-366B749EA5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5113" t="40305" r="10341" b="4549"/>
            <a:stretch/>
          </p:blipFill>
          <p:spPr>
            <a:xfrm rot="16200000">
              <a:off x="-313842" y="3748985"/>
              <a:ext cx="3660579" cy="215081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31" name="Content Placeholder 9" descr="Content Placeholder 9">
              <a:extLst>
                <a:ext uri="{FF2B5EF4-FFF2-40B4-BE49-F238E27FC236}">
                  <a16:creationId xmlns:a16="http://schemas.microsoft.com/office/drawing/2014/main" id="{E82A7657-1E9A-E7DE-44F7-835BF9DBEF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9187" t="40305"/>
            <a:stretch/>
          </p:blipFill>
          <p:spPr>
            <a:xfrm rot="16200000">
              <a:off x="1387833" y="1815991"/>
              <a:ext cx="276438" cy="232825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33" name="Content Placeholder 9" descr="Content Placeholder 9">
              <a:extLst>
                <a:ext uri="{FF2B5EF4-FFF2-40B4-BE49-F238E27FC236}">
                  <a16:creationId xmlns:a16="http://schemas.microsoft.com/office/drawing/2014/main" id="{1E94EEF6-EB8A-87DB-E99E-01AB3DBC75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9187" t="40305"/>
            <a:stretch/>
          </p:blipFill>
          <p:spPr>
            <a:xfrm rot="5400000">
              <a:off x="1361375" y="5637363"/>
              <a:ext cx="276438" cy="232825"/>
            </a:xfrm>
            <a:prstGeom prst="rect">
              <a:avLst/>
            </a:prstGeom>
            <a:ln w="12700">
              <a:miter lim="400000"/>
            </a:ln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E79C9FC-107D-E251-D71B-58D9DA25375C}"/>
              </a:ext>
            </a:extLst>
          </p:cNvPr>
          <p:cNvGrpSpPr/>
          <p:nvPr/>
        </p:nvGrpSpPr>
        <p:grpSpPr>
          <a:xfrm>
            <a:off x="3216223" y="1383440"/>
            <a:ext cx="259283" cy="5006120"/>
            <a:chOff x="1383181" y="1794185"/>
            <a:chExt cx="259283" cy="4097810"/>
          </a:xfrm>
        </p:grpSpPr>
        <p:pic>
          <p:nvPicPr>
            <p:cNvPr id="35" name="Content Placeholder 9" descr="Content Placeholder 9">
              <a:extLst>
                <a:ext uri="{FF2B5EF4-FFF2-40B4-BE49-F238E27FC236}">
                  <a16:creationId xmlns:a16="http://schemas.microsoft.com/office/drawing/2014/main" id="{9249193C-DBBB-EA96-A304-6968C504B3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5113" t="40305" r="10341" b="4549"/>
            <a:stretch/>
          </p:blipFill>
          <p:spPr>
            <a:xfrm rot="16200000">
              <a:off x="-313842" y="3748985"/>
              <a:ext cx="3660579" cy="215081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36" name="Content Placeholder 9" descr="Content Placeholder 9">
              <a:extLst>
                <a:ext uri="{FF2B5EF4-FFF2-40B4-BE49-F238E27FC236}">
                  <a16:creationId xmlns:a16="http://schemas.microsoft.com/office/drawing/2014/main" id="{01B6374A-BBB4-84BF-3637-D5DF2648B3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9187" t="40305"/>
            <a:stretch/>
          </p:blipFill>
          <p:spPr>
            <a:xfrm rot="16200000">
              <a:off x="1387833" y="1815991"/>
              <a:ext cx="276438" cy="232825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37" name="Content Placeholder 9" descr="Content Placeholder 9">
              <a:extLst>
                <a:ext uri="{FF2B5EF4-FFF2-40B4-BE49-F238E27FC236}">
                  <a16:creationId xmlns:a16="http://schemas.microsoft.com/office/drawing/2014/main" id="{825EB442-8D5F-0FFC-C6D6-1D40044C84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9187" t="40305"/>
            <a:stretch/>
          </p:blipFill>
          <p:spPr>
            <a:xfrm rot="5400000">
              <a:off x="1361375" y="5637363"/>
              <a:ext cx="276438" cy="232825"/>
            </a:xfrm>
            <a:prstGeom prst="rect">
              <a:avLst/>
            </a:prstGeom>
            <a:ln w="12700">
              <a:miter lim="400000"/>
            </a:ln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2E08E4A-CFCE-E99A-1C04-558510F78BE8}"/>
              </a:ext>
            </a:extLst>
          </p:cNvPr>
          <p:cNvGrpSpPr/>
          <p:nvPr/>
        </p:nvGrpSpPr>
        <p:grpSpPr>
          <a:xfrm>
            <a:off x="3209987" y="1385617"/>
            <a:ext cx="259283" cy="5006120"/>
            <a:chOff x="1383181" y="1794185"/>
            <a:chExt cx="259283" cy="4097810"/>
          </a:xfrm>
        </p:grpSpPr>
        <p:pic>
          <p:nvPicPr>
            <p:cNvPr id="39" name="Content Placeholder 9" descr="Content Placeholder 9">
              <a:extLst>
                <a:ext uri="{FF2B5EF4-FFF2-40B4-BE49-F238E27FC236}">
                  <a16:creationId xmlns:a16="http://schemas.microsoft.com/office/drawing/2014/main" id="{D5E8A94B-0621-115D-8B7A-108D9FC61F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5113" t="40305" r="10341" b="4549"/>
            <a:stretch/>
          </p:blipFill>
          <p:spPr>
            <a:xfrm rot="16200000">
              <a:off x="-313842" y="3748985"/>
              <a:ext cx="3660579" cy="215081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40" name="Content Placeholder 9" descr="Content Placeholder 9">
              <a:extLst>
                <a:ext uri="{FF2B5EF4-FFF2-40B4-BE49-F238E27FC236}">
                  <a16:creationId xmlns:a16="http://schemas.microsoft.com/office/drawing/2014/main" id="{6D330D47-4121-0F02-0E87-54F1D4AA31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9187" t="40305"/>
            <a:stretch/>
          </p:blipFill>
          <p:spPr>
            <a:xfrm rot="16200000">
              <a:off x="1387833" y="1815991"/>
              <a:ext cx="276438" cy="232825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41" name="Content Placeholder 9" descr="Content Placeholder 9">
              <a:extLst>
                <a:ext uri="{FF2B5EF4-FFF2-40B4-BE49-F238E27FC236}">
                  <a16:creationId xmlns:a16="http://schemas.microsoft.com/office/drawing/2014/main" id="{46C568DA-6109-BA4E-424B-8200584EE7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9187" t="40305"/>
            <a:stretch/>
          </p:blipFill>
          <p:spPr>
            <a:xfrm rot="5400000">
              <a:off x="1361375" y="5637363"/>
              <a:ext cx="276438" cy="232825"/>
            </a:xfrm>
            <a:prstGeom prst="rect">
              <a:avLst/>
            </a:prstGeom>
            <a:ln w="12700">
              <a:miter lim="400000"/>
            </a:ln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DB8C4F3D-ED5D-7775-3894-0DC62E85912A}"/>
              </a:ext>
            </a:extLst>
          </p:cNvPr>
          <p:cNvGrpSpPr/>
          <p:nvPr/>
        </p:nvGrpSpPr>
        <p:grpSpPr>
          <a:xfrm>
            <a:off x="3855174" y="1392248"/>
            <a:ext cx="259283" cy="5006120"/>
            <a:chOff x="1383181" y="1794185"/>
            <a:chExt cx="259283" cy="4097810"/>
          </a:xfrm>
        </p:grpSpPr>
        <p:pic>
          <p:nvPicPr>
            <p:cNvPr id="43" name="Content Placeholder 9" descr="Content Placeholder 9">
              <a:extLst>
                <a:ext uri="{FF2B5EF4-FFF2-40B4-BE49-F238E27FC236}">
                  <a16:creationId xmlns:a16="http://schemas.microsoft.com/office/drawing/2014/main" id="{1BAF2BA9-C933-489A-B67C-175C145DFC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5113" t="40305" r="10341" b="4549"/>
            <a:stretch/>
          </p:blipFill>
          <p:spPr>
            <a:xfrm rot="16200000">
              <a:off x="-313842" y="3748985"/>
              <a:ext cx="3660579" cy="215081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44" name="Content Placeholder 9" descr="Content Placeholder 9">
              <a:extLst>
                <a:ext uri="{FF2B5EF4-FFF2-40B4-BE49-F238E27FC236}">
                  <a16:creationId xmlns:a16="http://schemas.microsoft.com/office/drawing/2014/main" id="{D314DA2A-0490-1EE7-BCA2-D316388DAA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9187" t="40305"/>
            <a:stretch/>
          </p:blipFill>
          <p:spPr>
            <a:xfrm rot="16200000">
              <a:off x="1387833" y="1815991"/>
              <a:ext cx="276438" cy="232825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45" name="Content Placeholder 9" descr="Content Placeholder 9">
              <a:extLst>
                <a:ext uri="{FF2B5EF4-FFF2-40B4-BE49-F238E27FC236}">
                  <a16:creationId xmlns:a16="http://schemas.microsoft.com/office/drawing/2014/main" id="{26C02E33-68EF-8B6A-E327-F397DB675C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9187" t="40305"/>
            <a:stretch/>
          </p:blipFill>
          <p:spPr>
            <a:xfrm rot="5400000">
              <a:off x="1361375" y="5637363"/>
              <a:ext cx="276438" cy="232825"/>
            </a:xfrm>
            <a:prstGeom prst="rect">
              <a:avLst/>
            </a:prstGeom>
            <a:ln w="12700">
              <a:miter lim="400000"/>
            </a:ln>
          </p:spPr>
        </p:pic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5EAF417C-F4B1-D74F-5FE2-C67ED3B47B7B}"/>
              </a:ext>
            </a:extLst>
          </p:cNvPr>
          <p:cNvGrpSpPr/>
          <p:nvPr/>
        </p:nvGrpSpPr>
        <p:grpSpPr>
          <a:xfrm>
            <a:off x="803364" y="1475399"/>
            <a:ext cx="3709001" cy="855090"/>
            <a:chOff x="803364" y="1475399"/>
            <a:chExt cx="3709001" cy="855090"/>
          </a:xfrm>
        </p:grpSpPr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5CF6F0A3-7024-E106-FB71-3954A47FA2E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1273" y="1475399"/>
              <a:ext cx="3631214" cy="4052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4CF51314-C8A4-E5E3-8BE0-1E3F285B282D}"/>
                </a:ext>
              </a:extLst>
            </p:cNvPr>
            <p:cNvCxnSpPr>
              <a:cxnSpLocks/>
            </p:cNvCxnSpPr>
            <p:nvPr/>
          </p:nvCxnSpPr>
          <p:spPr>
            <a:xfrm>
              <a:off x="803364" y="1864625"/>
              <a:ext cx="3709001" cy="277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35B0250B-215D-7D7A-55CA-5AF2E3899644}"/>
                </a:ext>
              </a:extLst>
            </p:cNvPr>
            <p:cNvCxnSpPr>
              <a:cxnSpLocks/>
            </p:cNvCxnSpPr>
            <p:nvPr/>
          </p:nvCxnSpPr>
          <p:spPr>
            <a:xfrm>
              <a:off x="889363" y="1871844"/>
              <a:ext cx="3603124" cy="45864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462996F8-4CFF-BF09-9907-8840F119A8CA}"/>
              </a:ext>
            </a:extLst>
          </p:cNvPr>
          <p:cNvGrpSpPr/>
          <p:nvPr/>
        </p:nvGrpSpPr>
        <p:grpSpPr>
          <a:xfrm>
            <a:off x="803364" y="2146353"/>
            <a:ext cx="3709001" cy="855090"/>
            <a:chOff x="803364" y="1475399"/>
            <a:chExt cx="3709001" cy="855090"/>
          </a:xfrm>
        </p:grpSpPr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9B953EEA-83F0-EE22-E8A7-F86B1C86DC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1273" y="1475399"/>
              <a:ext cx="3631214" cy="4052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EEB758FC-569D-A205-7799-5379206093AD}"/>
                </a:ext>
              </a:extLst>
            </p:cNvPr>
            <p:cNvCxnSpPr>
              <a:cxnSpLocks/>
            </p:cNvCxnSpPr>
            <p:nvPr/>
          </p:nvCxnSpPr>
          <p:spPr>
            <a:xfrm>
              <a:off x="803364" y="1864625"/>
              <a:ext cx="3709001" cy="277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id="{FF0A4789-3CDB-0A92-9992-7C50F8B09964}"/>
                </a:ext>
              </a:extLst>
            </p:cNvPr>
            <p:cNvCxnSpPr>
              <a:cxnSpLocks/>
            </p:cNvCxnSpPr>
            <p:nvPr/>
          </p:nvCxnSpPr>
          <p:spPr>
            <a:xfrm>
              <a:off x="889363" y="1871844"/>
              <a:ext cx="3603124" cy="45864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5952B58E-37C6-31D0-1861-36C4D4FB2644}"/>
              </a:ext>
            </a:extLst>
          </p:cNvPr>
          <p:cNvGrpSpPr/>
          <p:nvPr/>
        </p:nvGrpSpPr>
        <p:grpSpPr>
          <a:xfrm>
            <a:off x="783486" y="2811053"/>
            <a:ext cx="3709001" cy="855090"/>
            <a:chOff x="803364" y="1475399"/>
            <a:chExt cx="3709001" cy="855090"/>
          </a:xfrm>
        </p:grpSpPr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1C92B91E-413B-B2C9-E33F-064BC1F47C1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1273" y="1475399"/>
              <a:ext cx="3631214" cy="4052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758A21A2-40EA-B332-E3E2-3957E4976CAB}"/>
                </a:ext>
              </a:extLst>
            </p:cNvPr>
            <p:cNvCxnSpPr>
              <a:cxnSpLocks/>
            </p:cNvCxnSpPr>
            <p:nvPr/>
          </p:nvCxnSpPr>
          <p:spPr>
            <a:xfrm>
              <a:off x="803364" y="1864625"/>
              <a:ext cx="3709001" cy="277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Arrow Connector 105">
              <a:extLst>
                <a:ext uri="{FF2B5EF4-FFF2-40B4-BE49-F238E27FC236}">
                  <a16:creationId xmlns:a16="http://schemas.microsoft.com/office/drawing/2014/main" id="{893BE4C0-1EA8-2B14-5943-96DCF871FDDA}"/>
                </a:ext>
              </a:extLst>
            </p:cNvPr>
            <p:cNvCxnSpPr>
              <a:cxnSpLocks/>
            </p:cNvCxnSpPr>
            <p:nvPr/>
          </p:nvCxnSpPr>
          <p:spPr>
            <a:xfrm>
              <a:off x="889363" y="1871844"/>
              <a:ext cx="3603124" cy="45864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4A460636-3FE4-31FF-1CA0-B67D1775A695}"/>
              </a:ext>
            </a:extLst>
          </p:cNvPr>
          <p:cNvGrpSpPr/>
          <p:nvPr/>
        </p:nvGrpSpPr>
        <p:grpSpPr>
          <a:xfrm>
            <a:off x="816546" y="3473121"/>
            <a:ext cx="3709001" cy="855090"/>
            <a:chOff x="803364" y="1475399"/>
            <a:chExt cx="3709001" cy="855090"/>
          </a:xfrm>
        </p:grpSpPr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6F64BEAE-903F-C7B8-EA36-0EE469655E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1273" y="1475399"/>
              <a:ext cx="3631214" cy="4052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7288C66D-884F-C32F-19FF-D76056E4972C}"/>
                </a:ext>
              </a:extLst>
            </p:cNvPr>
            <p:cNvCxnSpPr>
              <a:cxnSpLocks/>
            </p:cNvCxnSpPr>
            <p:nvPr/>
          </p:nvCxnSpPr>
          <p:spPr>
            <a:xfrm>
              <a:off x="803364" y="1864625"/>
              <a:ext cx="3709001" cy="277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id="{122A98C4-CD2F-C6AD-296A-23E4EEDBEEBA}"/>
                </a:ext>
              </a:extLst>
            </p:cNvPr>
            <p:cNvCxnSpPr>
              <a:cxnSpLocks/>
            </p:cNvCxnSpPr>
            <p:nvPr/>
          </p:nvCxnSpPr>
          <p:spPr>
            <a:xfrm>
              <a:off x="889363" y="1871844"/>
              <a:ext cx="3603124" cy="45864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AE77CE0F-584D-45CE-5E3D-DF1A60B30E95}"/>
              </a:ext>
            </a:extLst>
          </p:cNvPr>
          <p:cNvGrpSpPr/>
          <p:nvPr/>
        </p:nvGrpSpPr>
        <p:grpSpPr>
          <a:xfrm>
            <a:off x="816546" y="4131362"/>
            <a:ext cx="3709001" cy="855090"/>
            <a:chOff x="803364" y="1475399"/>
            <a:chExt cx="3709001" cy="855090"/>
          </a:xfrm>
        </p:grpSpPr>
        <p:cxnSp>
          <p:nvCxnSpPr>
            <p:cNvPr id="112" name="Straight Arrow Connector 111">
              <a:extLst>
                <a:ext uri="{FF2B5EF4-FFF2-40B4-BE49-F238E27FC236}">
                  <a16:creationId xmlns:a16="http://schemas.microsoft.com/office/drawing/2014/main" id="{AF64362B-D228-FD95-D26F-10B7F8EB61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1273" y="1475399"/>
              <a:ext cx="3631214" cy="4052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AC1539F3-83BD-29E9-8D12-690D09ED219D}"/>
                </a:ext>
              </a:extLst>
            </p:cNvPr>
            <p:cNvCxnSpPr>
              <a:cxnSpLocks/>
            </p:cNvCxnSpPr>
            <p:nvPr/>
          </p:nvCxnSpPr>
          <p:spPr>
            <a:xfrm>
              <a:off x="803364" y="1864625"/>
              <a:ext cx="3709001" cy="277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Arrow Connector 113">
              <a:extLst>
                <a:ext uri="{FF2B5EF4-FFF2-40B4-BE49-F238E27FC236}">
                  <a16:creationId xmlns:a16="http://schemas.microsoft.com/office/drawing/2014/main" id="{75F90074-DDAC-46B1-710D-146B142E3F2F}"/>
                </a:ext>
              </a:extLst>
            </p:cNvPr>
            <p:cNvCxnSpPr>
              <a:cxnSpLocks/>
            </p:cNvCxnSpPr>
            <p:nvPr/>
          </p:nvCxnSpPr>
          <p:spPr>
            <a:xfrm>
              <a:off x="889363" y="1871844"/>
              <a:ext cx="3603124" cy="45864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144D8D2F-308F-F013-8DD3-684DD4C63C94}"/>
              </a:ext>
            </a:extLst>
          </p:cNvPr>
          <p:cNvGrpSpPr/>
          <p:nvPr/>
        </p:nvGrpSpPr>
        <p:grpSpPr>
          <a:xfrm>
            <a:off x="763608" y="4788166"/>
            <a:ext cx="3709001" cy="855090"/>
            <a:chOff x="803364" y="1475399"/>
            <a:chExt cx="3709001" cy="855090"/>
          </a:xfrm>
        </p:grpSpPr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23A275DB-5057-1E63-4530-7DA36A47B8F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1273" y="1475399"/>
              <a:ext cx="3631214" cy="4052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Arrow Connector 116">
              <a:extLst>
                <a:ext uri="{FF2B5EF4-FFF2-40B4-BE49-F238E27FC236}">
                  <a16:creationId xmlns:a16="http://schemas.microsoft.com/office/drawing/2014/main" id="{93EFA95C-8985-0B63-7743-651D2C7CF6C4}"/>
                </a:ext>
              </a:extLst>
            </p:cNvPr>
            <p:cNvCxnSpPr>
              <a:cxnSpLocks/>
            </p:cNvCxnSpPr>
            <p:nvPr/>
          </p:nvCxnSpPr>
          <p:spPr>
            <a:xfrm>
              <a:off x="803364" y="1864625"/>
              <a:ext cx="3709001" cy="277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Arrow Connector 117">
              <a:extLst>
                <a:ext uri="{FF2B5EF4-FFF2-40B4-BE49-F238E27FC236}">
                  <a16:creationId xmlns:a16="http://schemas.microsoft.com/office/drawing/2014/main" id="{81C199C7-AAA9-971A-66BD-D4B315B3E452}"/>
                </a:ext>
              </a:extLst>
            </p:cNvPr>
            <p:cNvCxnSpPr>
              <a:cxnSpLocks/>
            </p:cNvCxnSpPr>
            <p:nvPr/>
          </p:nvCxnSpPr>
          <p:spPr>
            <a:xfrm>
              <a:off x="889363" y="1871844"/>
              <a:ext cx="3603124" cy="45864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1775AD88-CA83-C35F-539C-0790AB8D772B}"/>
              </a:ext>
            </a:extLst>
          </p:cNvPr>
          <p:cNvGrpSpPr/>
          <p:nvPr/>
        </p:nvGrpSpPr>
        <p:grpSpPr>
          <a:xfrm>
            <a:off x="803364" y="5461442"/>
            <a:ext cx="3709001" cy="855090"/>
            <a:chOff x="803364" y="1475399"/>
            <a:chExt cx="3709001" cy="855090"/>
          </a:xfrm>
        </p:grpSpPr>
        <p:cxnSp>
          <p:nvCxnSpPr>
            <p:cNvPr id="120" name="Straight Arrow Connector 119">
              <a:extLst>
                <a:ext uri="{FF2B5EF4-FFF2-40B4-BE49-F238E27FC236}">
                  <a16:creationId xmlns:a16="http://schemas.microsoft.com/office/drawing/2014/main" id="{1934A3C6-05B9-8AE2-4567-44B41132FBE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1273" y="1475399"/>
              <a:ext cx="3631214" cy="4052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Arrow Connector 120">
              <a:extLst>
                <a:ext uri="{FF2B5EF4-FFF2-40B4-BE49-F238E27FC236}">
                  <a16:creationId xmlns:a16="http://schemas.microsoft.com/office/drawing/2014/main" id="{E47382D1-98A5-486C-59BC-9C033B3E0AFB}"/>
                </a:ext>
              </a:extLst>
            </p:cNvPr>
            <p:cNvCxnSpPr>
              <a:cxnSpLocks/>
            </p:cNvCxnSpPr>
            <p:nvPr/>
          </p:nvCxnSpPr>
          <p:spPr>
            <a:xfrm>
              <a:off x="803364" y="1864625"/>
              <a:ext cx="3709001" cy="277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Arrow Connector 121">
              <a:extLst>
                <a:ext uri="{FF2B5EF4-FFF2-40B4-BE49-F238E27FC236}">
                  <a16:creationId xmlns:a16="http://schemas.microsoft.com/office/drawing/2014/main" id="{934271F8-BA35-9F27-05EE-E6694C8788DE}"/>
                </a:ext>
              </a:extLst>
            </p:cNvPr>
            <p:cNvCxnSpPr>
              <a:cxnSpLocks/>
            </p:cNvCxnSpPr>
            <p:nvPr/>
          </p:nvCxnSpPr>
          <p:spPr>
            <a:xfrm>
              <a:off x="889363" y="1871844"/>
              <a:ext cx="3603124" cy="45864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966060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BD2CB2-2F9E-88C4-EF59-FBD147ABE1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713CA-2500-001F-0F11-2D59FA12B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the Bismuth 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5C4E28-7C43-00EF-798E-3814D31499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2806" y="704500"/>
            <a:ext cx="10515600" cy="459468"/>
          </a:xfrm>
        </p:spPr>
        <p:txBody>
          <a:bodyPr/>
          <a:lstStyle/>
          <a:p>
            <a:r>
              <a:rPr lang="en-US" dirty="0"/>
              <a:t>Looking for further affects of deceleration and calibrating correction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6810B0-A76C-E454-6B7C-4B2B83F62E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07/03/2024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F7659A-17E1-EC70-A911-EEFD2B0EE4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Vertical Reconstruction Analysis Talk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99900E-7C9F-0B49-0203-E1AD455535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75C06-E6FF-2B41-9965-ECD387385993}" type="slidenum">
              <a:rPr lang="en-US" smtClean="0"/>
              <a:t>27</a:t>
            </a:fld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C54F901-38E0-0C58-F697-1C92B1D84F34}"/>
              </a:ext>
            </a:extLst>
          </p:cNvPr>
          <p:cNvGrpSpPr/>
          <p:nvPr/>
        </p:nvGrpSpPr>
        <p:grpSpPr>
          <a:xfrm>
            <a:off x="781759" y="1808921"/>
            <a:ext cx="129209" cy="4094922"/>
            <a:chOff x="5303036" y="1620078"/>
            <a:chExt cx="183364" cy="5932816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F22CF29-B023-7EB2-30CD-2E33B10A3801}"/>
                </a:ext>
              </a:extLst>
            </p:cNvPr>
            <p:cNvCxnSpPr>
              <a:cxnSpLocks/>
              <a:endCxn id="22" idx="4"/>
            </p:cNvCxnSpPr>
            <p:nvPr/>
          </p:nvCxnSpPr>
          <p:spPr>
            <a:xfrm flipH="1">
              <a:off x="5392488" y="1709530"/>
              <a:ext cx="4460" cy="5843364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10E3AF5-99A0-BD96-F4B7-569A558623E2}"/>
                </a:ext>
              </a:extLst>
            </p:cNvPr>
            <p:cNvSpPr/>
            <p:nvPr/>
          </p:nvSpPr>
          <p:spPr>
            <a:xfrm>
              <a:off x="5307496" y="1620078"/>
              <a:ext cx="178904" cy="178905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82ACFF86-F660-4358-D3B6-C7B0FCCA8742}"/>
                </a:ext>
              </a:extLst>
            </p:cNvPr>
            <p:cNvSpPr/>
            <p:nvPr/>
          </p:nvSpPr>
          <p:spPr>
            <a:xfrm>
              <a:off x="5307496" y="2578078"/>
              <a:ext cx="178904" cy="178905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49120A96-DD78-D74C-A596-BAB1EAD01DC5}"/>
                </a:ext>
              </a:extLst>
            </p:cNvPr>
            <p:cNvSpPr/>
            <p:nvPr/>
          </p:nvSpPr>
          <p:spPr>
            <a:xfrm>
              <a:off x="5307496" y="2579814"/>
              <a:ext cx="178904" cy="178905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C068DBF-B441-FB51-A155-E0D8E78FDA0A}"/>
                </a:ext>
              </a:extLst>
            </p:cNvPr>
            <p:cNvSpPr/>
            <p:nvPr/>
          </p:nvSpPr>
          <p:spPr>
            <a:xfrm>
              <a:off x="5307496" y="3537814"/>
              <a:ext cx="178904" cy="178905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CA033A08-4F1E-9DCF-4B21-2D70B6EC82ED}"/>
                </a:ext>
              </a:extLst>
            </p:cNvPr>
            <p:cNvSpPr/>
            <p:nvPr/>
          </p:nvSpPr>
          <p:spPr>
            <a:xfrm>
              <a:off x="5304351" y="3538517"/>
              <a:ext cx="178904" cy="178905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E1FD2F24-747F-264D-59D9-27DE842AE583}"/>
                </a:ext>
              </a:extLst>
            </p:cNvPr>
            <p:cNvSpPr/>
            <p:nvPr/>
          </p:nvSpPr>
          <p:spPr>
            <a:xfrm>
              <a:off x="5304351" y="4498253"/>
              <a:ext cx="178904" cy="178905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322E3896-A69A-9304-1EF4-D71AE79921EC}"/>
                </a:ext>
              </a:extLst>
            </p:cNvPr>
            <p:cNvSpPr/>
            <p:nvPr/>
          </p:nvSpPr>
          <p:spPr>
            <a:xfrm>
              <a:off x="5304351" y="5456253"/>
              <a:ext cx="178904" cy="178905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60BDF001-523E-BDEA-ABB8-EF215697359C}"/>
                </a:ext>
              </a:extLst>
            </p:cNvPr>
            <p:cNvSpPr/>
            <p:nvPr/>
          </p:nvSpPr>
          <p:spPr>
            <a:xfrm>
              <a:off x="5303036" y="5456253"/>
              <a:ext cx="178904" cy="178905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09C01DD2-5244-A153-9BA0-81108A25BE5E}"/>
                </a:ext>
              </a:extLst>
            </p:cNvPr>
            <p:cNvSpPr/>
            <p:nvPr/>
          </p:nvSpPr>
          <p:spPr>
            <a:xfrm>
              <a:off x="5303036" y="6415989"/>
              <a:ext cx="178904" cy="178905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535EC709-B0BD-A4F5-8F5D-0FED65523A18}"/>
                </a:ext>
              </a:extLst>
            </p:cNvPr>
            <p:cNvSpPr/>
            <p:nvPr/>
          </p:nvSpPr>
          <p:spPr>
            <a:xfrm>
              <a:off x="5303036" y="7373989"/>
              <a:ext cx="178904" cy="178905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8EA9231B-872D-47B6-603C-AB152169A0C9}"/>
              </a:ext>
            </a:extLst>
          </p:cNvPr>
          <p:cNvCxnSpPr>
            <a:cxnSpLocks/>
          </p:cNvCxnSpPr>
          <p:nvPr/>
        </p:nvCxnSpPr>
        <p:spPr>
          <a:xfrm>
            <a:off x="675860" y="1922465"/>
            <a:ext cx="0" cy="56756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E43F6E24-CD85-6C31-A2F5-45FA0EBBAD8C}"/>
              </a:ext>
            </a:extLst>
          </p:cNvPr>
          <p:cNvCxnSpPr>
            <a:cxnSpLocks/>
          </p:cNvCxnSpPr>
          <p:nvPr/>
        </p:nvCxnSpPr>
        <p:spPr>
          <a:xfrm>
            <a:off x="675860" y="2573753"/>
            <a:ext cx="0" cy="56756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B3DE9546-172C-AC43-9297-5993F341676B}"/>
              </a:ext>
            </a:extLst>
          </p:cNvPr>
          <p:cNvCxnSpPr>
            <a:cxnSpLocks/>
          </p:cNvCxnSpPr>
          <p:nvPr/>
        </p:nvCxnSpPr>
        <p:spPr>
          <a:xfrm>
            <a:off x="669233" y="3214129"/>
            <a:ext cx="0" cy="56756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D6464406-A49E-1033-DB96-709D85DF1826}"/>
              </a:ext>
            </a:extLst>
          </p:cNvPr>
          <p:cNvCxnSpPr>
            <a:cxnSpLocks/>
          </p:cNvCxnSpPr>
          <p:nvPr/>
        </p:nvCxnSpPr>
        <p:spPr>
          <a:xfrm>
            <a:off x="669233" y="3890410"/>
            <a:ext cx="0" cy="56756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D9AB8846-A13E-EA8F-3A14-42FD6DFD3114}"/>
              </a:ext>
            </a:extLst>
          </p:cNvPr>
          <p:cNvCxnSpPr>
            <a:cxnSpLocks/>
          </p:cNvCxnSpPr>
          <p:nvPr/>
        </p:nvCxnSpPr>
        <p:spPr>
          <a:xfrm>
            <a:off x="675860" y="4557153"/>
            <a:ext cx="0" cy="56756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341ACB09-0509-4E69-6D87-CA201454E642}"/>
              </a:ext>
            </a:extLst>
          </p:cNvPr>
          <p:cNvCxnSpPr>
            <a:cxnSpLocks/>
          </p:cNvCxnSpPr>
          <p:nvPr/>
        </p:nvCxnSpPr>
        <p:spPr>
          <a:xfrm>
            <a:off x="679172" y="5212799"/>
            <a:ext cx="0" cy="56756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TextBox 130">
            <a:extLst>
              <a:ext uri="{FF2B5EF4-FFF2-40B4-BE49-F238E27FC236}">
                <a16:creationId xmlns:a16="http://schemas.microsoft.com/office/drawing/2014/main" id="{2DC6FBC2-B032-C2A0-4FFA-97F47A95ADA7}"/>
              </a:ext>
            </a:extLst>
          </p:cNvPr>
          <p:cNvSpPr txBox="1"/>
          <p:nvPr/>
        </p:nvSpPr>
        <p:spPr>
          <a:xfrm>
            <a:off x="4860518" y="1409000"/>
            <a:ext cx="6705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Bismuth sources have a known spacing in the tracker (42.5cm)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B08467BA-2309-3D6A-4CAB-61DE75B074A4}"/>
                  </a:ext>
                </a:extLst>
              </p:cNvPr>
              <p:cNvSpPr txBox="1"/>
              <p:nvPr/>
            </p:nvSpPr>
            <p:spPr>
              <a:xfrm>
                <a:off x="316893" y="2026238"/>
                <a:ext cx="42806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B08467BA-2309-3D6A-4CAB-61DE75B074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893" y="2026238"/>
                <a:ext cx="428066" cy="33855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1C87E24E-478F-14FB-A802-67B3BC8C005F}"/>
                  </a:ext>
                </a:extLst>
              </p:cNvPr>
              <p:cNvSpPr txBox="1"/>
              <p:nvPr/>
            </p:nvSpPr>
            <p:spPr>
              <a:xfrm>
                <a:off x="313496" y="2685391"/>
                <a:ext cx="44486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GB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1C87E24E-478F-14FB-A802-67B3BC8C00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496" y="2685391"/>
                <a:ext cx="444865" cy="3385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A1B82446-E7E6-3793-5365-1577A2FD0D3C}"/>
                  </a:ext>
                </a:extLst>
              </p:cNvPr>
              <p:cNvSpPr txBox="1"/>
              <p:nvPr/>
            </p:nvSpPr>
            <p:spPr>
              <a:xfrm>
                <a:off x="308584" y="3344544"/>
                <a:ext cx="44486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GB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A1B82446-E7E6-3793-5365-1577A2FD0D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584" y="3344544"/>
                <a:ext cx="444865" cy="3385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05696D75-4485-AA69-8D51-D2EFCF486840}"/>
                  </a:ext>
                </a:extLst>
              </p:cNvPr>
              <p:cNvSpPr txBox="1"/>
              <p:nvPr/>
            </p:nvSpPr>
            <p:spPr>
              <a:xfrm>
                <a:off x="305152" y="3983020"/>
                <a:ext cx="44486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GB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05696D75-4485-AA69-8D51-D2EFCF4868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152" y="3983020"/>
                <a:ext cx="444865" cy="338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EA0E8CB9-21BD-DC88-3034-0F41F0AEFD4E}"/>
                  </a:ext>
                </a:extLst>
              </p:cNvPr>
              <p:cNvSpPr txBox="1"/>
              <p:nvPr/>
            </p:nvSpPr>
            <p:spPr>
              <a:xfrm>
                <a:off x="303824" y="4621496"/>
                <a:ext cx="44486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GB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EA0E8CB9-21BD-DC88-3034-0F41F0AEFD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824" y="4621496"/>
                <a:ext cx="444865" cy="3385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8666EB1E-727A-3C94-DE63-8604547B5D42}"/>
                  </a:ext>
                </a:extLst>
              </p:cNvPr>
              <p:cNvSpPr txBox="1"/>
              <p:nvPr/>
            </p:nvSpPr>
            <p:spPr>
              <a:xfrm>
                <a:off x="310311" y="5280649"/>
                <a:ext cx="44486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GB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8666EB1E-727A-3C94-DE63-8604547B5D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311" y="5280649"/>
                <a:ext cx="444865" cy="3385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6" name="Group 225">
            <a:extLst>
              <a:ext uri="{FF2B5EF4-FFF2-40B4-BE49-F238E27FC236}">
                <a16:creationId xmlns:a16="http://schemas.microsoft.com/office/drawing/2014/main" id="{AE14E2BE-4969-EAD3-8FD7-308DFF059178}"/>
              </a:ext>
            </a:extLst>
          </p:cNvPr>
          <p:cNvGrpSpPr/>
          <p:nvPr/>
        </p:nvGrpSpPr>
        <p:grpSpPr>
          <a:xfrm>
            <a:off x="1293336" y="1366506"/>
            <a:ext cx="259283" cy="5006120"/>
            <a:chOff x="1383181" y="1794185"/>
            <a:chExt cx="259283" cy="4097810"/>
          </a:xfrm>
        </p:grpSpPr>
        <p:pic>
          <p:nvPicPr>
            <p:cNvPr id="223" name="Content Placeholder 9" descr="Content Placeholder 9">
              <a:extLst>
                <a:ext uri="{FF2B5EF4-FFF2-40B4-BE49-F238E27FC236}">
                  <a16:creationId xmlns:a16="http://schemas.microsoft.com/office/drawing/2014/main" id="{4FD7F8CF-5C58-EDCD-A1C0-5C6B619E3C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35113" t="40305" r="10341" b="4549"/>
            <a:stretch/>
          </p:blipFill>
          <p:spPr>
            <a:xfrm rot="16200000">
              <a:off x="-313842" y="3748985"/>
              <a:ext cx="3660579" cy="215081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224" name="Content Placeholder 9" descr="Content Placeholder 9">
              <a:extLst>
                <a:ext uri="{FF2B5EF4-FFF2-40B4-BE49-F238E27FC236}">
                  <a16:creationId xmlns:a16="http://schemas.microsoft.com/office/drawing/2014/main" id="{240F7F5B-6646-AE90-8F59-EFD65EA0726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89187" t="40305"/>
            <a:stretch/>
          </p:blipFill>
          <p:spPr>
            <a:xfrm rot="16200000">
              <a:off x="1387833" y="1815991"/>
              <a:ext cx="276438" cy="232825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225" name="Content Placeholder 9" descr="Content Placeholder 9">
              <a:extLst>
                <a:ext uri="{FF2B5EF4-FFF2-40B4-BE49-F238E27FC236}">
                  <a16:creationId xmlns:a16="http://schemas.microsoft.com/office/drawing/2014/main" id="{49EF5B4E-0323-D635-824C-9B0A9BB407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89187" t="40305"/>
            <a:stretch/>
          </p:blipFill>
          <p:spPr>
            <a:xfrm rot="5400000">
              <a:off x="1361375" y="5637363"/>
              <a:ext cx="276438" cy="232825"/>
            </a:xfrm>
            <a:prstGeom prst="rect">
              <a:avLst/>
            </a:prstGeom>
            <a:ln w="12700">
              <a:miter lim="400000"/>
            </a:ln>
          </p:spPr>
        </p:pic>
      </p:grpSp>
      <p:grpSp>
        <p:nvGrpSpPr>
          <p:cNvPr id="227" name="Group 226">
            <a:extLst>
              <a:ext uri="{FF2B5EF4-FFF2-40B4-BE49-F238E27FC236}">
                <a16:creationId xmlns:a16="http://schemas.microsoft.com/office/drawing/2014/main" id="{C1707E41-112F-1448-50AF-FDCEFE4DA925}"/>
              </a:ext>
            </a:extLst>
          </p:cNvPr>
          <p:cNvGrpSpPr/>
          <p:nvPr/>
        </p:nvGrpSpPr>
        <p:grpSpPr>
          <a:xfrm>
            <a:off x="1938523" y="1373137"/>
            <a:ext cx="259283" cy="5006120"/>
            <a:chOff x="1383181" y="1794185"/>
            <a:chExt cx="259283" cy="4097810"/>
          </a:xfrm>
        </p:grpSpPr>
        <p:pic>
          <p:nvPicPr>
            <p:cNvPr id="228" name="Content Placeholder 9" descr="Content Placeholder 9">
              <a:extLst>
                <a:ext uri="{FF2B5EF4-FFF2-40B4-BE49-F238E27FC236}">
                  <a16:creationId xmlns:a16="http://schemas.microsoft.com/office/drawing/2014/main" id="{275BF384-5700-DA11-22BE-CEB7AE7E71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35113" t="40305" r="10341" b="4549"/>
            <a:stretch/>
          </p:blipFill>
          <p:spPr>
            <a:xfrm rot="16200000">
              <a:off x="-313842" y="3748985"/>
              <a:ext cx="3660579" cy="215081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229" name="Content Placeholder 9" descr="Content Placeholder 9">
              <a:extLst>
                <a:ext uri="{FF2B5EF4-FFF2-40B4-BE49-F238E27FC236}">
                  <a16:creationId xmlns:a16="http://schemas.microsoft.com/office/drawing/2014/main" id="{70C0B159-6FDA-D24E-B29E-3B71F77CB6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89187" t="40305"/>
            <a:stretch/>
          </p:blipFill>
          <p:spPr>
            <a:xfrm rot="16200000">
              <a:off x="1387833" y="1815991"/>
              <a:ext cx="276438" cy="232825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230" name="Content Placeholder 9" descr="Content Placeholder 9">
              <a:extLst>
                <a:ext uri="{FF2B5EF4-FFF2-40B4-BE49-F238E27FC236}">
                  <a16:creationId xmlns:a16="http://schemas.microsoft.com/office/drawing/2014/main" id="{B5702735-4811-E257-BD7E-2747419D7A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89187" t="40305"/>
            <a:stretch/>
          </p:blipFill>
          <p:spPr>
            <a:xfrm rot="5400000">
              <a:off x="1361375" y="5637363"/>
              <a:ext cx="276438" cy="232825"/>
            </a:xfrm>
            <a:prstGeom prst="rect">
              <a:avLst/>
            </a:prstGeom>
            <a:ln w="12700">
              <a:miter lim="400000"/>
            </a:ln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C72ECAE7-359B-AF89-F363-2F6B796B43C6}"/>
              </a:ext>
            </a:extLst>
          </p:cNvPr>
          <p:cNvGrpSpPr/>
          <p:nvPr/>
        </p:nvGrpSpPr>
        <p:grpSpPr>
          <a:xfrm>
            <a:off x="1931114" y="1366506"/>
            <a:ext cx="259283" cy="5006120"/>
            <a:chOff x="1383181" y="1794185"/>
            <a:chExt cx="259283" cy="4097810"/>
          </a:xfrm>
        </p:grpSpPr>
        <p:pic>
          <p:nvPicPr>
            <p:cNvPr id="9" name="Content Placeholder 9" descr="Content Placeholder 9">
              <a:extLst>
                <a:ext uri="{FF2B5EF4-FFF2-40B4-BE49-F238E27FC236}">
                  <a16:creationId xmlns:a16="http://schemas.microsoft.com/office/drawing/2014/main" id="{589F043A-06EE-1CAC-747F-39853DE08E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35113" t="40305" r="10341" b="4549"/>
            <a:stretch/>
          </p:blipFill>
          <p:spPr>
            <a:xfrm rot="16200000">
              <a:off x="-313842" y="3748985"/>
              <a:ext cx="3660579" cy="215081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12" name="Content Placeholder 9" descr="Content Placeholder 9">
              <a:extLst>
                <a:ext uri="{FF2B5EF4-FFF2-40B4-BE49-F238E27FC236}">
                  <a16:creationId xmlns:a16="http://schemas.microsoft.com/office/drawing/2014/main" id="{49A299D9-7B88-CB3F-4D74-3ACCF8E65B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89187" t="40305"/>
            <a:stretch/>
          </p:blipFill>
          <p:spPr>
            <a:xfrm rot="16200000">
              <a:off x="1387833" y="1815991"/>
              <a:ext cx="276438" cy="232825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18" name="Content Placeholder 9" descr="Content Placeholder 9">
              <a:extLst>
                <a:ext uri="{FF2B5EF4-FFF2-40B4-BE49-F238E27FC236}">
                  <a16:creationId xmlns:a16="http://schemas.microsoft.com/office/drawing/2014/main" id="{E1F9CF0C-981C-8188-23AC-65429E9959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89187" t="40305"/>
            <a:stretch/>
          </p:blipFill>
          <p:spPr>
            <a:xfrm rot="5400000">
              <a:off x="1361375" y="5637363"/>
              <a:ext cx="276438" cy="232825"/>
            </a:xfrm>
            <a:prstGeom prst="rect">
              <a:avLst/>
            </a:prstGeom>
            <a:ln w="12700">
              <a:miter lim="400000"/>
            </a:ln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12C801D-6CAE-FE66-69A2-BF89F58AB9EA}"/>
              </a:ext>
            </a:extLst>
          </p:cNvPr>
          <p:cNvGrpSpPr/>
          <p:nvPr/>
        </p:nvGrpSpPr>
        <p:grpSpPr>
          <a:xfrm>
            <a:off x="2576301" y="1373137"/>
            <a:ext cx="259283" cy="5006120"/>
            <a:chOff x="1383181" y="1794185"/>
            <a:chExt cx="259283" cy="4097810"/>
          </a:xfrm>
        </p:grpSpPr>
        <p:pic>
          <p:nvPicPr>
            <p:cNvPr id="23" name="Content Placeholder 9" descr="Content Placeholder 9">
              <a:extLst>
                <a:ext uri="{FF2B5EF4-FFF2-40B4-BE49-F238E27FC236}">
                  <a16:creationId xmlns:a16="http://schemas.microsoft.com/office/drawing/2014/main" id="{A3DD3944-8F8E-29B8-14B5-628BEAA7E9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35113" t="40305" r="10341" b="4549"/>
            <a:stretch/>
          </p:blipFill>
          <p:spPr>
            <a:xfrm rot="16200000">
              <a:off x="-313842" y="3748985"/>
              <a:ext cx="3660579" cy="215081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25" name="Content Placeholder 9" descr="Content Placeholder 9">
              <a:extLst>
                <a:ext uri="{FF2B5EF4-FFF2-40B4-BE49-F238E27FC236}">
                  <a16:creationId xmlns:a16="http://schemas.microsoft.com/office/drawing/2014/main" id="{C22689F1-62F2-F46A-E7AB-6C44BF1E58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89187" t="40305"/>
            <a:stretch/>
          </p:blipFill>
          <p:spPr>
            <a:xfrm rot="16200000">
              <a:off x="1387833" y="1815991"/>
              <a:ext cx="276438" cy="232825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26" name="Content Placeholder 9" descr="Content Placeholder 9">
              <a:extLst>
                <a:ext uri="{FF2B5EF4-FFF2-40B4-BE49-F238E27FC236}">
                  <a16:creationId xmlns:a16="http://schemas.microsoft.com/office/drawing/2014/main" id="{7A3E8B98-25F6-634A-0EAA-48D376E428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89187" t="40305"/>
            <a:stretch/>
          </p:blipFill>
          <p:spPr>
            <a:xfrm rot="5400000">
              <a:off x="1361375" y="5637363"/>
              <a:ext cx="276438" cy="232825"/>
            </a:xfrm>
            <a:prstGeom prst="rect">
              <a:avLst/>
            </a:prstGeom>
            <a:ln w="12700">
              <a:miter lim="400000"/>
            </a:ln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E99F15A-BB2F-CB30-C40F-CB5A47B29D20}"/>
              </a:ext>
            </a:extLst>
          </p:cNvPr>
          <p:cNvGrpSpPr/>
          <p:nvPr/>
        </p:nvGrpSpPr>
        <p:grpSpPr>
          <a:xfrm>
            <a:off x="2571036" y="1376809"/>
            <a:ext cx="259283" cy="5006120"/>
            <a:chOff x="1383181" y="1794185"/>
            <a:chExt cx="259283" cy="4097810"/>
          </a:xfrm>
        </p:grpSpPr>
        <p:pic>
          <p:nvPicPr>
            <p:cNvPr id="30" name="Content Placeholder 9" descr="Content Placeholder 9">
              <a:extLst>
                <a:ext uri="{FF2B5EF4-FFF2-40B4-BE49-F238E27FC236}">
                  <a16:creationId xmlns:a16="http://schemas.microsoft.com/office/drawing/2014/main" id="{3E801178-7F3E-1B3D-F53D-CFC54AC16F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35113" t="40305" r="10341" b="4549"/>
            <a:stretch/>
          </p:blipFill>
          <p:spPr>
            <a:xfrm rot="16200000">
              <a:off x="-313842" y="3748985"/>
              <a:ext cx="3660579" cy="215081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31" name="Content Placeholder 9" descr="Content Placeholder 9">
              <a:extLst>
                <a:ext uri="{FF2B5EF4-FFF2-40B4-BE49-F238E27FC236}">
                  <a16:creationId xmlns:a16="http://schemas.microsoft.com/office/drawing/2014/main" id="{CC59739D-67C4-4456-534B-669E17D99FD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89187" t="40305"/>
            <a:stretch/>
          </p:blipFill>
          <p:spPr>
            <a:xfrm rot="16200000">
              <a:off x="1387833" y="1815991"/>
              <a:ext cx="276438" cy="232825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33" name="Content Placeholder 9" descr="Content Placeholder 9">
              <a:extLst>
                <a:ext uri="{FF2B5EF4-FFF2-40B4-BE49-F238E27FC236}">
                  <a16:creationId xmlns:a16="http://schemas.microsoft.com/office/drawing/2014/main" id="{E9B6C08D-A137-81D4-C24E-6E09C9FB91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89187" t="40305"/>
            <a:stretch/>
          </p:blipFill>
          <p:spPr>
            <a:xfrm rot="5400000">
              <a:off x="1361375" y="5637363"/>
              <a:ext cx="276438" cy="232825"/>
            </a:xfrm>
            <a:prstGeom prst="rect">
              <a:avLst/>
            </a:prstGeom>
            <a:ln w="12700">
              <a:miter lim="400000"/>
            </a:ln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C9461D8E-C552-7829-C6B3-C57E4AD7CAA8}"/>
              </a:ext>
            </a:extLst>
          </p:cNvPr>
          <p:cNvGrpSpPr/>
          <p:nvPr/>
        </p:nvGrpSpPr>
        <p:grpSpPr>
          <a:xfrm>
            <a:off x="3216223" y="1383440"/>
            <a:ext cx="259283" cy="5006120"/>
            <a:chOff x="1383181" y="1794185"/>
            <a:chExt cx="259283" cy="4097810"/>
          </a:xfrm>
        </p:grpSpPr>
        <p:pic>
          <p:nvPicPr>
            <p:cNvPr id="35" name="Content Placeholder 9" descr="Content Placeholder 9">
              <a:extLst>
                <a:ext uri="{FF2B5EF4-FFF2-40B4-BE49-F238E27FC236}">
                  <a16:creationId xmlns:a16="http://schemas.microsoft.com/office/drawing/2014/main" id="{83C9B231-E758-4547-B680-53836A6551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35113" t="40305" r="10341" b="4549"/>
            <a:stretch/>
          </p:blipFill>
          <p:spPr>
            <a:xfrm rot="16200000">
              <a:off x="-313842" y="3748985"/>
              <a:ext cx="3660579" cy="215081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36" name="Content Placeholder 9" descr="Content Placeholder 9">
              <a:extLst>
                <a:ext uri="{FF2B5EF4-FFF2-40B4-BE49-F238E27FC236}">
                  <a16:creationId xmlns:a16="http://schemas.microsoft.com/office/drawing/2014/main" id="{9942A4B9-C351-1F89-A351-47670B52DC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89187" t="40305"/>
            <a:stretch/>
          </p:blipFill>
          <p:spPr>
            <a:xfrm rot="16200000">
              <a:off x="1387833" y="1815991"/>
              <a:ext cx="276438" cy="232825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37" name="Content Placeholder 9" descr="Content Placeholder 9">
              <a:extLst>
                <a:ext uri="{FF2B5EF4-FFF2-40B4-BE49-F238E27FC236}">
                  <a16:creationId xmlns:a16="http://schemas.microsoft.com/office/drawing/2014/main" id="{D894D04F-B6CF-757C-DAC7-6A8C2795A9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89187" t="40305"/>
            <a:stretch/>
          </p:blipFill>
          <p:spPr>
            <a:xfrm rot="5400000">
              <a:off x="1361375" y="5637363"/>
              <a:ext cx="276438" cy="232825"/>
            </a:xfrm>
            <a:prstGeom prst="rect">
              <a:avLst/>
            </a:prstGeom>
            <a:ln w="12700">
              <a:miter lim="400000"/>
            </a:ln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B05BAE6-0847-F45E-3532-E8955D55BC94}"/>
              </a:ext>
            </a:extLst>
          </p:cNvPr>
          <p:cNvGrpSpPr/>
          <p:nvPr/>
        </p:nvGrpSpPr>
        <p:grpSpPr>
          <a:xfrm>
            <a:off x="3209987" y="1385617"/>
            <a:ext cx="259283" cy="5006120"/>
            <a:chOff x="1383181" y="1794185"/>
            <a:chExt cx="259283" cy="4097810"/>
          </a:xfrm>
        </p:grpSpPr>
        <p:pic>
          <p:nvPicPr>
            <p:cNvPr id="39" name="Content Placeholder 9" descr="Content Placeholder 9">
              <a:extLst>
                <a:ext uri="{FF2B5EF4-FFF2-40B4-BE49-F238E27FC236}">
                  <a16:creationId xmlns:a16="http://schemas.microsoft.com/office/drawing/2014/main" id="{218070E4-7810-7E81-B57F-2F0A9D326C6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35113" t="40305" r="10341" b="4549"/>
            <a:stretch/>
          </p:blipFill>
          <p:spPr>
            <a:xfrm rot="16200000">
              <a:off x="-313842" y="3748985"/>
              <a:ext cx="3660579" cy="215081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40" name="Content Placeholder 9" descr="Content Placeholder 9">
              <a:extLst>
                <a:ext uri="{FF2B5EF4-FFF2-40B4-BE49-F238E27FC236}">
                  <a16:creationId xmlns:a16="http://schemas.microsoft.com/office/drawing/2014/main" id="{746B1D45-E48E-4E27-5958-86047BB0A8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89187" t="40305"/>
            <a:stretch/>
          </p:blipFill>
          <p:spPr>
            <a:xfrm rot="16200000">
              <a:off x="1387833" y="1815991"/>
              <a:ext cx="276438" cy="232825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41" name="Content Placeholder 9" descr="Content Placeholder 9">
              <a:extLst>
                <a:ext uri="{FF2B5EF4-FFF2-40B4-BE49-F238E27FC236}">
                  <a16:creationId xmlns:a16="http://schemas.microsoft.com/office/drawing/2014/main" id="{A3724E9E-35AA-65C6-12D7-FDB34957375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89187" t="40305"/>
            <a:stretch/>
          </p:blipFill>
          <p:spPr>
            <a:xfrm rot="5400000">
              <a:off x="1361375" y="5637363"/>
              <a:ext cx="276438" cy="232825"/>
            </a:xfrm>
            <a:prstGeom prst="rect">
              <a:avLst/>
            </a:prstGeom>
            <a:ln w="12700">
              <a:miter lim="400000"/>
            </a:ln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912149E5-9F2E-00CC-B287-91D5D3909070}"/>
              </a:ext>
            </a:extLst>
          </p:cNvPr>
          <p:cNvGrpSpPr/>
          <p:nvPr/>
        </p:nvGrpSpPr>
        <p:grpSpPr>
          <a:xfrm>
            <a:off x="3855174" y="1392248"/>
            <a:ext cx="259283" cy="5006120"/>
            <a:chOff x="1383181" y="1794185"/>
            <a:chExt cx="259283" cy="4097810"/>
          </a:xfrm>
        </p:grpSpPr>
        <p:pic>
          <p:nvPicPr>
            <p:cNvPr id="43" name="Content Placeholder 9" descr="Content Placeholder 9">
              <a:extLst>
                <a:ext uri="{FF2B5EF4-FFF2-40B4-BE49-F238E27FC236}">
                  <a16:creationId xmlns:a16="http://schemas.microsoft.com/office/drawing/2014/main" id="{BECD0A64-0953-38BD-5BD2-090E98B433D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35113" t="40305" r="10341" b="4549"/>
            <a:stretch/>
          </p:blipFill>
          <p:spPr>
            <a:xfrm rot="16200000">
              <a:off x="-313842" y="3748985"/>
              <a:ext cx="3660579" cy="215081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44" name="Content Placeholder 9" descr="Content Placeholder 9">
              <a:extLst>
                <a:ext uri="{FF2B5EF4-FFF2-40B4-BE49-F238E27FC236}">
                  <a16:creationId xmlns:a16="http://schemas.microsoft.com/office/drawing/2014/main" id="{0A7A9B47-E209-50ED-6A14-91FE3C9907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89187" t="40305"/>
            <a:stretch/>
          </p:blipFill>
          <p:spPr>
            <a:xfrm rot="16200000">
              <a:off x="1387833" y="1815991"/>
              <a:ext cx="276438" cy="232825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45" name="Content Placeholder 9" descr="Content Placeholder 9">
              <a:extLst>
                <a:ext uri="{FF2B5EF4-FFF2-40B4-BE49-F238E27FC236}">
                  <a16:creationId xmlns:a16="http://schemas.microsoft.com/office/drawing/2014/main" id="{B2B308D2-ABC2-4053-4572-A8DD223838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89187" t="40305"/>
            <a:stretch/>
          </p:blipFill>
          <p:spPr>
            <a:xfrm rot="5400000">
              <a:off x="1361375" y="5637363"/>
              <a:ext cx="276438" cy="232825"/>
            </a:xfrm>
            <a:prstGeom prst="rect">
              <a:avLst/>
            </a:prstGeom>
            <a:ln w="12700">
              <a:miter lim="400000"/>
            </a:ln>
          </p:spPr>
        </p:pic>
      </p:grpSp>
    </p:spTree>
    <p:extLst>
      <p:ext uri="{BB962C8B-B14F-4D97-AF65-F5344CB8AC3E}">
        <p14:creationId xmlns:p14="http://schemas.microsoft.com/office/powerpoint/2010/main" val="6078003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B1784E-87C1-162E-FD83-D25842B4CF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DD9112-7248-51A7-5977-01EE208B3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the Bismuth 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99B60F-C919-DA37-AAE6-F14859BFF3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2806" y="704500"/>
            <a:ext cx="10515600" cy="459468"/>
          </a:xfrm>
        </p:spPr>
        <p:txBody>
          <a:bodyPr/>
          <a:lstStyle/>
          <a:p>
            <a:r>
              <a:rPr lang="en-US" dirty="0"/>
              <a:t>Looking for further affects of deceleration and calibrating correction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2957EB-2D10-222E-6989-91DA230F98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07/03/2024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84E5F9-0211-679B-18A5-BBFB4BC550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Vertical Reconstruction Analysis Talk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0DD102-0B4F-3043-7BA9-00738C326D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75C06-E6FF-2B41-9965-ECD387385993}" type="slidenum">
              <a:rPr lang="en-US" smtClean="0"/>
              <a:t>28</a:t>
            </a:fld>
            <a:endParaRPr lang="en-US"/>
          </a:p>
        </p:txBody>
      </p:sp>
      <p:grpSp>
        <p:nvGrpSpPr>
          <p:cNvPr id="226" name="Group 225">
            <a:extLst>
              <a:ext uri="{FF2B5EF4-FFF2-40B4-BE49-F238E27FC236}">
                <a16:creationId xmlns:a16="http://schemas.microsoft.com/office/drawing/2014/main" id="{D159C02F-39F7-DE58-BAAB-6A9DDB1276E2}"/>
              </a:ext>
            </a:extLst>
          </p:cNvPr>
          <p:cNvGrpSpPr/>
          <p:nvPr/>
        </p:nvGrpSpPr>
        <p:grpSpPr>
          <a:xfrm>
            <a:off x="1293336" y="1366506"/>
            <a:ext cx="259283" cy="5006120"/>
            <a:chOff x="1383181" y="1794185"/>
            <a:chExt cx="259283" cy="4097810"/>
          </a:xfrm>
        </p:grpSpPr>
        <p:pic>
          <p:nvPicPr>
            <p:cNvPr id="223" name="Content Placeholder 9" descr="Content Placeholder 9">
              <a:extLst>
                <a:ext uri="{FF2B5EF4-FFF2-40B4-BE49-F238E27FC236}">
                  <a16:creationId xmlns:a16="http://schemas.microsoft.com/office/drawing/2014/main" id="{59FCF3DF-C5B3-7BDA-45EB-10E940511F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5113" t="40305" r="10341" b="4549"/>
            <a:stretch/>
          </p:blipFill>
          <p:spPr>
            <a:xfrm rot="16200000">
              <a:off x="-313842" y="3748985"/>
              <a:ext cx="3660579" cy="215081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224" name="Content Placeholder 9" descr="Content Placeholder 9">
              <a:extLst>
                <a:ext uri="{FF2B5EF4-FFF2-40B4-BE49-F238E27FC236}">
                  <a16:creationId xmlns:a16="http://schemas.microsoft.com/office/drawing/2014/main" id="{D51B5A26-FE99-CE11-69A6-4C6A3DA82B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9187" t="40305"/>
            <a:stretch/>
          </p:blipFill>
          <p:spPr>
            <a:xfrm rot="16200000">
              <a:off x="1387833" y="1815991"/>
              <a:ext cx="276438" cy="232825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225" name="Content Placeholder 9" descr="Content Placeholder 9">
              <a:extLst>
                <a:ext uri="{FF2B5EF4-FFF2-40B4-BE49-F238E27FC236}">
                  <a16:creationId xmlns:a16="http://schemas.microsoft.com/office/drawing/2014/main" id="{E2D9A2E3-A12C-2775-DD76-CD37EDB2EC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9187" t="40305"/>
            <a:stretch/>
          </p:blipFill>
          <p:spPr>
            <a:xfrm rot="5400000">
              <a:off x="1361375" y="5637363"/>
              <a:ext cx="276438" cy="232825"/>
            </a:xfrm>
            <a:prstGeom prst="rect">
              <a:avLst/>
            </a:prstGeom>
            <a:ln w="12700">
              <a:miter lim="400000"/>
            </a:ln>
          </p:spPr>
        </p:pic>
      </p:grpSp>
      <p:grpSp>
        <p:nvGrpSpPr>
          <p:cNvPr id="227" name="Group 226">
            <a:extLst>
              <a:ext uri="{FF2B5EF4-FFF2-40B4-BE49-F238E27FC236}">
                <a16:creationId xmlns:a16="http://schemas.microsoft.com/office/drawing/2014/main" id="{699E1477-2E91-0877-8203-B099CFE18094}"/>
              </a:ext>
            </a:extLst>
          </p:cNvPr>
          <p:cNvGrpSpPr/>
          <p:nvPr/>
        </p:nvGrpSpPr>
        <p:grpSpPr>
          <a:xfrm>
            <a:off x="1938523" y="1373137"/>
            <a:ext cx="259283" cy="5006120"/>
            <a:chOff x="1383181" y="1794185"/>
            <a:chExt cx="259283" cy="4097810"/>
          </a:xfrm>
        </p:grpSpPr>
        <p:pic>
          <p:nvPicPr>
            <p:cNvPr id="228" name="Content Placeholder 9" descr="Content Placeholder 9">
              <a:extLst>
                <a:ext uri="{FF2B5EF4-FFF2-40B4-BE49-F238E27FC236}">
                  <a16:creationId xmlns:a16="http://schemas.microsoft.com/office/drawing/2014/main" id="{03420B03-4811-8519-726B-B966986B31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5113" t="40305" r="10341" b="4549"/>
            <a:stretch/>
          </p:blipFill>
          <p:spPr>
            <a:xfrm rot="16200000">
              <a:off x="-313842" y="3748985"/>
              <a:ext cx="3660579" cy="215081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229" name="Content Placeholder 9" descr="Content Placeholder 9">
              <a:extLst>
                <a:ext uri="{FF2B5EF4-FFF2-40B4-BE49-F238E27FC236}">
                  <a16:creationId xmlns:a16="http://schemas.microsoft.com/office/drawing/2014/main" id="{69B742D4-9EAE-4BFF-B2A3-6F71363E29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9187" t="40305"/>
            <a:stretch/>
          </p:blipFill>
          <p:spPr>
            <a:xfrm rot="16200000">
              <a:off x="1387833" y="1815991"/>
              <a:ext cx="276438" cy="232825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230" name="Content Placeholder 9" descr="Content Placeholder 9">
              <a:extLst>
                <a:ext uri="{FF2B5EF4-FFF2-40B4-BE49-F238E27FC236}">
                  <a16:creationId xmlns:a16="http://schemas.microsoft.com/office/drawing/2014/main" id="{60BF41AB-E7FF-AF6B-269A-21314CBD4E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9187" t="40305"/>
            <a:stretch/>
          </p:blipFill>
          <p:spPr>
            <a:xfrm rot="5400000">
              <a:off x="1361375" y="5637363"/>
              <a:ext cx="276438" cy="232825"/>
            </a:xfrm>
            <a:prstGeom prst="rect">
              <a:avLst/>
            </a:prstGeom>
            <a:ln w="12700">
              <a:miter lim="400000"/>
            </a:ln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5C5AFC2E-0BC3-64C8-863F-5B55C164CEDD}"/>
              </a:ext>
            </a:extLst>
          </p:cNvPr>
          <p:cNvGrpSpPr/>
          <p:nvPr/>
        </p:nvGrpSpPr>
        <p:grpSpPr>
          <a:xfrm>
            <a:off x="1931114" y="1366506"/>
            <a:ext cx="259283" cy="5006120"/>
            <a:chOff x="1383181" y="1794185"/>
            <a:chExt cx="259283" cy="4097810"/>
          </a:xfrm>
        </p:grpSpPr>
        <p:pic>
          <p:nvPicPr>
            <p:cNvPr id="9" name="Content Placeholder 9" descr="Content Placeholder 9">
              <a:extLst>
                <a:ext uri="{FF2B5EF4-FFF2-40B4-BE49-F238E27FC236}">
                  <a16:creationId xmlns:a16="http://schemas.microsoft.com/office/drawing/2014/main" id="{4B05E033-11DD-CADB-70F4-4957795DAC3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5113" t="40305" r="10341" b="4549"/>
            <a:stretch/>
          </p:blipFill>
          <p:spPr>
            <a:xfrm rot="16200000">
              <a:off x="-313842" y="3748985"/>
              <a:ext cx="3660579" cy="215081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12" name="Content Placeholder 9" descr="Content Placeholder 9">
              <a:extLst>
                <a:ext uri="{FF2B5EF4-FFF2-40B4-BE49-F238E27FC236}">
                  <a16:creationId xmlns:a16="http://schemas.microsoft.com/office/drawing/2014/main" id="{EB743FB6-FD36-F27F-1904-BED93148A9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9187" t="40305"/>
            <a:stretch/>
          </p:blipFill>
          <p:spPr>
            <a:xfrm rot="16200000">
              <a:off x="1387833" y="1815991"/>
              <a:ext cx="276438" cy="232825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18" name="Content Placeholder 9" descr="Content Placeholder 9">
              <a:extLst>
                <a:ext uri="{FF2B5EF4-FFF2-40B4-BE49-F238E27FC236}">
                  <a16:creationId xmlns:a16="http://schemas.microsoft.com/office/drawing/2014/main" id="{C37955C5-0928-2DE7-FEED-0BC718D047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9187" t="40305"/>
            <a:stretch/>
          </p:blipFill>
          <p:spPr>
            <a:xfrm rot="5400000">
              <a:off x="1361375" y="5637363"/>
              <a:ext cx="276438" cy="232825"/>
            </a:xfrm>
            <a:prstGeom prst="rect">
              <a:avLst/>
            </a:prstGeom>
            <a:ln w="12700">
              <a:miter lim="400000"/>
            </a:ln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D76BA28-80A4-9C00-A885-317AC15DE8D6}"/>
              </a:ext>
            </a:extLst>
          </p:cNvPr>
          <p:cNvGrpSpPr/>
          <p:nvPr/>
        </p:nvGrpSpPr>
        <p:grpSpPr>
          <a:xfrm>
            <a:off x="2576301" y="1373137"/>
            <a:ext cx="259283" cy="5006120"/>
            <a:chOff x="1383181" y="1794185"/>
            <a:chExt cx="259283" cy="4097810"/>
          </a:xfrm>
        </p:grpSpPr>
        <p:pic>
          <p:nvPicPr>
            <p:cNvPr id="23" name="Content Placeholder 9" descr="Content Placeholder 9">
              <a:extLst>
                <a:ext uri="{FF2B5EF4-FFF2-40B4-BE49-F238E27FC236}">
                  <a16:creationId xmlns:a16="http://schemas.microsoft.com/office/drawing/2014/main" id="{7B2B42BF-6B85-3CE4-14FF-70B2F9D795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5113" t="40305" r="10341" b="4549"/>
            <a:stretch/>
          </p:blipFill>
          <p:spPr>
            <a:xfrm rot="16200000">
              <a:off x="-313842" y="3748985"/>
              <a:ext cx="3660579" cy="215081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25" name="Content Placeholder 9" descr="Content Placeholder 9">
              <a:extLst>
                <a:ext uri="{FF2B5EF4-FFF2-40B4-BE49-F238E27FC236}">
                  <a16:creationId xmlns:a16="http://schemas.microsoft.com/office/drawing/2014/main" id="{29C4B1C7-80E2-0B35-DE64-A721C99F25F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9187" t="40305"/>
            <a:stretch/>
          </p:blipFill>
          <p:spPr>
            <a:xfrm rot="16200000">
              <a:off x="1387833" y="1815991"/>
              <a:ext cx="276438" cy="232825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26" name="Content Placeholder 9" descr="Content Placeholder 9">
              <a:extLst>
                <a:ext uri="{FF2B5EF4-FFF2-40B4-BE49-F238E27FC236}">
                  <a16:creationId xmlns:a16="http://schemas.microsoft.com/office/drawing/2014/main" id="{07BA6EC5-6FDF-2C17-88D2-7F523B51AB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9187" t="40305"/>
            <a:stretch/>
          </p:blipFill>
          <p:spPr>
            <a:xfrm rot="5400000">
              <a:off x="1361375" y="5637363"/>
              <a:ext cx="276438" cy="232825"/>
            </a:xfrm>
            <a:prstGeom prst="rect">
              <a:avLst/>
            </a:prstGeom>
            <a:ln w="12700">
              <a:miter lim="400000"/>
            </a:ln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7772592-3B78-9F78-8F3B-1AB054F9E230}"/>
              </a:ext>
            </a:extLst>
          </p:cNvPr>
          <p:cNvGrpSpPr/>
          <p:nvPr/>
        </p:nvGrpSpPr>
        <p:grpSpPr>
          <a:xfrm>
            <a:off x="2571036" y="1376809"/>
            <a:ext cx="259283" cy="5006120"/>
            <a:chOff x="1383181" y="1794185"/>
            <a:chExt cx="259283" cy="4097810"/>
          </a:xfrm>
        </p:grpSpPr>
        <p:pic>
          <p:nvPicPr>
            <p:cNvPr id="30" name="Content Placeholder 9" descr="Content Placeholder 9">
              <a:extLst>
                <a:ext uri="{FF2B5EF4-FFF2-40B4-BE49-F238E27FC236}">
                  <a16:creationId xmlns:a16="http://schemas.microsoft.com/office/drawing/2014/main" id="{3CFA91B5-1560-BAF6-308B-CF7C098537E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5113" t="40305" r="10341" b="4549"/>
            <a:stretch/>
          </p:blipFill>
          <p:spPr>
            <a:xfrm rot="16200000">
              <a:off x="-313842" y="3748985"/>
              <a:ext cx="3660579" cy="215081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31" name="Content Placeholder 9" descr="Content Placeholder 9">
              <a:extLst>
                <a:ext uri="{FF2B5EF4-FFF2-40B4-BE49-F238E27FC236}">
                  <a16:creationId xmlns:a16="http://schemas.microsoft.com/office/drawing/2014/main" id="{C58DAF63-711E-213A-5B4B-C9E76F6DDB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9187" t="40305"/>
            <a:stretch/>
          </p:blipFill>
          <p:spPr>
            <a:xfrm rot="16200000">
              <a:off x="1387833" y="1815991"/>
              <a:ext cx="276438" cy="232825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33" name="Content Placeholder 9" descr="Content Placeholder 9">
              <a:extLst>
                <a:ext uri="{FF2B5EF4-FFF2-40B4-BE49-F238E27FC236}">
                  <a16:creationId xmlns:a16="http://schemas.microsoft.com/office/drawing/2014/main" id="{FA378436-DA5E-7DEB-81D0-7F0B951EEE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9187" t="40305"/>
            <a:stretch/>
          </p:blipFill>
          <p:spPr>
            <a:xfrm rot="5400000">
              <a:off x="1361375" y="5637363"/>
              <a:ext cx="276438" cy="232825"/>
            </a:xfrm>
            <a:prstGeom prst="rect">
              <a:avLst/>
            </a:prstGeom>
            <a:ln w="12700">
              <a:miter lim="400000"/>
            </a:ln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3782DE7F-4FAE-3626-9FF7-99E9F42FDB1B}"/>
              </a:ext>
            </a:extLst>
          </p:cNvPr>
          <p:cNvGrpSpPr/>
          <p:nvPr/>
        </p:nvGrpSpPr>
        <p:grpSpPr>
          <a:xfrm>
            <a:off x="3216223" y="1383440"/>
            <a:ext cx="259283" cy="5006120"/>
            <a:chOff x="1383181" y="1794185"/>
            <a:chExt cx="259283" cy="4097810"/>
          </a:xfrm>
        </p:grpSpPr>
        <p:pic>
          <p:nvPicPr>
            <p:cNvPr id="35" name="Content Placeholder 9" descr="Content Placeholder 9">
              <a:extLst>
                <a:ext uri="{FF2B5EF4-FFF2-40B4-BE49-F238E27FC236}">
                  <a16:creationId xmlns:a16="http://schemas.microsoft.com/office/drawing/2014/main" id="{66225DE3-D53A-0D3F-5DAD-E2D491F662E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5113" t="40305" r="10341" b="4549"/>
            <a:stretch/>
          </p:blipFill>
          <p:spPr>
            <a:xfrm rot="16200000">
              <a:off x="-313842" y="3748985"/>
              <a:ext cx="3660579" cy="215081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36" name="Content Placeholder 9" descr="Content Placeholder 9">
              <a:extLst>
                <a:ext uri="{FF2B5EF4-FFF2-40B4-BE49-F238E27FC236}">
                  <a16:creationId xmlns:a16="http://schemas.microsoft.com/office/drawing/2014/main" id="{AA3E6A27-9F49-840F-581D-5D0A21584F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9187" t="40305"/>
            <a:stretch/>
          </p:blipFill>
          <p:spPr>
            <a:xfrm rot="16200000">
              <a:off x="1387833" y="1815991"/>
              <a:ext cx="276438" cy="232825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37" name="Content Placeholder 9" descr="Content Placeholder 9">
              <a:extLst>
                <a:ext uri="{FF2B5EF4-FFF2-40B4-BE49-F238E27FC236}">
                  <a16:creationId xmlns:a16="http://schemas.microsoft.com/office/drawing/2014/main" id="{F675F2F0-F394-1003-5DF8-896D9A0837F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9187" t="40305"/>
            <a:stretch/>
          </p:blipFill>
          <p:spPr>
            <a:xfrm rot="5400000">
              <a:off x="1361375" y="5637363"/>
              <a:ext cx="276438" cy="232825"/>
            </a:xfrm>
            <a:prstGeom prst="rect">
              <a:avLst/>
            </a:prstGeom>
            <a:ln w="12700">
              <a:miter lim="400000"/>
            </a:ln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15368CE-0013-1EBB-30B7-65DAD9F95ABC}"/>
              </a:ext>
            </a:extLst>
          </p:cNvPr>
          <p:cNvGrpSpPr/>
          <p:nvPr/>
        </p:nvGrpSpPr>
        <p:grpSpPr>
          <a:xfrm>
            <a:off x="3209987" y="1385617"/>
            <a:ext cx="259283" cy="5006120"/>
            <a:chOff x="1383181" y="1794185"/>
            <a:chExt cx="259283" cy="4097810"/>
          </a:xfrm>
        </p:grpSpPr>
        <p:pic>
          <p:nvPicPr>
            <p:cNvPr id="39" name="Content Placeholder 9" descr="Content Placeholder 9">
              <a:extLst>
                <a:ext uri="{FF2B5EF4-FFF2-40B4-BE49-F238E27FC236}">
                  <a16:creationId xmlns:a16="http://schemas.microsoft.com/office/drawing/2014/main" id="{368515FA-8E99-9E83-9AE2-CB37C3125A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5113" t="40305" r="10341" b="4549"/>
            <a:stretch/>
          </p:blipFill>
          <p:spPr>
            <a:xfrm rot="16200000">
              <a:off x="-313842" y="3748985"/>
              <a:ext cx="3660579" cy="215081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40" name="Content Placeholder 9" descr="Content Placeholder 9">
              <a:extLst>
                <a:ext uri="{FF2B5EF4-FFF2-40B4-BE49-F238E27FC236}">
                  <a16:creationId xmlns:a16="http://schemas.microsoft.com/office/drawing/2014/main" id="{B9DE77C1-AD6E-C7A2-D107-1B761E49AB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9187" t="40305"/>
            <a:stretch/>
          </p:blipFill>
          <p:spPr>
            <a:xfrm rot="16200000">
              <a:off x="1387833" y="1815991"/>
              <a:ext cx="276438" cy="232825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41" name="Content Placeholder 9" descr="Content Placeholder 9">
              <a:extLst>
                <a:ext uri="{FF2B5EF4-FFF2-40B4-BE49-F238E27FC236}">
                  <a16:creationId xmlns:a16="http://schemas.microsoft.com/office/drawing/2014/main" id="{85B9C162-D5F7-E52B-78F4-EC125DA925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9187" t="40305"/>
            <a:stretch/>
          </p:blipFill>
          <p:spPr>
            <a:xfrm rot="5400000">
              <a:off x="1361375" y="5637363"/>
              <a:ext cx="276438" cy="232825"/>
            </a:xfrm>
            <a:prstGeom prst="rect">
              <a:avLst/>
            </a:prstGeom>
            <a:ln w="12700">
              <a:miter lim="400000"/>
            </a:ln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657C88EC-896E-6A63-82F3-60A13893C4A9}"/>
              </a:ext>
            </a:extLst>
          </p:cNvPr>
          <p:cNvGrpSpPr/>
          <p:nvPr/>
        </p:nvGrpSpPr>
        <p:grpSpPr>
          <a:xfrm>
            <a:off x="3855174" y="1392248"/>
            <a:ext cx="259283" cy="5006120"/>
            <a:chOff x="1383181" y="1794185"/>
            <a:chExt cx="259283" cy="4097810"/>
          </a:xfrm>
        </p:grpSpPr>
        <p:pic>
          <p:nvPicPr>
            <p:cNvPr id="43" name="Content Placeholder 9" descr="Content Placeholder 9">
              <a:extLst>
                <a:ext uri="{FF2B5EF4-FFF2-40B4-BE49-F238E27FC236}">
                  <a16:creationId xmlns:a16="http://schemas.microsoft.com/office/drawing/2014/main" id="{4A0DE4B3-BAB5-5B33-0FDD-319A2A7106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5113" t="40305" r="10341" b="4549"/>
            <a:stretch/>
          </p:blipFill>
          <p:spPr>
            <a:xfrm rot="16200000">
              <a:off x="-313842" y="3748985"/>
              <a:ext cx="3660579" cy="215081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44" name="Content Placeholder 9" descr="Content Placeholder 9">
              <a:extLst>
                <a:ext uri="{FF2B5EF4-FFF2-40B4-BE49-F238E27FC236}">
                  <a16:creationId xmlns:a16="http://schemas.microsoft.com/office/drawing/2014/main" id="{4FB6AAD2-B620-C1A3-9386-EB4B4C58BF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9187" t="40305"/>
            <a:stretch/>
          </p:blipFill>
          <p:spPr>
            <a:xfrm rot="16200000">
              <a:off x="1387833" y="1815991"/>
              <a:ext cx="276438" cy="232825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45" name="Content Placeholder 9" descr="Content Placeholder 9">
              <a:extLst>
                <a:ext uri="{FF2B5EF4-FFF2-40B4-BE49-F238E27FC236}">
                  <a16:creationId xmlns:a16="http://schemas.microsoft.com/office/drawing/2014/main" id="{4D7EE2A9-47CB-4D9B-EAE6-14A66EB5C2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9187" t="40305"/>
            <a:stretch/>
          </p:blipFill>
          <p:spPr>
            <a:xfrm rot="5400000">
              <a:off x="1361375" y="5637363"/>
              <a:ext cx="276438" cy="232825"/>
            </a:xfrm>
            <a:prstGeom prst="rect">
              <a:avLst/>
            </a:prstGeom>
            <a:ln w="12700">
              <a:miter lim="400000"/>
            </a:ln>
          </p:spPr>
        </p:pic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4AAB693D-75AF-35F9-BD36-843104AEC470}"/>
              </a:ext>
            </a:extLst>
          </p:cNvPr>
          <p:cNvGrpSpPr/>
          <p:nvPr/>
        </p:nvGrpSpPr>
        <p:grpSpPr>
          <a:xfrm>
            <a:off x="779543" y="1808921"/>
            <a:ext cx="129209" cy="4094922"/>
            <a:chOff x="6132772" y="1622917"/>
            <a:chExt cx="129209" cy="4094922"/>
          </a:xfrm>
        </p:grpSpPr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8ACAC9C8-6F49-889C-42CB-6531CBE98ACF}"/>
                </a:ext>
              </a:extLst>
            </p:cNvPr>
            <p:cNvGrpSpPr/>
            <p:nvPr/>
          </p:nvGrpSpPr>
          <p:grpSpPr>
            <a:xfrm>
              <a:off x="6132772" y="1622917"/>
              <a:ext cx="129209" cy="4094922"/>
              <a:chOff x="5303036" y="1620078"/>
              <a:chExt cx="183364" cy="5932816"/>
            </a:xfrm>
          </p:grpSpPr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663FA04B-BF8D-FA5E-CA4C-45D13C5ACAB4}"/>
                  </a:ext>
                </a:extLst>
              </p:cNvPr>
              <p:cNvCxnSpPr>
                <a:cxnSpLocks/>
                <a:endCxn id="93" idx="4"/>
              </p:cNvCxnSpPr>
              <p:nvPr/>
            </p:nvCxnSpPr>
            <p:spPr>
              <a:xfrm flipH="1">
                <a:off x="5392485" y="1709530"/>
                <a:ext cx="4460" cy="5843364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2387B41C-FB80-E177-5D67-59027D49F9B0}"/>
                  </a:ext>
                </a:extLst>
              </p:cNvPr>
              <p:cNvSpPr/>
              <p:nvPr/>
            </p:nvSpPr>
            <p:spPr>
              <a:xfrm>
                <a:off x="5307496" y="1620078"/>
                <a:ext cx="178904" cy="178905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7ABB6297-97A7-227C-E966-C7843ED41530}"/>
                  </a:ext>
                </a:extLst>
              </p:cNvPr>
              <p:cNvSpPr/>
              <p:nvPr/>
            </p:nvSpPr>
            <p:spPr>
              <a:xfrm>
                <a:off x="5307496" y="2578078"/>
                <a:ext cx="178904" cy="178905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D3CE7E49-6982-F1BA-E80F-00D59DD2FB54}"/>
                  </a:ext>
                </a:extLst>
              </p:cNvPr>
              <p:cNvSpPr/>
              <p:nvPr/>
            </p:nvSpPr>
            <p:spPr>
              <a:xfrm>
                <a:off x="5307496" y="2579814"/>
                <a:ext cx="178904" cy="178905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Oval 86">
                <a:extLst>
                  <a:ext uri="{FF2B5EF4-FFF2-40B4-BE49-F238E27FC236}">
                    <a16:creationId xmlns:a16="http://schemas.microsoft.com/office/drawing/2014/main" id="{E556C1D5-E322-C892-019E-B2AEF2572770}"/>
                  </a:ext>
                </a:extLst>
              </p:cNvPr>
              <p:cNvSpPr/>
              <p:nvPr/>
            </p:nvSpPr>
            <p:spPr>
              <a:xfrm>
                <a:off x="5307496" y="3537814"/>
                <a:ext cx="178904" cy="178905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A298A0B5-53F4-1507-91E3-B2C885301442}"/>
                  </a:ext>
                </a:extLst>
              </p:cNvPr>
              <p:cNvSpPr/>
              <p:nvPr/>
            </p:nvSpPr>
            <p:spPr>
              <a:xfrm>
                <a:off x="5304351" y="3538517"/>
                <a:ext cx="178904" cy="178905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D59E7897-BA3E-2721-1523-44A1E4402E53}"/>
                  </a:ext>
                </a:extLst>
              </p:cNvPr>
              <p:cNvSpPr/>
              <p:nvPr/>
            </p:nvSpPr>
            <p:spPr>
              <a:xfrm>
                <a:off x="5304351" y="4498253"/>
                <a:ext cx="178904" cy="178905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4A32773A-5754-9653-3618-C9C6237766A3}"/>
                  </a:ext>
                </a:extLst>
              </p:cNvPr>
              <p:cNvSpPr/>
              <p:nvPr/>
            </p:nvSpPr>
            <p:spPr>
              <a:xfrm>
                <a:off x="5304351" y="5456253"/>
                <a:ext cx="178904" cy="178905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Oval 90">
                <a:extLst>
                  <a:ext uri="{FF2B5EF4-FFF2-40B4-BE49-F238E27FC236}">
                    <a16:creationId xmlns:a16="http://schemas.microsoft.com/office/drawing/2014/main" id="{32D2CF99-709E-73A1-A193-581777B5E0BA}"/>
                  </a:ext>
                </a:extLst>
              </p:cNvPr>
              <p:cNvSpPr/>
              <p:nvPr/>
            </p:nvSpPr>
            <p:spPr>
              <a:xfrm>
                <a:off x="5303036" y="5456253"/>
                <a:ext cx="178904" cy="178905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B715F33A-99AC-2089-6E64-2B3FD7C4687A}"/>
                  </a:ext>
                </a:extLst>
              </p:cNvPr>
              <p:cNvSpPr/>
              <p:nvPr/>
            </p:nvSpPr>
            <p:spPr>
              <a:xfrm>
                <a:off x="5303036" y="6415989"/>
                <a:ext cx="178904" cy="178905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355327AF-3A45-582D-F95A-319417B752C3}"/>
                  </a:ext>
                </a:extLst>
              </p:cNvPr>
              <p:cNvSpPr/>
              <p:nvPr/>
            </p:nvSpPr>
            <p:spPr>
              <a:xfrm>
                <a:off x="5303036" y="7373989"/>
                <a:ext cx="178904" cy="178905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558F3311-3CB7-B0B9-8CF7-DFFC7A4492EC}"/>
                </a:ext>
              </a:extLst>
            </p:cNvPr>
            <p:cNvCxnSpPr/>
            <p:nvPr/>
          </p:nvCxnSpPr>
          <p:spPr>
            <a:xfrm flipV="1">
              <a:off x="6195805" y="2531376"/>
              <a:ext cx="0" cy="407812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CE25D97B-F60A-4504-E249-442C007A820E}"/>
                </a:ext>
              </a:extLst>
            </p:cNvPr>
            <p:cNvCxnSpPr/>
            <p:nvPr/>
          </p:nvCxnSpPr>
          <p:spPr>
            <a:xfrm flipV="1">
              <a:off x="6195805" y="1872576"/>
              <a:ext cx="0" cy="407812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CEDDD28E-A299-21F8-A82B-D0F815E06498}"/>
                </a:ext>
              </a:extLst>
            </p:cNvPr>
            <p:cNvCxnSpPr>
              <a:cxnSpLocks/>
            </p:cNvCxnSpPr>
            <p:nvPr/>
          </p:nvCxnSpPr>
          <p:spPr>
            <a:xfrm>
              <a:off x="6195805" y="4400318"/>
              <a:ext cx="0" cy="382504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402459CB-2F97-EA37-9228-EC756800CB9C}"/>
                </a:ext>
              </a:extLst>
            </p:cNvPr>
            <p:cNvCxnSpPr>
              <a:cxnSpLocks/>
            </p:cNvCxnSpPr>
            <p:nvPr/>
          </p:nvCxnSpPr>
          <p:spPr>
            <a:xfrm>
              <a:off x="6195805" y="5062585"/>
              <a:ext cx="0" cy="382504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94" name="TextBox 93">
            <a:extLst>
              <a:ext uri="{FF2B5EF4-FFF2-40B4-BE49-F238E27FC236}">
                <a16:creationId xmlns:a16="http://schemas.microsoft.com/office/drawing/2014/main" id="{CCD54647-533F-1088-BC3D-E8F623E243D4}"/>
              </a:ext>
            </a:extLst>
          </p:cNvPr>
          <p:cNvSpPr txBox="1"/>
          <p:nvPr/>
        </p:nvSpPr>
        <p:spPr>
          <a:xfrm>
            <a:off x="4860518" y="1409000"/>
            <a:ext cx="70094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Bismuth sources have a known spacing in the tracker (42.5cm)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effects of plasma deceleration mean the measured positions of the sources will be shifted from their true value</a:t>
            </a:r>
          </a:p>
        </p:txBody>
      </p:sp>
    </p:spTree>
    <p:extLst>
      <p:ext uri="{BB962C8B-B14F-4D97-AF65-F5344CB8AC3E}">
        <p14:creationId xmlns:p14="http://schemas.microsoft.com/office/powerpoint/2010/main" val="28745853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CD7C0F-DEF2-949F-8106-6CE91D4B0F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CD226A-ECF2-6045-F2FA-C711541FB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the Bismuth 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0AFE85-28F4-69D8-D12C-F7D890C428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2806" y="704500"/>
            <a:ext cx="10515600" cy="459468"/>
          </a:xfrm>
        </p:spPr>
        <p:txBody>
          <a:bodyPr/>
          <a:lstStyle/>
          <a:p>
            <a:r>
              <a:rPr lang="en-US" dirty="0"/>
              <a:t>Looking for further affects of deceleration and calibrating correction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B5FF12-2CAE-FD88-95AD-917A0464EE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07/03/2024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91FE2E-FECD-D5D7-5C27-15478B3F1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Vertical Reconstruction Analysis Talk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2ED58D-8CAA-0511-4261-2B7E1C322D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75C06-E6FF-2B41-9965-ECD387385993}" type="slidenum">
              <a:rPr lang="en-US" smtClean="0"/>
              <a:t>29</a:t>
            </a:fld>
            <a:endParaRPr lang="en-US"/>
          </a:p>
        </p:txBody>
      </p:sp>
      <p:grpSp>
        <p:nvGrpSpPr>
          <p:cNvPr id="226" name="Group 225">
            <a:extLst>
              <a:ext uri="{FF2B5EF4-FFF2-40B4-BE49-F238E27FC236}">
                <a16:creationId xmlns:a16="http://schemas.microsoft.com/office/drawing/2014/main" id="{50B2560E-BD51-29FA-95F5-9D9C128176CC}"/>
              </a:ext>
            </a:extLst>
          </p:cNvPr>
          <p:cNvGrpSpPr/>
          <p:nvPr/>
        </p:nvGrpSpPr>
        <p:grpSpPr>
          <a:xfrm>
            <a:off x="1293336" y="1366506"/>
            <a:ext cx="259283" cy="5006120"/>
            <a:chOff x="1383181" y="1794185"/>
            <a:chExt cx="259283" cy="4097810"/>
          </a:xfrm>
        </p:grpSpPr>
        <p:pic>
          <p:nvPicPr>
            <p:cNvPr id="223" name="Content Placeholder 9" descr="Content Placeholder 9">
              <a:extLst>
                <a:ext uri="{FF2B5EF4-FFF2-40B4-BE49-F238E27FC236}">
                  <a16:creationId xmlns:a16="http://schemas.microsoft.com/office/drawing/2014/main" id="{41D74108-0D9F-4793-C233-2F52BF881A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5113" t="40305" r="10341" b="4549"/>
            <a:stretch/>
          </p:blipFill>
          <p:spPr>
            <a:xfrm rot="16200000">
              <a:off x="-313842" y="3748985"/>
              <a:ext cx="3660579" cy="215081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224" name="Content Placeholder 9" descr="Content Placeholder 9">
              <a:extLst>
                <a:ext uri="{FF2B5EF4-FFF2-40B4-BE49-F238E27FC236}">
                  <a16:creationId xmlns:a16="http://schemas.microsoft.com/office/drawing/2014/main" id="{B4089560-5863-BA65-75F2-679ABDA21D8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9187" t="40305"/>
            <a:stretch/>
          </p:blipFill>
          <p:spPr>
            <a:xfrm rot="16200000">
              <a:off x="1387833" y="1815991"/>
              <a:ext cx="276438" cy="232825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225" name="Content Placeholder 9" descr="Content Placeholder 9">
              <a:extLst>
                <a:ext uri="{FF2B5EF4-FFF2-40B4-BE49-F238E27FC236}">
                  <a16:creationId xmlns:a16="http://schemas.microsoft.com/office/drawing/2014/main" id="{EF6E4F48-4508-FAEB-36C0-63243DE2D34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9187" t="40305"/>
            <a:stretch/>
          </p:blipFill>
          <p:spPr>
            <a:xfrm rot="5400000">
              <a:off x="1361375" y="5637363"/>
              <a:ext cx="276438" cy="232825"/>
            </a:xfrm>
            <a:prstGeom prst="rect">
              <a:avLst/>
            </a:prstGeom>
            <a:ln w="12700">
              <a:miter lim="400000"/>
            </a:ln>
          </p:spPr>
        </p:pic>
      </p:grpSp>
      <p:grpSp>
        <p:nvGrpSpPr>
          <p:cNvPr id="227" name="Group 226">
            <a:extLst>
              <a:ext uri="{FF2B5EF4-FFF2-40B4-BE49-F238E27FC236}">
                <a16:creationId xmlns:a16="http://schemas.microsoft.com/office/drawing/2014/main" id="{E72BAF09-2684-0A09-743D-38E604EAA4D2}"/>
              </a:ext>
            </a:extLst>
          </p:cNvPr>
          <p:cNvGrpSpPr/>
          <p:nvPr/>
        </p:nvGrpSpPr>
        <p:grpSpPr>
          <a:xfrm>
            <a:off x="1938523" y="1373137"/>
            <a:ext cx="259283" cy="5006120"/>
            <a:chOff x="1383181" y="1794185"/>
            <a:chExt cx="259283" cy="4097810"/>
          </a:xfrm>
        </p:grpSpPr>
        <p:pic>
          <p:nvPicPr>
            <p:cNvPr id="228" name="Content Placeholder 9" descr="Content Placeholder 9">
              <a:extLst>
                <a:ext uri="{FF2B5EF4-FFF2-40B4-BE49-F238E27FC236}">
                  <a16:creationId xmlns:a16="http://schemas.microsoft.com/office/drawing/2014/main" id="{13262236-6B2B-F03C-D666-0D4A02288FE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5113" t="40305" r="10341" b="4549"/>
            <a:stretch/>
          </p:blipFill>
          <p:spPr>
            <a:xfrm rot="16200000">
              <a:off x="-313842" y="3748985"/>
              <a:ext cx="3660579" cy="215081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229" name="Content Placeholder 9" descr="Content Placeholder 9">
              <a:extLst>
                <a:ext uri="{FF2B5EF4-FFF2-40B4-BE49-F238E27FC236}">
                  <a16:creationId xmlns:a16="http://schemas.microsoft.com/office/drawing/2014/main" id="{BADCC020-A418-6278-2C41-26F74BD14C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9187" t="40305"/>
            <a:stretch/>
          </p:blipFill>
          <p:spPr>
            <a:xfrm rot="16200000">
              <a:off x="1387833" y="1815991"/>
              <a:ext cx="276438" cy="232825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230" name="Content Placeholder 9" descr="Content Placeholder 9">
              <a:extLst>
                <a:ext uri="{FF2B5EF4-FFF2-40B4-BE49-F238E27FC236}">
                  <a16:creationId xmlns:a16="http://schemas.microsoft.com/office/drawing/2014/main" id="{7DA5B1E3-3CEF-EEF3-9D1E-EB5C330479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9187" t="40305"/>
            <a:stretch/>
          </p:blipFill>
          <p:spPr>
            <a:xfrm rot="5400000">
              <a:off x="1361375" y="5637363"/>
              <a:ext cx="276438" cy="232825"/>
            </a:xfrm>
            <a:prstGeom prst="rect">
              <a:avLst/>
            </a:prstGeom>
            <a:ln w="12700">
              <a:miter lim="400000"/>
            </a:ln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7D210138-606C-0E2D-33A8-3D2833D41AEC}"/>
              </a:ext>
            </a:extLst>
          </p:cNvPr>
          <p:cNvGrpSpPr/>
          <p:nvPr/>
        </p:nvGrpSpPr>
        <p:grpSpPr>
          <a:xfrm>
            <a:off x="1931114" y="1366506"/>
            <a:ext cx="259283" cy="5006120"/>
            <a:chOff x="1383181" y="1794185"/>
            <a:chExt cx="259283" cy="4097810"/>
          </a:xfrm>
        </p:grpSpPr>
        <p:pic>
          <p:nvPicPr>
            <p:cNvPr id="9" name="Content Placeholder 9" descr="Content Placeholder 9">
              <a:extLst>
                <a:ext uri="{FF2B5EF4-FFF2-40B4-BE49-F238E27FC236}">
                  <a16:creationId xmlns:a16="http://schemas.microsoft.com/office/drawing/2014/main" id="{3684C551-B5E5-5014-1836-9FC9AB117F2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5113" t="40305" r="10341" b="4549"/>
            <a:stretch/>
          </p:blipFill>
          <p:spPr>
            <a:xfrm rot="16200000">
              <a:off x="-313842" y="3748985"/>
              <a:ext cx="3660579" cy="215081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12" name="Content Placeholder 9" descr="Content Placeholder 9">
              <a:extLst>
                <a:ext uri="{FF2B5EF4-FFF2-40B4-BE49-F238E27FC236}">
                  <a16:creationId xmlns:a16="http://schemas.microsoft.com/office/drawing/2014/main" id="{4043CEC6-1A55-BCD8-8AD0-A5BDE6D2A9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9187" t="40305"/>
            <a:stretch/>
          </p:blipFill>
          <p:spPr>
            <a:xfrm rot="16200000">
              <a:off x="1387833" y="1815991"/>
              <a:ext cx="276438" cy="232825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18" name="Content Placeholder 9" descr="Content Placeholder 9">
              <a:extLst>
                <a:ext uri="{FF2B5EF4-FFF2-40B4-BE49-F238E27FC236}">
                  <a16:creationId xmlns:a16="http://schemas.microsoft.com/office/drawing/2014/main" id="{757D9B67-8115-FA05-F80C-93524864C4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9187" t="40305"/>
            <a:stretch/>
          </p:blipFill>
          <p:spPr>
            <a:xfrm rot="5400000">
              <a:off x="1361375" y="5637363"/>
              <a:ext cx="276438" cy="232825"/>
            </a:xfrm>
            <a:prstGeom prst="rect">
              <a:avLst/>
            </a:prstGeom>
            <a:ln w="12700">
              <a:miter lim="400000"/>
            </a:ln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0866CAA-034D-A592-A100-A5371899B121}"/>
              </a:ext>
            </a:extLst>
          </p:cNvPr>
          <p:cNvGrpSpPr/>
          <p:nvPr/>
        </p:nvGrpSpPr>
        <p:grpSpPr>
          <a:xfrm>
            <a:off x="2576301" y="1373137"/>
            <a:ext cx="259283" cy="5006120"/>
            <a:chOff x="1383181" y="1794185"/>
            <a:chExt cx="259283" cy="4097810"/>
          </a:xfrm>
        </p:grpSpPr>
        <p:pic>
          <p:nvPicPr>
            <p:cNvPr id="23" name="Content Placeholder 9" descr="Content Placeholder 9">
              <a:extLst>
                <a:ext uri="{FF2B5EF4-FFF2-40B4-BE49-F238E27FC236}">
                  <a16:creationId xmlns:a16="http://schemas.microsoft.com/office/drawing/2014/main" id="{1FD72074-D64A-BC52-1FE1-AFD20DDF85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5113" t="40305" r="10341" b="4549"/>
            <a:stretch/>
          </p:blipFill>
          <p:spPr>
            <a:xfrm rot="16200000">
              <a:off x="-313842" y="3748985"/>
              <a:ext cx="3660579" cy="215081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25" name="Content Placeholder 9" descr="Content Placeholder 9">
              <a:extLst>
                <a:ext uri="{FF2B5EF4-FFF2-40B4-BE49-F238E27FC236}">
                  <a16:creationId xmlns:a16="http://schemas.microsoft.com/office/drawing/2014/main" id="{6DFD68E3-0B4C-52FD-30CC-BB8E0C1FFD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9187" t="40305"/>
            <a:stretch/>
          </p:blipFill>
          <p:spPr>
            <a:xfrm rot="16200000">
              <a:off x="1387833" y="1815991"/>
              <a:ext cx="276438" cy="232825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26" name="Content Placeholder 9" descr="Content Placeholder 9">
              <a:extLst>
                <a:ext uri="{FF2B5EF4-FFF2-40B4-BE49-F238E27FC236}">
                  <a16:creationId xmlns:a16="http://schemas.microsoft.com/office/drawing/2014/main" id="{CBD6B00A-511F-05DD-83EF-73DAB45BB0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9187" t="40305"/>
            <a:stretch/>
          </p:blipFill>
          <p:spPr>
            <a:xfrm rot="5400000">
              <a:off x="1361375" y="5637363"/>
              <a:ext cx="276438" cy="232825"/>
            </a:xfrm>
            <a:prstGeom prst="rect">
              <a:avLst/>
            </a:prstGeom>
            <a:ln w="12700">
              <a:miter lim="400000"/>
            </a:ln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8EF8605-F525-D147-5B2F-CDB3945BF422}"/>
              </a:ext>
            </a:extLst>
          </p:cNvPr>
          <p:cNvGrpSpPr/>
          <p:nvPr/>
        </p:nvGrpSpPr>
        <p:grpSpPr>
          <a:xfrm>
            <a:off x="2571036" y="1376809"/>
            <a:ext cx="259283" cy="5006120"/>
            <a:chOff x="1383181" y="1794185"/>
            <a:chExt cx="259283" cy="4097810"/>
          </a:xfrm>
        </p:grpSpPr>
        <p:pic>
          <p:nvPicPr>
            <p:cNvPr id="30" name="Content Placeholder 9" descr="Content Placeholder 9">
              <a:extLst>
                <a:ext uri="{FF2B5EF4-FFF2-40B4-BE49-F238E27FC236}">
                  <a16:creationId xmlns:a16="http://schemas.microsoft.com/office/drawing/2014/main" id="{3EA71926-D95A-4BE5-FB41-05675D2107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5113" t="40305" r="10341" b="4549"/>
            <a:stretch/>
          </p:blipFill>
          <p:spPr>
            <a:xfrm rot="16200000">
              <a:off x="-313842" y="3748985"/>
              <a:ext cx="3660579" cy="215081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31" name="Content Placeholder 9" descr="Content Placeholder 9">
              <a:extLst>
                <a:ext uri="{FF2B5EF4-FFF2-40B4-BE49-F238E27FC236}">
                  <a16:creationId xmlns:a16="http://schemas.microsoft.com/office/drawing/2014/main" id="{F8A90C2B-A931-D818-EC2A-7FA1CB41B5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9187" t="40305"/>
            <a:stretch/>
          </p:blipFill>
          <p:spPr>
            <a:xfrm rot="16200000">
              <a:off x="1387833" y="1815991"/>
              <a:ext cx="276438" cy="232825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33" name="Content Placeholder 9" descr="Content Placeholder 9">
              <a:extLst>
                <a:ext uri="{FF2B5EF4-FFF2-40B4-BE49-F238E27FC236}">
                  <a16:creationId xmlns:a16="http://schemas.microsoft.com/office/drawing/2014/main" id="{FF2FD44C-1FC9-2065-E425-0243C97BE0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9187" t="40305"/>
            <a:stretch/>
          </p:blipFill>
          <p:spPr>
            <a:xfrm rot="5400000">
              <a:off x="1361375" y="5637363"/>
              <a:ext cx="276438" cy="232825"/>
            </a:xfrm>
            <a:prstGeom prst="rect">
              <a:avLst/>
            </a:prstGeom>
            <a:ln w="12700">
              <a:miter lim="400000"/>
            </a:ln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2B4548E-B6F2-0BC1-40AF-6F77886750C2}"/>
              </a:ext>
            </a:extLst>
          </p:cNvPr>
          <p:cNvGrpSpPr/>
          <p:nvPr/>
        </p:nvGrpSpPr>
        <p:grpSpPr>
          <a:xfrm>
            <a:off x="3216223" y="1383440"/>
            <a:ext cx="259283" cy="5006120"/>
            <a:chOff x="1383181" y="1794185"/>
            <a:chExt cx="259283" cy="4097810"/>
          </a:xfrm>
        </p:grpSpPr>
        <p:pic>
          <p:nvPicPr>
            <p:cNvPr id="35" name="Content Placeholder 9" descr="Content Placeholder 9">
              <a:extLst>
                <a:ext uri="{FF2B5EF4-FFF2-40B4-BE49-F238E27FC236}">
                  <a16:creationId xmlns:a16="http://schemas.microsoft.com/office/drawing/2014/main" id="{C277D4BD-445D-F25E-5015-29FFA76A34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5113" t="40305" r="10341" b="4549"/>
            <a:stretch/>
          </p:blipFill>
          <p:spPr>
            <a:xfrm rot="16200000">
              <a:off x="-313842" y="3748985"/>
              <a:ext cx="3660579" cy="215081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36" name="Content Placeholder 9" descr="Content Placeholder 9">
              <a:extLst>
                <a:ext uri="{FF2B5EF4-FFF2-40B4-BE49-F238E27FC236}">
                  <a16:creationId xmlns:a16="http://schemas.microsoft.com/office/drawing/2014/main" id="{70CA3FEF-DF3C-575A-0E87-2345EC8FFD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9187" t="40305"/>
            <a:stretch/>
          </p:blipFill>
          <p:spPr>
            <a:xfrm rot="16200000">
              <a:off x="1387833" y="1815991"/>
              <a:ext cx="276438" cy="232825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37" name="Content Placeholder 9" descr="Content Placeholder 9">
              <a:extLst>
                <a:ext uri="{FF2B5EF4-FFF2-40B4-BE49-F238E27FC236}">
                  <a16:creationId xmlns:a16="http://schemas.microsoft.com/office/drawing/2014/main" id="{6F65F282-72B9-D208-667C-C29FA5E633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9187" t="40305"/>
            <a:stretch/>
          </p:blipFill>
          <p:spPr>
            <a:xfrm rot="5400000">
              <a:off x="1361375" y="5637363"/>
              <a:ext cx="276438" cy="232825"/>
            </a:xfrm>
            <a:prstGeom prst="rect">
              <a:avLst/>
            </a:prstGeom>
            <a:ln w="12700">
              <a:miter lim="400000"/>
            </a:ln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B1AB6C60-AE13-C956-194D-221236C97B20}"/>
              </a:ext>
            </a:extLst>
          </p:cNvPr>
          <p:cNvGrpSpPr/>
          <p:nvPr/>
        </p:nvGrpSpPr>
        <p:grpSpPr>
          <a:xfrm>
            <a:off x="3209987" y="1385617"/>
            <a:ext cx="259283" cy="5006120"/>
            <a:chOff x="1383181" y="1794185"/>
            <a:chExt cx="259283" cy="4097810"/>
          </a:xfrm>
        </p:grpSpPr>
        <p:pic>
          <p:nvPicPr>
            <p:cNvPr id="39" name="Content Placeholder 9" descr="Content Placeholder 9">
              <a:extLst>
                <a:ext uri="{FF2B5EF4-FFF2-40B4-BE49-F238E27FC236}">
                  <a16:creationId xmlns:a16="http://schemas.microsoft.com/office/drawing/2014/main" id="{45A53789-5BFD-A595-CD20-AFBDD0BCA72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5113" t="40305" r="10341" b="4549"/>
            <a:stretch/>
          </p:blipFill>
          <p:spPr>
            <a:xfrm rot="16200000">
              <a:off x="-313842" y="3748985"/>
              <a:ext cx="3660579" cy="215081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40" name="Content Placeholder 9" descr="Content Placeholder 9">
              <a:extLst>
                <a:ext uri="{FF2B5EF4-FFF2-40B4-BE49-F238E27FC236}">
                  <a16:creationId xmlns:a16="http://schemas.microsoft.com/office/drawing/2014/main" id="{D69F50CF-38E2-EFF0-AEF5-D0EC46A36C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9187" t="40305"/>
            <a:stretch/>
          </p:blipFill>
          <p:spPr>
            <a:xfrm rot="16200000">
              <a:off x="1387833" y="1815991"/>
              <a:ext cx="276438" cy="232825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41" name="Content Placeholder 9" descr="Content Placeholder 9">
              <a:extLst>
                <a:ext uri="{FF2B5EF4-FFF2-40B4-BE49-F238E27FC236}">
                  <a16:creationId xmlns:a16="http://schemas.microsoft.com/office/drawing/2014/main" id="{5373E772-9D3D-F897-4481-6D9C2751B9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9187" t="40305"/>
            <a:stretch/>
          </p:blipFill>
          <p:spPr>
            <a:xfrm rot="5400000">
              <a:off x="1361375" y="5637363"/>
              <a:ext cx="276438" cy="232825"/>
            </a:xfrm>
            <a:prstGeom prst="rect">
              <a:avLst/>
            </a:prstGeom>
            <a:ln w="12700">
              <a:miter lim="400000"/>
            </a:ln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09082660-A7B7-DABE-14B6-5D003C9CA64E}"/>
              </a:ext>
            </a:extLst>
          </p:cNvPr>
          <p:cNvGrpSpPr/>
          <p:nvPr/>
        </p:nvGrpSpPr>
        <p:grpSpPr>
          <a:xfrm>
            <a:off x="3855174" y="1392248"/>
            <a:ext cx="259283" cy="5006120"/>
            <a:chOff x="1383181" y="1794185"/>
            <a:chExt cx="259283" cy="4097810"/>
          </a:xfrm>
        </p:grpSpPr>
        <p:pic>
          <p:nvPicPr>
            <p:cNvPr id="43" name="Content Placeholder 9" descr="Content Placeholder 9">
              <a:extLst>
                <a:ext uri="{FF2B5EF4-FFF2-40B4-BE49-F238E27FC236}">
                  <a16:creationId xmlns:a16="http://schemas.microsoft.com/office/drawing/2014/main" id="{6CCDDBA5-24CD-2ED2-F362-ACBD77B4DB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5113" t="40305" r="10341" b="4549"/>
            <a:stretch/>
          </p:blipFill>
          <p:spPr>
            <a:xfrm rot="16200000">
              <a:off x="-313842" y="3748985"/>
              <a:ext cx="3660579" cy="215081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44" name="Content Placeholder 9" descr="Content Placeholder 9">
              <a:extLst>
                <a:ext uri="{FF2B5EF4-FFF2-40B4-BE49-F238E27FC236}">
                  <a16:creationId xmlns:a16="http://schemas.microsoft.com/office/drawing/2014/main" id="{1C7648D1-EE4F-EA20-F14D-FB18B75F3E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9187" t="40305"/>
            <a:stretch/>
          </p:blipFill>
          <p:spPr>
            <a:xfrm rot="16200000">
              <a:off x="1387833" y="1815991"/>
              <a:ext cx="276438" cy="232825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45" name="Content Placeholder 9" descr="Content Placeholder 9">
              <a:extLst>
                <a:ext uri="{FF2B5EF4-FFF2-40B4-BE49-F238E27FC236}">
                  <a16:creationId xmlns:a16="http://schemas.microsoft.com/office/drawing/2014/main" id="{AC15BC3C-00DA-D475-9800-68F15DB52A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9187" t="40305"/>
            <a:stretch/>
          </p:blipFill>
          <p:spPr>
            <a:xfrm rot="5400000">
              <a:off x="1361375" y="5637363"/>
              <a:ext cx="276438" cy="232825"/>
            </a:xfrm>
            <a:prstGeom prst="rect">
              <a:avLst/>
            </a:prstGeom>
            <a:ln w="12700">
              <a:miter lim="400000"/>
            </a:ln>
          </p:spPr>
        </p:pic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8BBC015E-37E8-BA5C-1267-7F9C0663A46B}"/>
              </a:ext>
            </a:extLst>
          </p:cNvPr>
          <p:cNvGrpSpPr/>
          <p:nvPr/>
        </p:nvGrpSpPr>
        <p:grpSpPr>
          <a:xfrm>
            <a:off x="780470" y="1808921"/>
            <a:ext cx="137958" cy="4095465"/>
            <a:chOff x="6206039" y="1684895"/>
            <a:chExt cx="137958" cy="4095465"/>
          </a:xfrm>
        </p:grpSpPr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E7B4ABCC-2EC5-7DFB-FB9D-C78C8B607A2B}"/>
                </a:ext>
              </a:extLst>
            </p:cNvPr>
            <p:cNvGrpSpPr/>
            <p:nvPr/>
          </p:nvGrpSpPr>
          <p:grpSpPr>
            <a:xfrm>
              <a:off x="6217371" y="1684895"/>
              <a:ext cx="126066" cy="4094922"/>
              <a:chOff x="5319082" y="1620078"/>
              <a:chExt cx="178904" cy="5932816"/>
            </a:xfrm>
          </p:grpSpPr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DAFB3EE0-7202-ACC3-8874-48926835B76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92488" y="1709530"/>
                <a:ext cx="4460" cy="5843364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3EAD6E38-3730-0820-BF57-D7F9607D0FC0}"/>
                  </a:ext>
                </a:extLst>
              </p:cNvPr>
              <p:cNvSpPr/>
              <p:nvPr/>
            </p:nvSpPr>
            <p:spPr>
              <a:xfrm>
                <a:off x="5319082" y="1620078"/>
                <a:ext cx="178904" cy="178905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3387F1E1-1595-2428-C8C5-B11464B3B591}"/>
                </a:ext>
              </a:extLst>
            </p:cNvPr>
            <p:cNvSpPr/>
            <p:nvPr/>
          </p:nvSpPr>
          <p:spPr>
            <a:xfrm>
              <a:off x="6217931" y="1965157"/>
              <a:ext cx="126066" cy="12348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9E0D8A30-A3C2-AC14-DCA9-8B9FA0B3CFB4}"/>
                </a:ext>
              </a:extLst>
            </p:cNvPr>
            <p:cNvSpPr/>
            <p:nvPr/>
          </p:nvSpPr>
          <p:spPr>
            <a:xfrm>
              <a:off x="6210654" y="2612493"/>
              <a:ext cx="126066" cy="12348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50E5C55F-BCD1-3A39-6755-0A205F9EC497}"/>
                </a:ext>
              </a:extLst>
            </p:cNvPr>
            <p:cNvSpPr/>
            <p:nvPr/>
          </p:nvSpPr>
          <p:spPr>
            <a:xfrm>
              <a:off x="6209214" y="3673423"/>
              <a:ext cx="126066" cy="12348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3F33C4BF-CDB9-DEFF-C762-298B230E3CF9}"/>
                </a:ext>
              </a:extLst>
            </p:cNvPr>
            <p:cNvSpPr/>
            <p:nvPr/>
          </p:nvSpPr>
          <p:spPr>
            <a:xfrm>
              <a:off x="6208443" y="4723632"/>
              <a:ext cx="126066" cy="12348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F44817F9-6299-850B-9699-1F1F1D20DCB6}"/>
                </a:ext>
              </a:extLst>
            </p:cNvPr>
            <p:cNvSpPr/>
            <p:nvPr/>
          </p:nvSpPr>
          <p:spPr>
            <a:xfrm>
              <a:off x="6214233" y="5379722"/>
              <a:ext cx="126066" cy="12348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4EEB8DAE-E48E-A20A-8949-A334D11CA695}"/>
                </a:ext>
              </a:extLst>
            </p:cNvPr>
            <p:cNvSpPr/>
            <p:nvPr/>
          </p:nvSpPr>
          <p:spPr>
            <a:xfrm>
              <a:off x="6206039" y="5656877"/>
              <a:ext cx="126066" cy="12348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5" name="TextBox 74">
            <a:extLst>
              <a:ext uri="{FF2B5EF4-FFF2-40B4-BE49-F238E27FC236}">
                <a16:creationId xmlns:a16="http://schemas.microsoft.com/office/drawing/2014/main" id="{044D9638-F1CD-AB4E-84EA-383DD616C3C8}"/>
              </a:ext>
            </a:extLst>
          </p:cNvPr>
          <p:cNvSpPr txBox="1"/>
          <p:nvPr/>
        </p:nvSpPr>
        <p:spPr>
          <a:xfrm>
            <a:off x="4860518" y="1409000"/>
            <a:ext cx="700942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Bismuth sources have a known spacing in the tracker (42.5cm)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effects of plasma deceleration mean the measured positions of the sources will be shifted from their true value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Exaggerated effects are shown here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79601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D0084A-3D13-53CE-ED77-81260D3A08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16614-00D9-B529-BC11-94BFE1E86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Current Reconstruction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D86838-05E3-D0E0-D449-296980A035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07/03/2024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459BEF-80A4-CE16-BFD1-1CBE266F9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Vertical Reconstruction Analysis Talk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C96575-585A-162B-0358-0E00B7F8FA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75C06-E6FF-2B41-9965-ECD387385993}" type="slidenum">
              <a:rPr lang="en-US" smtClean="0"/>
              <a:t>3</a:t>
            </a:fld>
            <a:endParaRPr lang="en-US"/>
          </a:p>
        </p:txBody>
      </p:sp>
      <p:pic>
        <p:nvPicPr>
          <p:cNvPr id="7" name="Content Placeholder 9" descr="Content Placeholder 9">
            <a:extLst>
              <a:ext uri="{FF2B5EF4-FFF2-40B4-BE49-F238E27FC236}">
                <a16:creationId xmlns:a16="http://schemas.microsoft.com/office/drawing/2014/main" id="{4FCA0E05-FAF4-0CF8-E80F-0E3D366B7C0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4773" t="40305"/>
          <a:stretch>
            <a:fillRect/>
          </a:stretch>
        </p:blipFill>
        <p:spPr>
          <a:xfrm rot="16200000" flipV="1">
            <a:off x="-1409646" y="3268408"/>
            <a:ext cx="5048502" cy="1046815"/>
          </a:xfrm>
          <a:prstGeom prst="rect">
            <a:avLst/>
          </a:prstGeom>
          <a:ln w="12700">
            <a:miter lim="400000"/>
          </a:ln>
        </p:spPr>
      </p:pic>
      <p:sp>
        <p:nvSpPr>
          <p:cNvPr id="143" name="TextBox 142">
            <a:extLst>
              <a:ext uri="{FF2B5EF4-FFF2-40B4-BE49-F238E27FC236}">
                <a16:creationId xmlns:a16="http://schemas.microsoft.com/office/drawing/2014/main" id="{0F95E3E2-6F2E-4606-9ADB-95ED80A57C0E}"/>
              </a:ext>
            </a:extLst>
          </p:cNvPr>
          <p:cNvSpPr txBox="1"/>
          <p:nvPr/>
        </p:nvSpPr>
        <p:spPr>
          <a:xfrm>
            <a:off x="598516" y="659292"/>
            <a:ext cx="11403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Cell View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241D824-0FAF-1BB3-D6F2-E20E3524F2FF}"/>
              </a:ext>
            </a:extLst>
          </p:cNvPr>
          <p:cNvCxnSpPr>
            <a:cxnSpLocks/>
          </p:cNvCxnSpPr>
          <p:nvPr/>
        </p:nvCxnSpPr>
        <p:spPr>
          <a:xfrm flipH="1">
            <a:off x="1738893" y="1573619"/>
            <a:ext cx="6804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AF536FF-3316-0509-FB87-DD2AD4D37569}"/>
              </a:ext>
            </a:extLst>
          </p:cNvPr>
          <p:cNvSpPr txBox="1"/>
          <p:nvPr/>
        </p:nvSpPr>
        <p:spPr>
          <a:xfrm>
            <a:off x="2419377" y="1388953"/>
            <a:ext cx="15852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Cathode end cap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418DA62-1D6E-EB71-33E4-E71FA7F71CB2}"/>
              </a:ext>
            </a:extLst>
          </p:cNvPr>
          <p:cNvCxnSpPr>
            <a:cxnSpLocks/>
          </p:cNvCxnSpPr>
          <p:nvPr/>
        </p:nvCxnSpPr>
        <p:spPr>
          <a:xfrm flipH="1">
            <a:off x="1738893" y="6029466"/>
            <a:ext cx="6804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3EB66F3D-C2F1-39EF-3A25-CFB4BE3BC500}"/>
              </a:ext>
            </a:extLst>
          </p:cNvPr>
          <p:cNvSpPr txBox="1"/>
          <p:nvPr/>
        </p:nvSpPr>
        <p:spPr>
          <a:xfrm>
            <a:off x="2419377" y="5844800"/>
            <a:ext cx="15852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Cathode end cap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D5FB1E3-E5B9-E62F-CA9F-F77D1D81E545}"/>
              </a:ext>
            </a:extLst>
          </p:cNvPr>
          <p:cNvCxnSpPr>
            <a:cxnSpLocks/>
          </p:cNvCxnSpPr>
          <p:nvPr/>
        </p:nvCxnSpPr>
        <p:spPr>
          <a:xfrm flipH="1">
            <a:off x="1236074" y="3796747"/>
            <a:ext cx="6804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4301724D-D6A5-11E2-2DA0-B99E243D4CE9}"/>
              </a:ext>
            </a:extLst>
          </p:cNvPr>
          <p:cNvSpPr txBox="1"/>
          <p:nvPr/>
        </p:nvSpPr>
        <p:spPr>
          <a:xfrm>
            <a:off x="1916558" y="3612081"/>
            <a:ext cx="11421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Anode wire</a:t>
            </a:r>
          </a:p>
        </p:txBody>
      </p:sp>
    </p:spTree>
    <p:extLst>
      <p:ext uri="{BB962C8B-B14F-4D97-AF65-F5344CB8AC3E}">
        <p14:creationId xmlns:p14="http://schemas.microsoft.com/office/powerpoint/2010/main" val="19260076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00E901-45D1-0665-A2CF-11E02FB731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BD601C-7688-4596-991F-02BBA73E6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the Bismuth 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2E3760-985D-4B70-AD71-8706A1FFDE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2806" y="704500"/>
            <a:ext cx="10515600" cy="459468"/>
          </a:xfrm>
        </p:spPr>
        <p:txBody>
          <a:bodyPr/>
          <a:lstStyle/>
          <a:p>
            <a:r>
              <a:rPr lang="en-US" dirty="0"/>
              <a:t>Looking for further affects of deceleration and calibrating correction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292D47-BA4A-AD72-8FD8-F5CE60F364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07/03/2024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57000B-B62C-8D3E-DAF0-7D2BD9153D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Vertical Reconstruction Analysis Talk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3AE6DC-36FC-DF63-17E1-46A838A63F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75C06-E6FF-2B41-9965-ECD387385993}" type="slidenum">
              <a:rPr lang="en-US" smtClean="0"/>
              <a:t>30</a:t>
            </a:fld>
            <a:endParaRPr lang="en-US"/>
          </a:p>
        </p:txBody>
      </p:sp>
      <p:grpSp>
        <p:nvGrpSpPr>
          <p:cNvPr id="226" name="Group 225">
            <a:extLst>
              <a:ext uri="{FF2B5EF4-FFF2-40B4-BE49-F238E27FC236}">
                <a16:creationId xmlns:a16="http://schemas.microsoft.com/office/drawing/2014/main" id="{520E743A-27FF-774D-5B50-5CCD70D2C4D8}"/>
              </a:ext>
            </a:extLst>
          </p:cNvPr>
          <p:cNvGrpSpPr/>
          <p:nvPr/>
        </p:nvGrpSpPr>
        <p:grpSpPr>
          <a:xfrm>
            <a:off x="1293336" y="1366506"/>
            <a:ext cx="259283" cy="5006120"/>
            <a:chOff x="1383181" y="1794185"/>
            <a:chExt cx="259283" cy="4097810"/>
          </a:xfrm>
        </p:grpSpPr>
        <p:pic>
          <p:nvPicPr>
            <p:cNvPr id="223" name="Content Placeholder 9" descr="Content Placeholder 9">
              <a:extLst>
                <a:ext uri="{FF2B5EF4-FFF2-40B4-BE49-F238E27FC236}">
                  <a16:creationId xmlns:a16="http://schemas.microsoft.com/office/drawing/2014/main" id="{E865433A-E27B-E320-EF38-7D9A6D0D0A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5113" t="40305" r="10341" b="4549"/>
            <a:stretch/>
          </p:blipFill>
          <p:spPr>
            <a:xfrm rot="16200000">
              <a:off x="-313842" y="3748985"/>
              <a:ext cx="3660579" cy="215081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224" name="Content Placeholder 9" descr="Content Placeholder 9">
              <a:extLst>
                <a:ext uri="{FF2B5EF4-FFF2-40B4-BE49-F238E27FC236}">
                  <a16:creationId xmlns:a16="http://schemas.microsoft.com/office/drawing/2014/main" id="{40D558BA-C9DD-5084-9F89-47E37FD651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9187" t="40305"/>
            <a:stretch/>
          </p:blipFill>
          <p:spPr>
            <a:xfrm rot="16200000">
              <a:off x="1387833" y="1815991"/>
              <a:ext cx="276438" cy="232825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225" name="Content Placeholder 9" descr="Content Placeholder 9">
              <a:extLst>
                <a:ext uri="{FF2B5EF4-FFF2-40B4-BE49-F238E27FC236}">
                  <a16:creationId xmlns:a16="http://schemas.microsoft.com/office/drawing/2014/main" id="{F1616C70-52C0-2588-DB17-D0B26F652B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9187" t="40305"/>
            <a:stretch/>
          </p:blipFill>
          <p:spPr>
            <a:xfrm rot="5400000">
              <a:off x="1361375" y="5637363"/>
              <a:ext cx="276438" cy="232825"/>
            </a:xfrm>
            <a:prstGeom prst="rect">
              <a:avLst/>
            </a:prstGeom>
            <a:ln w="12700">
              <a:miter lim="400000"/>
            </a:ln>
          </p:spPr>
        </p:pic>
      </p:grpSp>
      <p:grpSp>
        <p:nvGrpSpPr>
          <p:cNvPr id="227" name="Group 226">
            <a:extLst>
              <a:ext uri="{FF2B5EF4-FFF2-40B4-BE49-F238E27FC236}">
                <a16:creationId xmlns:a16="http://schemas.microsoft.com/office/drawing/2014/main" id="{20293971-9CC7-C2AB-1D1A-42F5C8D01422}"/>
              </a:ext>
            </a:extLst>
          </p:cNvPr>
          <p:cNvGrpSpPr/>
          <p:nvPr/>
        </p:nvGrpSpPr>
        <p:grpSpPr>
          <a:xfrm>
            <a:off x="1938523" y="1373137"/>
            <a:ext cx="259283" cy="5006120"/>
            <a:chOff x="1383181" y="1794185"/>
            <a:chExt cx="259283" cy="4097810"/>
          </a:xfrm>
        </p:grpSpPr>
        <p:pic>
          <p:nvPicPr>
            <p:cNvPr id="228" name="Content Placeholder 9" descr="Content Placeholder 9">
              <a:extLst>
                <a:ext uri="{FF2B5EF4-FFF2-40B4-BE49-F238E27FC236}">
                  <a16:creationId xmlns:a16="http://schemas.microsoft.com/office/drawing/2014/main" id="{9DDF937B-AE47-5D97-CCDE-68EC7BDC56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5113" t="40305" r="10341" b="4549"/>
            <a:stretch/>
          </p:blipFill>
          <p:spPr>
            <a:xfrm rot="16200000">
              <a:off x="-313842" y="3748985"/>
              <a:ext cx="3660579" cy="215081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229" name="Content Placeholder 9" descr="Content Placeholder 9">
              <a:extLst>
                <a:ext uri="{FF2B5EF4-FFF2-40B4-BE49-F238E27FC236}">
                  <a16:creationId xmlns:a16="http://schemas.microsoft.com/office/drawing/2014/main" id="{A3AD52C8-C151-BB78-FC84-E335F2B888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9187" t="40305"/>
            <a:stretch/>
          </p:blipFill>
          <p:spPr>
            <a:xfrm rot="16200000">
              <a:off x="1387833" y="1815991"/>
              <a:ext cx="276438" cy="232825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230" name="Content Placeholder 9" descr="Content Placeholder 9">
              <a:extLst>
                <a:ext uri="{FF2B5EF4-FFF2-40B4-BE49-F238E27FC236}">
                  <a16:creationId xmlns:a16="http://schemas.microsoft.com/office/drawing/2014/main" id="{1FF188B0-62EA-78EE-562E-B0BB33B54E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9187" t="40305"/>
            <a:stretch/>
          </p:blipFill>
          <p:spPr>
            <a:xfrm rot="5400000">
              <a:off x="1361375" y="5637363"/>
              <a:ext cx="276438" cy="232825"/>
            </a:xfrm>
            <a:prstGeom prst="rect">
              <a:avLst/>
            </a:prstGeom>
            <a:ln w="12700">
              <a:miter lim="400000"/>
            </a:ln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A0FC43EC-5A9C-F4AE-2EC8-5E672D4B2787}"/>
              </a:ext>
            </a:extLst>
          </p:cNvPr>
          <p:cNvGrpSpPr/>
          <p:nvPr/>
        </p:nvGrpSpPr>
        <p:grpSpPr>
          <a:xfrm>
            <a:off x="1931114" y="1366506"/>
            <a:ext cx="259283" cy="5006120"/>
            <a:chOff x="1383181" y="1794185"/>
            <a:chExt cx="259283" cy="4097810"/>
          </a:xfrm>
        </p:grpSpPr>
        <p:pic>
          <p:nvPicPr>
            <p:cNvPr id="9" name="Content Placeholder 9" descr="Content Placeholder 9">
              <a:extLst>
                <a:ext uri="{FF2B5EF4-FFF2-40B4-BE49-F238E27FC236}">
                  <a16:creationId xmlns:a16="http://schemas.microsoft.com/office/drawing/2014/main" id="{F18552A5-2A24-A1EB-E8D2-6371F78D47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5113" t="40305" r="10341" b="4549"/>
            <a:stretch/>
          </p:blipFill>
          <p:spPr>
            <a:xfrm rot="16200000">
              <a:off x="-313842" y="3748985"/>
              <a:ext cx="3660579" cy="215081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12" name="Content Placeholder 9" descr="Content Placeholder 9">
              <a:extLst>
                <a:ext uri="{FF2B5EF4-FFF2-40B4-BE49-F238E27FC236}">
                  <a16:creationId xmlns:a16="http://schemas.microsoft.com/office/drawing/2014/main" id="{9CEABDCA-4CBB-36E7-B9E1-CB5A84B5DA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9187" t="40305"/>
            <a:stretch/>
          </p:blipFill>
          <p:spPr>
            <a:xfrm rot="16200000">
              <a:off x="1387833" y="1815991"/>
              <a:ext cx="276438" cy="232825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18" name="Content Placeholder 9" descr="Content Placeholder 9">
              <a:extLst>
                <a:ext uri="{FF2B5EF4-FFF2-40B4-BE49-F238E27FC236}">
                  <a16:creationId xmlns:a16="http://schemas.microsoft.com/office/drawing/2014/main" id="{CB723E8F-A6A4-FB95-FC8F-C5693F5306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9187" t="40305"/>
            <a:stretch/>
          </p:blipFill>
          <p:spPr>
            <a:xfrm rot="5400000">
              <a:off x="1361375" y="5637363"/>
              <a:ext cx="276438" cy="232825"/>
            </a:xfrm>
            <a:prstGeom prst="rect">
              <a:avLst/>
            </a:prstGeom>
            <a:ln w="12700">
              <a:miter lim="400000"/>
            </a:ln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A60AC84-874B-9347-7027-A58609952F80}"/>
              </a:ext>
            </a:extLst>
          </p:cNvPr>
          <p:cNvGrpSpPr/>
          <p:nvPr/>
        </p:nvGrpSpPr>
        <p:grpSpPr>
          <a:xfrm>
            <a:off x="2576301" y="1373137"/>
            <a:ext cx="259283" cy="5006120"/>
            <a:chOff x="1383181" y="1794185"/>
            <a:chExt cx="259283" cy="4097810"/>
          </a:xfrm>
        </p:grpSpPr>
        <p:pic>
          <p:nvPicPr>
            <p:cNvPr id="23" name="Content Placeholder 9" descr="Content Placeholder 9">
              <a:extLst>
                <a:ext uri="{FF2B5EF4-FFF2-40B4-BE49-F238E27FC236}">
                  <a16:creationId xmlns:a16="http://schemas.microsoft.com/office/drawing/2014/main" id="{9D501F1B-265C-2F38-D818-15C515CF4E6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5113" t="40305" r="10341" b="4549"/>
            <a:stretch/>
          </p:blipFill>
          <p:spPr>
            <a:xfrm rot="16200000">
              <a:off x="-313842" y="3748985"/>
              <a:ext cx="3660579" cy="215081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25" name="Content Placeholder 9" descr="Content Placeholder 9">
              <a:extLst>
                <a:ext uri="{FF2B5EF4-FFF2-40B4-BE49-F238E27FC236}">
                  <a16:creationId xmlns:a16="http://schemas.microsoft.com/office/drawing/2014/main" id="{C7098C2F-B194-F6B0-88FE-4576973653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9187" t="40305"/>
            <a:stretch/>
          </p:blipFill>
          <p:spPr>
            <a:xfrm rot="16200000">
              <a:off x="1387833" y="1815991"/>
              <a:ext cx="276438" cy="232825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26" name="Content Placeholder 9" descr="Content Placeholder 9">
              <a:extLst>
                <a:ext uri="{FF2B5EF4-FFF2-40B4-BE49-F238E27FC236}">
                  <a16:creationId xmlns:a16="http://schemas.microsoft.com/office/drawing/2014/main" id="{9BF778C4-0D71-5AC4-A50E-31733399C6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9187" t="40305"/>
            <a:stretch/>
          </p:blipFill>
          <p:spPr>
            <a:xfrm rot="5400000">
              <a:off x="1361375" y="5637363"/>
              <a:ext cx="276438" cy="232825"/>
            </a:xfrm>
            <a:prstGeom prst="rect">
              <a:avLst/>
            </a:prstGeom>
            <a:ln w="12700">
              <a:miter lim="400000"/>
            </a:ln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5BAA845-60AE-1BD1-F979-75BF7EA782EB}"/>
              </a:ext>
            </a:extLst>
          </p:cNvPr>
          <p:cNvGrpSpPr/>
          <p:nvPr/>
        </p:nvGrpSpPr>
        <p:grpSpPr>
          <a:xfrm>
            <a:off x="2571036" y="1376809"/>
            <a:ext cx="259283" cy="5006120"/>
            <a:chOff x="1383181" y="1794185"/>
            <a:chExt cx="259283" cy="4097810"/>
          </a:xfrm>
        </p:grpSpPr>
        <p:pic>
          <p:nvPicPr>
            <p:cNvPr id="30" name="Content Placeholder 9" descr="Content Placeholder 9">
              <a:extLst>
                <a:ext uri="{FF2B5EF4-FFF2-40B4-BE49-F238E27FC236}">
                  <a16:creationId xmlns:a16="http://schemas.microsoft.com/office/drawing/2014/main" id="{929BF6E9-C095-3739-7BB3-FBA8910B90E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5113" t="40305" r="10341" b="4549"/>
            <a:stretch/>
          </p:blipFill>
          <p:spPr>
            <a:xfrm rot="16200000">
              <a:off x="-313842" y="3748985"/>
              <a:ext cx="3660579" cy="215081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31" name="Content Placeholder 9" descr="Content Placeholder 9">
              <a:extLst>
                <a:ext uri="{FF2B5EF4-FFF2-40B4-BE49-F238E27FC236}">
                  <a16:creationId xmlns:a16="http://schemas.microsoft.com/office/drawing/2014/main" id="{815A6F24-B4F4-EC00-1673-4EB0EF6E98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9187" t="40305"/>
            <a:stretch/>
          </p:blipFill>
          <p:spPr>
            <a:xfrm rot="16200000">
              <a:off x="1387833" y="1815991"/>
              <a:ext cx="276438" cy="232825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33" name="Content Placeholder 9" descr="Content Placeholder 9">
              <a:extLst>
                <a:ext uri="{FF2B5EF4-FFF2-40B4-BE49-F238E27FC236}">
                  <a16:creationId xmlns:a16="http://schemas.microsoft.com/office/drawing/2014/main" id="{B047691B-FFAF-80FF-33E8-2B76D5D00C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9187" t="40305"/>
            <a:stretch/>
          </p:blipFill>
          <p:spPr>
            <a:xfrm rot="5400000">
              <a:off x="1361375" y="5637363"/>
              <a:ext cx="276438" cy="232825"/>
            </a:xfrm>
            <a:prstGeom prst="rect">
              <a:avLst/>
            </a:prstGeom>
            <a:ln w="12700">
              <a:miter lim="400000"/>
            </a:ln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B8FDA7C-C6A1-D604-FF7E-9F5526BBD780}"/>
              </a:ext>
            </a:extLst>
          </p:cNvPr>
          <p:cNvGrpSpPr/>
          <p:nvPr/>
        </p:nvGrpSpPr>
        <p:grpSpPr>
          <a:xfrm>
            <a:off x="3216223" y="1383440"/>
            <a:ext cx="259283" cy="5006120"/>
            <a:chOff x="1383181" y="1794185"/>
            <a:chExt cx="259283" cy="4097810"/>
          </a:xfrm>
        </p:grpSpPr>
        <p:pic>
          <p:nvPicPr>
            <p:cNvPr id="35" name="Content Placeholder 9" descr="Content Placeholder 9">
              <a:extLst>
                <a:ext uri="{FF2B5EF4-FFF2-40B4-BE49-F238E27FC236}">
                  <a16:creationId xmlns:a16="http://schemas.microsoft.com/office/drawing/2014/main" id="{78CB0B6A-233E-6878-9C6C-074AE25EFF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5113" t="40305" r="10341" b="4549"/>
            <a:stretch/>
          </p:blipFill>
          <p:spPr>
            <a:xfrm rot="16200000">
              <a:off x="-313842" y="3748985"/>
              <a:ext cx="3660579" cy="215081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36" name="Content Placeholder 9" descr="Content Placeholder 9">
              <a:extLst>
                <a:ext uri="{FF2B5EF4-FFF2-40B4-BE49-F238E27FC236}">
                  <a16:creationId xmlns:a16="http://schemas.microsoft.com/office/drawing/2014/main" id="{C6E6E73A-A7DE-F735-1584-04773B1C4C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9187" t="40305"/>
            <a:stretch/>
          </p:blipFill>
          <p:spPr>
            <a:xfrm rot="16200000">
              <a:off x="1387833" y="1815991"/>
              <a:ext cx="276438" cy="232825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37" name="Content Placeholder 9" descr="Content Placeholder 9">
              <a:extLst>
                <a:ext uri="{FF2B5EF4-FFF2-40B4-BE49-F238E27FC236}">
                  <a16:creationId xmlns:a16="http://schemas.microsoft.com/office/drawing/2014/main" id="{9D8E6D76-CC28-8739-42C2-4EDA6D3C35A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9187" t="40305"/>
            <a:stretch/>
          </p:blipFill>
          <p:spPr>
            <a:xfrm rot="5400000">
              <a:off x="1361375" y="5637363"/>
              <a:ext cx="276438" cy="232825"/>
            </a:xfrm>
            <a:prstGeom prst="rect">
              <a:avLst/>
            </a:prstGeom>
            <a:ln w="12700">
              <a:miter lim="400000"/>
            </a:ln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0A04A003-1165-D11B-94EB-055ECFDD5B08}"/>
              </a:ext>
            </a:extLst>
          </p:cNvPr>
          <p:cNvGrpSpPr/>
          <p:nvPr/>
        </p:nvGrpSpPr>
        <p:grpSpPr>
          <a:xfrm>
            <a:off x="3209987" y="1385617"/>
            <a:ext cx="259283" cy="5006120"/>
            <a:chOff x="1383181" y="1794185"/>
            <a:chExt cx="259283" cy="4097810"/>
          </a:xfrm>
        </p:grpSpPr>
        <p:pic>
          <p:nvPicPr>
            <p:cNvPr id="39" name="Content Placeholder 9" descr="Content Placeholder 9">
              <a:extLst>
                <a:ext uri="{FF2B5EF4-FFF2-40B4-BE49-F238E27FC236}">
                  <a16:creationId xmlns:a16="http://schemas.microsoft.com/office/drawing/2014/main" id="{F0258C02-2057-11AF-2E66-7156D19349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5113" t="40305" r="10341" b="4549"/>
            <a:stretch/>
          </p:blipFill>
          <p:spPr>
            <a:xfrm rot="16200000">
              <a:off x="-313842" y="3748985"/>
              <a:ext cx="3660579" cy="215081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40" name="Content Placeholder 9" descr="Content Placeholder 9">
              <a:extLst>
                <a:ext uri="{FF2B5EF4-FFF2-40B4-BE49-F238E27FC236}">
                  <a16:creationId xmlns:a16="http://schemas.microsoft.com/office/drawing/2014/main" id="{7AA66254-841F-DFDE-E01B-19FD0BBF57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9187" t="40305"/>
            <a:stretch/>
          </p:blipFill>
          <p:spPr>
            <a:xfrm rot="16200000">
              <a:off x="1387833" y="1815991"/>
              <a:ext cx="276438" cy="232825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41" name="Content Placeholder 9" descr="Content Placeholder 9">
              <a:extLst>
                <a:ext uri="{FF2B5EF4-FFF2-40B4-BE49-F238E27FC236}">
                  <a16:creationId xmlns:a16="http://schemas.microsoft.com/office/drawing/2014/main" id="{671B25CF-2059-B939-9B03-E19A9F8F8F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9187" t="40305"/>
            <a:stretch/>
          </p:blipFill>
          <p:spPr>
            <a:xfrm rot="5400000">
              <a:off x="1361375" y="5637363"/>
              <a:ext cx="276438" cy="232825"/>
            </a:xfrm>
            <a:prstGeom prst="rect">
              <a:avLst/>
            </a:prstGeom>
            <a:ln w="12700">
              <a:miter lim="400000"/>
            </a:ln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6A614236-3660-DBC7-AEDC-E668E89C08A8}"/>
              </a:ext>
            </a:extLst>
          </p:cNvPr>
          <p:cNvGrpSpPr/>
          <p:nvPr/>
        </p:nvGrpSpPr>
        <p:grpSpPr>
          <a:xfrm>
            <a:off x="3855174" y="1392248"/>
            <a:ext cx="259283" cy="5006120"/>
            <a:chOff x="1383181" y="1794185"/>
            <a:chExt cx="259283" cy="4097810"/>
          </a:xfrm>
        </p:grpSpPr>
        <p:pic>
          <p:nvPicPr>
            <p:cNvPr id="43" name="Content Placeholder 9" descr="Content Placeholder 9">
              <a:extLst>
                <a:ext uri="{FF2B5EF4-FFF2-40B4-BE49-F238E27FC236}">
                  <a16:creationId xmlns:a16="http://schemas.microsoft.com/office/drawing/2014/main" id="{0C7DD370-36E7-C118-BFD0-BE969437695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5113" t="40305" r="10341" b="4549"/>
            <a:stretch/>
          </p:blipFill>
          <p:spPr>
            <a:xfrm rot="16200000">
              <a:off x="-313842" y="3748985"/>
              <a:ext cx="3660579" cy="215081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44" name="Content Placeholder 9" descr="Content Placeholder 9">
              <a:extLst>
                <a:ext uri="{FF2B5EF4-FFF2-40B4-BE49-F238E27FC236}">
                  <a16:creationId xmlns:a16="http://schemas.microsoft.com/office/drawing/2014/main" id="{79C8A0DB-570E-024B-ACED-58FB778A86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9187" t="40305"/>
            <a:stretch/>
          </p:blipFill>
          <p:spPr>
            <a:xfrm rot="16200000">
              <a:off x="1387833" y="1815991"/>
              <a:ext cx="276438" cy="232825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45" name="Content Placeholder 9" descr="Content Placeholder 9">
              <a:extLst>
                <a:ext uri="{FF2B5EF4-FFF2-40B4-BE49-F238E27FC236}">
                  <a16:creationId xmlns:a16="http://schemas.microsoft.com/office/drawing/2014/main" id="{698F795F-C940-6D2C-24DE-7F1464CA32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9187" t="40305"/>
            <a:stretch/>
          </p:blipFill>
          <p:spPr>
            <a:xfrm rot="5400000">
              <a:off x="1361375" y="5637363"/>
              <a:ext cx="276438" cy="232825"/>
            </a:xfrm>
            <a:prstGeom prst="rect">
              <a:avLst/>
            </a:prstGeom>
            <a:ln w="12700">
              <a:miter lim="400000"/>
            </a:ln>
          </p:spPr>
        </p:pic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4D9E2177-A90E-4EDE-0659-92476E8C7E3D}"/>
              </a:ext>
            </a:extLst>
          </p:cNvPr>
          <p:cNvGrpSpPr/>
          <p:nvPr/>
        </p:nvGrpSpPr>
        <p:grpSpPr>
          <a:xfrm>
            <a:off x="780470" y="1808921"/>
            <a:ext cx="137958" cy="4095465"/>
            <a:chOff x="6206039" y="1684895"/>
            <a:chExt cx="137958" cy="4095465"/>
          </a:xfrm>
        </p:grpSpPr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3FC4D689-7C49-E8AE-1EFE-54AE4B145F20}"/>
                </a:ext>
              </a:extLst>
            </p:cNvPr>
            <p:cNvGrpSpPr/>
            <p:nvPr/>
          </p:nvGrpSpPr>
          <p:grpSpPr>
            <a:xfrm>
              <a:off x="6217371" y="1684895"/>
              <a:ext cx="126066" cy="4094922"/>
              <a:chOff x="5319082" y="1620078"/>
              <a:chExt cx="178904" cy="5932816"/>
            </a:xfrm>
          </p:grpSpPr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6F4D680F-25EA-CD4A-866D-3AC3ABFB1A3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92488" y="1709530"/>
                <a:ext cx="4460" cy="5843364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4586C02A-753C-B417-027D-B86615B13206}"/>
                  </a:ext>
                </a:extLst>
              </p:cNvPr>
              <p:cNvSpPr/>
              <p:nvPr/>
            </p:nvSpPr>
            <p:spPr>
              <a:xfrm>
                <a:off x="5319082" y="1620078"/>
                <a:ext cx="178904" cy="178905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B8DF77A9-8B04-BDD0-6317-98B0E539FDC3}"/>
                </a:ext>
              </a:extLst>
            </p:cNvPr>
            <p:cNvSpPr/>
            <p:nvPr/>
          </p:nvSpPr>
          <p:spPr>
            <a:xfrm>
              <a:off x="6217931" y="1965157"/>
              <a:ext cx="126066" cy="12348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780150B9-E753-25DF-82B2-391A6BBF1E2E}"/>
                </a:ext>
              </a:extLst>
            </p:cNvPr>
            <p:cNvSpPr/>
            <p:nvPr/>
          </p:nvSpPr>
          <p:spPr>
            <a:xfrm>
              <a:off x="6210654" y="2612493"/>
              <a:ext cx="126066" cy="12348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13A95383-CDFD-EE36-5A90-905ED58FD47A}"/>
                </a:ext>
              </a:extLst>
            </p:cNvPr>
            <p:cNvSpPr/>
            <p:nvPr/>
          </p:nvSpPr>
          <p:spPr>
            <a:xfrm>
              <a:off x="6209214" y="3673423"/>
              <a:ext cx="126066" cy="12348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B54D29D2-14A1-85E5-7FD6-A7738B47ECC3}"/>
                </a:ext>
              </a:extLst>
            </p:cNvPr>
            <p:cNvSpPr/>
            <p:nvPr/>
          </p:nvSpPr>
          <p:spPr>
            <a:xfrm>
              <a:off x="6208443" y="4723632"/>
              <a:ext cx="126066" cy="12348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EDEAE9CB-A1A3-1971-4D3B-536AF5EEA7A3}"/>
                </a:ext>
              </a:extLst>
            </p:cNvPr>
            <p:cNvSpPr/>
            <p:nvPr/>
          </p:nvSpPr>
          <p:spPr>
            <a:xfrm>
              <a:off x="6214233" y="5379722"/>
              <a:ext cx="126066" cy="12348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3A2A9798-FECB-15E2-1D55-2FDA35B1CB0B}"/>
                </a:ext>
              </a:extLst>
            </p:cNvPr>
            <p:cNvSpPr/>
            <p:nvPr/>
          </p:nvSpPr>
          <p:spPr>
            <a:xfrm>
              <a:off x="6206039" y="5656877"/>
              <a:ext cx="126066" cy="12348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5" name="TextBox 74">
            <a:extLst>
              <a:ext uri="{FF2B5EF4-FFF2-40B4-BE49-F238E27FC236}">
                <a16:creationId xmlns:a16="http://schemas.microsoft.com/office/drawing/2014/main" id="{180ACF92-CEA3-6F8F-DC59-D69CE921226D}"/>
              </a:ext>
            </a:extLst>
          </p:cNvPr>
          <p:cNvSpPr txBox="1"/>
          <p:nvPr/>
        </p:nvSpPr>
        <p:spPr>
          <a:xfrm>
            <a:off x="4860518" y="1409000"/>
            <a:ext cx="700942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Bismuth sources have a known spacing in the tracker (42.5cm)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effects of plasma deceleration mean the measured positions of the sources will be shifted from their true value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Exaggerated effects are shown here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Note the middle and end source positions don’t change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7706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7EF8B7-4F4F-3C66-8E0A-FB793F5BCD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8BF07E-01ED-2CDF-CDF8-EF2E7D25A5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the Bismuth 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627EDB-6A2B-94A6-2A04-76C127403A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2806" y="704500"/>
            <a:ext cx="10515600" cy="459468"/>
          </a:xfrm>
        </p:spPr>
        <p:txBody>
          <a:bodyPr/>
          <a:lstStyle/>
          <a:p>
            <a:r>
              <a:rPr lang="en-US" dirty="0"/>
              <a:t>Looking for further affects of deceleration and calibrating correction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2F0FCF-DAF2-05EF-8318-06D4C65DF6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07/03/2024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F15B59-5220-7550-F0EC-D356C6BDE5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Vertical Reconstruction Analysis Talk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839A0C-CA38-7214-6E3D-740E4221A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75C06-E6FF-2B41-9965-ECD387385993}" type="slidenum">
              <a:rPr lang="en-US" smtClean="0"/>
              <a:t>31</a:t>
            </a:fld>
            <a:endParaRPr lang="en-US"/>
          </a:p>
        </p:txBody>
      </p:sp>
      <p:grpSp>
        <p:nvGrpSpPr>
          <p:cNvPr id="226" name="Group 225">
            <a:extLst>
              <a:ext uri="{FF2B5EF4-FFF2-40B4-BE49-F238E27FC236}">
                <a16:creationId xmlns:a16="http://schemas.microsoft.com/office/drawing/2014/main" id="{C8305122-CD12-B6C3-24BA-8297C1A72CD9}"/>
              </a:ext>
            </a:extLst>
          </p:cNvPr>
          <p:cNvGrpSpPr/>
          <p:nvPr/>
        </p:nvGrpSpPr>
        <p:grpSpPr>
          <a:xfrm>
            <a:off x="1293336" y="1366506"/>
            <a:ext cx="259283" cy="5006120"/>
            <a:chOff x="1383181" y="1794185"/>
            <a:chExt cx="259283" cy="4097810"/>
          </a:xfrm>
        </p:grpSpPr>
        <p:pic>
          <p:nvPicPr>
            <p:cNvPr id="223" name="Content Placeholder 9" descr="Content Placeholder 9">
              <a:extLst>
                <a:ext uri="{FF2B5EF4-FFF2-40B4-BE49-F238E27FC236}">
                  <a16:creationId xmlns:a16="http://schemas.microsoft.com/office/drawing/2014/main" id="{4406B6C0-AB71-16F7-2061-10F05A2E41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5113" t="40305" r="10341" b="4549"/>
            <a:stretch/>
          </p:blipFill>
          <p:spPr>
            <a:xfrm rot="16200000">
              <a:off x="-313842" y="3748985"/>
              <a:ext cx="3660579" cy="215081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224" name="Content Placeholder 9" descr="Content Placeholder 9">
              <a:extLst>
                <a:ext uri="{FF2B5EF4-FFF2-40B4-BE49-F238E27FC236}">
                  <a16:creationId xmlns:a16="http://schemas.microsoft.com/office/drawing/2014/main" id="{2FBD94DC-4FBE-9B96-A149-5C6CBF3944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9187" t="40305"/>
            <a:stretch/>
          </p:blipFill>
          <p:spPr>
            <a:xfrm rot="16200000">
              <a:off x="1387833" y="1815991"/>
              <a:ext cx="276438" cy="232825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225" name="Content Placeholder 9" descr="Content Placeholder 9">
              <a:extLst>
                <a:ext uri="{FF2B5EF4-FFF2-40B4-BE49-F238E27FC236}">
                  <a16:creationId xmlns:a16="http://schemas.microsoft.com/office/drawing/2014/main" id="{1565DD23-F3A8-80D1-0D31-59C14D2B5D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9187" t="40305"/>
            <a:stretch/>
          </p:blipFill>
          <p:spPr>
            <a:xfrm rot="5400000">
              <a:off x="1361375" y="5637363"/>
              <a:ext cx="276438" cy="232825"/>
            </a:xfrm>
            <a:prstGeom prst="rect">
              <a:avLst/>
            </a:prstGeom>
            <a:ln w="12700">
              <a:miter lim="400000"/>
            </a:ln>
          </p:spPr>
        </p:pic>
      </p:grpSp>
      <p:grpSp>
        <p:nvGrpSpPr>
          <p:cNvPr id="227" name="Group 226">
            <a:extLst>
              <a:ext uri="{FF2B5EF4-FFF2-40B4-BE49-F238E27FC236}">
                <a16:creationId xmlns:a16="http://schemas.microsoft.com/office/drawing/2014/main" id="{8D89B0D1-2EAB-17A9-FED3-99926C5E0A35}"/>
              </a:ext>
            </a:extLst>
          </p:cNvPr>
          <p:cNvGrpSpPr/>
          <p:nvPr/>
        </p:nvGrpSpPr>
        <p:grpSpPr>
          <a:xfrm>
            <a:off x="1938523" y="1373137"/>
            <a:ext cx="259283" cy="5006120"/>
            <a:chOff x="1383181" y="1794185"/>
            <a:chExt cx="259283" cy="4097810"/>
          </a:xfrm>
        </p:grpSpPr>
        <p:pic>
          <p:nvPicPr>
            <p:cNvPr id="228" name="Content Placeholder 9" descr="Content Placeholder 9">
              <a:extLst>
                <a:ext uri="{FF2B5EF4-FFF2-40B4-BE49-F238E27FC236}">
                  <a16:creationId xmlns:a16="http://schemas.microsoft.com/office/drawing/2014/main" id="{03CF9A71-1491-9FAB-E164-70F06E0545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5113" t="40305" r="10341" b="4549"/>
            <a:stretch/>
          </p:blipFill>
          <p:spPr>
            <a:xfrm rot="16200000">
              <a:off x="-313842" y="3748985"/>
              <a:ext cx="3660579" cy="215081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229" name="Content Placeholder 9" descr="Content Placeholder 9">
              <a:extLst>
                <a:ext uri="{FF2B5EF4-FFF2-40B4-BE49-F238E27FC236}">
                  <a16:creationId xmlns:a16="http://schemas.microsoft.com/office/drawing/2014/main" id="{21FEAD55-0136-B62C-5E88-6C87EF91703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9187" t="40305"/>
            <a:stretch/>
          </p:blipFill>
          <p:spPr>
            <a:xfrm rot="16200000">
              <a:off x="1387833" y="1815991"/>
              <a:ext cx="276438" cy="232825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230" name="Content Placeholder 9" descr="Content Placeholder 9">
              <a:extLst>
                <a:ext uri="{FF2B5EF4-FFF2-40B4-BE49-F238E27FC236}">
                  <a16:creationId xmlns:a16="http://schemas.microsoft.com/office/drawing/2014/main" id="{1D0D9082-F35D-748E-1CAE-F8A15157E3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9187" t="40305"/>
            <a:stretch/>
          </p:blipFill>
          <p:spPr>
            <a:xfrm rot="5400000">
              <a:off x="1361375" y="5637363"/>
              <a:ext cx="276438" cy="232825"/>
            </a:xfrm>
            <a:prstGeom prst="rect">
              <a:avLst/>
            </a:prstGeom>
            <a:ln w="12700">
              <a:miter lim="400000"/>
            </a:ln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76D30380-DFD2-25A4-9B9D-A2ED79ABB2FE}"/>
              </a:ext>
            </a:extLst>
          </p:cNvPr>
          <p:cNvGrpSpPr/>
          <p:nvPr/>
        </p:nvGrpSpPr>
        <p:grpSpPr>
          <a:xfrm>
            <a:off x="1931114" y="1366506"/>
            <a:ext cx="259283" cy="5006120"/>
            <a:chOff x="1383181" y="1794185"/>
            <a:chExt cx="259283" cy="4097810"/>
          </a:xfrm>
        </p:grpSpPr>
        <p:pic>
          <p:nvPicPr>
            <p:cNvPr id="9" name="Content Placeholder 9" descr="Content Placeholder 9">
              <a:extLst>
                <a:ext uri="{FF2B5EF4-FFF2-40B4-BE49-F238E27FC236}">
                  <a16:creationId xmlns:a16="http://schemas.microsoft.com/office/drawing/2014/main" id="{31F9D1C4-DAF2-EC3D-F198-E53019534B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5113" t="40305" r="10341" b="4549"/>
            <a:stretch/>
          </p:blipFill>
          <p:spPr>
            <a:xfrm rot="16200000">
              <a:off x="-313842" y="3748985"/>
              <a:ext cx="3660579" cy="215081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12" name="Content Placeholder 9" descr="Content Placeholder 9">
              <a:extLst>
                <a:ext uri="{FF2B5EF4-FFF2-40B4-BE49-F238E27FC236}">
                  <a16:creationId xmlns:a16="http://schemas.microsoft.com/office/drawing/2014/main" id="{6696D21A-6690-D58B-E642-99E76C0966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9187" t="40305"/>
            <a:stretch/>
          </p:blipFill>
          <p:spPr>
            <a:xfrm rot="16200000">
              <a:off x="1387833" y="1815991"/>
              <a:ext cx="276438" cy="232825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18" name="Content Placeholder 9" descr="Content Placeholder 9">
              <a:extLst>
                <a:ext uri="{FF2B5EF4-FFF2-40B4-BE49-F238E27FC236}">
                  <a16:creationId xmlns:a16="http://schemas.microsoft.com/office/drawing/2014/main" id="{14B75E95-7BCC-A6DD-611D-E81325F7AF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9187" t="40305"/>
            <a:stretch/>
          </p:blipFill>
          <p:spPr>
            <a:xfrm rot="5400000">
              <a:off x="1361375" y="5637363"/>
              <a:ext cx="276438" cy="232825"/>
            </a:xfrm>
            <a:prstGeom prst="rect">
              <a:avLst/>
            </a:prstGeom>
            <a:ln w="12700">
              <a:miter lim="400000"/>
            </a:ln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81610BA-1863-183E-C2E7-CE847BB13566}"/>
              </a:ext>
            </a:extLst>
          </p:cNvPr>
          <p:cNvGrpSpPr/>
          <p:nvPr/>
        </p:nvGrpSpPr>
        <p:grpSpPr>
          <a:xfrm>
            <a:off x="2576301" y="1373137"/>
            <a:ext cx="259283" cy="5006120"/>
            <a:chOff x="1383181" y="1794185"/>
            <a:chExt cx="259283" cy="4097810"/>
          </a:xfrm>
        </p:grpSpPr>
        <p:pic>
          <p:nvPicPr>
            <p:cNvPr id="23" name="Content Placeholder 9" descr="Content Placeholder 9">
              <a:extLst>
                <a:ext uri="{FF2B5EF4-FFF2-40B4-BE49-F238E27FC236}">
                  <a16:creationId xmlns:a16="http://schemas.microsoft.com/office/drawing/2014/main" id="{6D4540AD-6661-FEDF-D1F3-4C0974350D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5113" t="40305" r="10341" b="4549"/>
            <a:stretch/>
          </p:blipFill>
          <p:spPr>
            <a:xfrm rot="16200000">
              <a:off x="-313842" y="3748985"/>
              <a:ext cx="3660579" cy="215081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25" name="Content Placeholder 9" descr="Content Placeholder 9">
              <a:extLst>
                <a:ext uri="{FF2B5EF4-FFF2-40B4-BE49-F238E27FC236}">
                  <a16:creationId xmlns:a16="http://schemas.microsoft.com/office/drawing/2014/main" id="{497DEACD-6736-DE9B-31ED-FC4BDD2F4E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9187" t="40305"/>
            <a:stretch/>
          </p:blipFill>
          <p:spPr>
            <a:xfrm rot="16200000">
              <a:off x="1387833" y="1815991"/>
              <a:ext cx="276438" cy="232825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26" name="Content Placeholder 9" descr="Content Placeholder 9">
              <a:extLst>
                <a:ext uri="{FF2B5EF4-FFF2-40B4-BE49-F238E27FC236}">
                  <a16:creationId xmlns:a16="http://schemas.microsoft.com/office/drawing/2014/main" id="{4EF7F5FB-5AD3-E3C9-057A-E12A104663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9187" t="40305"/>
            <a:stretch/>
          </p:blipFill>
          <p:spPr>
            <a:xfrm rot="5400000">
              <a:off x="1361375" y="5637363"/>
              <a:ext cx="276438" cy="232825"/>
            </a:xfrm>
            <a:prstGeom prst="rect">
              <a:avLst/>
            </a:prstGeom>
            <a:ln w="12700">
              <a:miter lim="400000"/>
            </a:ln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6D8CFAF-BA78-AAA8-907D-2143D7060322}"/>
              </a:ext>
            </a:extLst>
          </p:cNvPr>
          <p:cNvGrpSpPr/>
          <p:nvPr/>
        </p:nvGrpSpPr>
        <p:grpSpPr>
          <a:xfrm>
            <a:off x="2571036" y="1376809"/>
            <a:ext cx="259283" cy="5006120"/>
            <a:chOff x="1383181" y="1794185"/>
            <a:chExt cx="259283" cy="4097810"/>
          </a:xfrm>
        </p:grpSpPr>
        <p:pic>
          <p:nvPicPr>
            <p:cNvPr id="30" name="Content Placeholder 9" descr="Content Placeholder 9">
              <a:extLst>
                <a:ext uri="{FF2B5EF4-FFF2-40B4-BE49-F238E27FC236}">
                  <a16:creationId xmlns:a16="http://schemas.microsoft.com/office/drawing/2014/main" id="{10BFE66F-3925-32E0-23E1-498B6C4323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5113" t="40305" r="10341" b="4549"/>
            <a:stretch/>
          </p:blipFill>
          <p:spPr>
            <a:xfrm rot="16200000">
              <a:off x="-313842" y="3748985"/>
              <a:ext cx="3660579" cy="215081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31" name="Content Placeholder 9" descr="Content Placeholder 9">
              <a:extLst>
                <a:ext uri="{FF2B5EF4-FFF2-40B4-BE49-F238E27FC236}">
                  <a16:creationId xmlns:a16="http://schemas.microsoft.com/office/drawing/2014/main" id="{24316021-62FD-5588-ED15-07FDBCB634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9187" t="40305"/>
            <a:stretch/>
          </p:blipFill>
          <p:spPr>
            <a:xfrm rot="16200000">
              <a:off x="1387833" y="1815991"/>
              <a:ext cx="276438" cy="232825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33" name="Content Placeholder 9" descr="Content Placeholder 9">
              <a:extLst>
                <a:ext uri="{FF2B5EF4-FFF2-40B4-BE49-F238E27FC236}">
                  <a16:creationId xmlns:a16="http://schemas.microsoft.com/office/drawing/2014/main" id="{9273D79A-E96A-9D54-5456-90892DBFA5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9187" t="40305"/>
            <a:stretch/>
          </p:blipFill>
          <p:spPr>
            <a:xfrm rot="5400000">
              <a:off x="1361375" y="5637363"/>
              <a:ext cx="276438" cy="232825"/>
            </a:xfrm>
            <a:prstGeom prst="rect">
              <a:avLst/>
            </a:prstGeom>
            <a:ln w="12700">
              <a:miter lim="400000"/>
            </a:ln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84B3622B-92CB-3441-99CE-F9B54788AA6F}"/>
              </a:ext>
            </a:extLst>
          </p:cNvPr>
          <p:cNvGrpSpPr/>
          <p:nvPr/>
        </p:nvGrpSpPr>
        <p:grpSpPr>
          <a:xfrm>
            <a:off x="3216223" y="1383440"/>
            <a:ext cx="259283" cy="5006120"/>
            <a:chOff x="1383181" y="1794185"/>
            <a:chExt cx="259283" cy="4097810"/>
          </a:xfrm>
        </p:grpSpPr>
        <p:pic>
          <p:nvPicPr>
            <p:cNvPr id="35" name="Content Placeholder 9" descr="Content Placeholder 9">
              <a:extLst>
                <a:ext uri="{FF2B5EF4-FFF2-40B4-BE49-F238E27FC236}">
                  <a16:creationId xmlns:a16="http://schemas.microsoft.com/office/drawing/2014/main" id="{C940EA1F-5A77-ACFB-A939-A356A1DB12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5113" t="40305" r="10341" b="4549"/>
            <a:stretch/>
          </p:blipFill>
          <p:spPr>
            <a:xfrm rot="16200000">
              <a:off x="-313842" y="3748985"/>
              <a:ext cx="3660579" cy="215081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36" name="Content Placeholder 9" descr="Content Placeholder 9">
              <a:extLst>
                <a:ext uri="{FF2B5EF4-FFF2-40B4-BE49-F238E27FC236}">
                  <a16:creationId xmlns:a16="http://schemas.microsoft.com/office/drawing/2014/main" id="{4FB8D3FC-CD1C-36CB-C1D3-D856F22E4B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9187" t="40305"/>
            <a:stretch/>
          </p:blipFill>
          <p:spPr>
            <a:xfrm rot="16200000">
              <a:off x="1387833" y="1815991"/>
              <a:ext cx="276438" cy="232825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37" name="Content Placeholder 9" descr="Content Placeholder 9">
              <a:extLst>
                <a:ext uri="{FF2B5EF4-FFF2-40B4-BE49-F238E27FC236}">
                  <a16:creationId xmlns:a16="http://schemas.microsoft.com/office/drawing/2014/main" id="{F09D41DF-BE86-16DB-8B90-999054C155C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9187" t="40305"/>
            <a:stretch/>
          </p:blipFill>
          <p:spPr>
            <a:xfrm rot="5400000">
              <a:off x="1361375" y="5637363"/>
              <a:ext cx="276438" cy="232825"/>
            </a:xfrm>
            <a:prstGeom prst="rect">
              <a:avLst/>
            </a:prstGeom>
            <a:ln w="12700">
              <a:miter lim="400000"/>
            </a:ln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B4EAE7B8-2038-40AD-62A6-285A059CC9EF}"/>
              </a:ext>
            </a:extLst>
          </p:cNvPr>
          <p:cNvGrpSpPr/>
          <p:nvPr/>
        </p:nvGrpSpPr>
        <p:grpSpPr>
          <a:xfrm>
            <a:off x="3209987" y="1385617"/>
            <a:ext cx="259283" cy="5006120"/>
            <a:chOff x="1383181" y="1794185"/>
            <a:chExt cx="259283" cy="4097810"/>
          </a:xfrm>
        </p:grpSpPr>
        <p:pic>
          <p:nvPicPr>
            <p:cNvPr id="39" name="Content Placeholder 9" descr="Content Placeholder 9">
              <a:extLst>
                <a:ext uri="{FF2B5EF4-FFF2-40B4-BE49-F238E27FC236}">
                  <a16:creationId xmlns:a16="http://schemas.microsoft.com/office/drawing/2014/main" id="{94D5E911-C9A0-F9E8-B838-429ECD9884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5113" t="40305" r="10341" b="4549"/>
            <a:stretch/>
          </p:blipFill>
          <p:spPr>
            <a:xfrm rot="16200000">
              <a:off x="-313842" y="3748985"/>
              <a:ext cx="3660579" cy="215081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40" name="Content Placeholder 9" descr="Content Placeholder 9">
              <a:extLst>
                <a:ext uri="{FF2B5EF4-FFF2-40B4-BE49-F238E27FC236}">
                  <a16:creationId xmlns:a16="http://schemas.microsoft.com/office/drawing/2014/main" id="{6FBBD54C-19A8-C05B-666F-47D6C6EBF3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9187" t="40305"/>
            <a:stretch/>
          </p:blipFill>
          <p:spPr>
            <a:xfrm rot="16200000">
              <a:off x="1387833" y="1815991"/>
              <a:ext cx="276438" cy="232825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41" name="Content Placeholder 9" descr="Content Placeholder 9">
              <a:extLst>
                <a:ext uri="{FF2B5EF4-FFF2-40B4-BE49-F238E27FC236}">
                  <a16:creationId xmlns:a16="http://schemas.microsoft.com/office/drawing/2014/main" id="{91ACB847-16FC-4EDF-6EB6-D4FA8966D2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9187" t="40305"/>
            <a:stretch/>
          </p:blipFill>
          <p:spPr>
            <a:xfrm rot="5400000">
              <a:off x="1361375" y="5637363"/>
              <a:ext cx="276438" cy="232825"/>
            </a:xfrm>
            <a:prstGeom prst="rect">
              <a:avLst/>
            </a:prstGeom>
            <a:ln w="12700">
              <a:miter lim="400000"/>
            </a:ln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22950C37-F146-38EF-93E6-96B4B49D1E6E}"/>
              </a:ext>
            </a:extLst>
          </p:cNvPr>
          <p:cNvGrpSpPr/>
          <p:nvPr/>
        </p:nvGrpSpPr>
        <p:grpSpPr>
          <a:xfrm>
            <a:off x="3855174" y="1392248"/>
            <a:ext cx="259283" cy="5006120"/>
            <a:chOff x="1383181" y="1794185"/>
            <a:chExt cx="259283" cy="4097810"/>
          </a:xfrm>
        </p:grpSpPr>
        <p:pic>
          <p:nvPicPr>
            <p:cNvPr id="43" name="Content Placeholder 9" descr="Content Placeholder 9">
              <a:extLst>
                <a:ext uri="{FF2B5EF4-FFF2-40B4-BE49-F238E27FC236}">
                  <a16:creationId xmlns:a16="http://schemas.microsoft.com/office/drawing/2014/main" id="{A736532D-FF0F-F3E3-223A-D88CEEEF17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5113" t="40305" r="10341" b="4549"/>
            <a:stretch/>
          </p:blipFill>
          <p:spPr>
            <a:xfrm rot="16200000">
              <a:off x="-313842" y="3748985"/>
              <a:ext cx="3660579" cy="215081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44" name="Content Placeholder 9" descr="Content Placeholder 9">
              <a:extLst>
                <a:ext uri="{FF2B5EF4-FFF2-40B4-BE49-F238E27FC236}">
                  <a16:creationId xmlns:a16="http://schemas.microsoft.com/office/drawing/2014/main" id="{3D8DB6F9-7108-6780-3C67-1D9B3FDE1FF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9187" t="40305"/>
            <a:stretch/>
          </p:blipFill>
          <p:spPr>
            <a:xfrm rot="16200000">
              <a:off x="1387833" y="1815991"/>
              <a:ext cx="276438" cy="232825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45" name="Content Placeholder 9" descr="Content Placeholder 9">
              <a:extLst>
                <a:ext uri="{FF2B5EF4-FFF2-40B4-BE49-F238E27FC236}">
                  <a16:creationId xmlns:a16="http://schemas.microsoft.com/office/drawing/2014/main" id="{D52CEBBD-943D-69A7-492E-44168E49A4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9187" t="40305"/>
            <a:stretch/>
          </p:blipFill>
          <p:spPr>
            <a:xfrm rot="5400000">
              <a:off x="1361375" y="5637363"/>
              <a:ext cx="276438" cy="232825"/>
            </a:xfrm>
            <a:prstGeom prst="rect">
              <a:avLst/>
            </a:prstGeom>
            <a:ln w="12700">
              <a:miter lim="400000"/>
            </a:ln>
          </p:spPr>
        </p:pic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5089D0C9-EDD7-FFFB-CEC6-FDA1212E5415}"/>
              </a:ext>
            </a:extLst>
          </p:cNvPr>
          <p:cNvGrpSpPr/>
          <p:nvPr/>
        </p:nvGrpSpPr>
        <p:grpSpPr>
          <a:xfrm>
            <a:off x="780470" y="1808921"/>
            <a:ext cx="137958" cy="4095465"/>
            <a:chOff x="6206039" y="1684895"/>
            <a:chExt cx="137958" cy="4095465"/>
          </a:xfrm>
        </p:grpSpPr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A13631CB-B334-485A-9B61-BB084965658F}"/>
                </a:ext>
              </a:extLst>
            </p:cNvPr>
            <p:cNvGrpSpPr/>
            <p:nvPr/>
          </p:nvGrpSpPr>
          <p:grpSpPr>
            <a:xfrm>
              <a:off x="6217371" y="1684895"/>
              <a:ext cx="126066" cy="4094922"/>
              <a:chOff x="5319082" y="1620078"/>
              <a:chExt cx="178904" cy="5932816"/>
            </a:xfrm>
          </p:grpSpPr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BB349F83-7EF3-BB9A-5DFC-ECC4B11F6EC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92488" y="1709530"/>
                <a:ext cx="4460" cy="5843364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0A383DFB-7520-A373-4729-234E96340BCB}"/>
                  </a:ext>
                </a:extLst>
              </p:cNvPr>
              <p:cNvSpPr/>
              <p:nvPr/>
            </p:nvSpPr>
            <p:spPr>
              <a:xfrm>
                <a:off x="5319082" y="1620078"/>
                <a:ext cx="178904" cy="178905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3016D70B-236C-E6D1-ED9E-959F3C38A9E1}"/>
                </a:ext>
              </a:extLst>
            </p:cNvPr>
            <p:cNvSpPr/>
            <p:nvPr/>
          </p:nvSpPr>
          <p:spPr>
            <a:xfrm>
              <a:off x="6217931" y="1965157"/>
              <a:ext cx="126066" cy="12348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BF4E59E5-4564-3F19-662D-8BF403B757EF}"/>
                </a:ext>
              </a:extLst>
            </p:cNvPr>
            <p:cNvSpPr/>
            <p:nvPr/>
          </p:nvSpPr>
          <p:spPr>
            <a:xfrm>
              <a:off x="6210654" y="2612493"/>
              <a:ext cx="126066" cy="12348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9C573E67-EFCB-83CE-45D1-EB881C38A86E}"/>
                </a:ext>
              </a:extLst>
            </p:cNvPr>
            <p:cNvSpPr/>
            <p:nvPr/>
          </p:nvSpPr>
          <p:spPr>
            <a:xfrm>
              <a:off x="6209214" y="3673423"/>
              <a:ext cx="126066" cy="12348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ACF28AF0-D7FF-6380-000E-AB6ABFEE044A}"/>
                </a:ext>
              </a:extLst>
            </p:cNvPr>
            <p:cNvSpPr/>
            <p:nvPr/>
          </p:nvSpPr>
          <p:spPr>
            <a:xfrm>
              <a:off x="6208443" y="4723632"/>
              <a:ext cx="126066" cy="12348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2E2F11A7-2088-8BF0-C5CB-5FD004398E28}"/>
                </a:ext>
              </a:extLst>
            </p:cNvPr>
            <p:cNvSpPr/>
            <p:nvPr/>
          </p:nvSpPr>
          <p:spPr>
            <a:xfrm>
              <a:off x="6214233" y="5379722"/>
              <a:ext cx="126066" cy="12348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B63B09CC-C49B-05A3-A334-4718A1C1B55F}"/>
                </a:ext>
              </a:extLst>
            </p:cNvPr>
            <p:cNvSpPr/>
            <p:nvPr/>
          </p:nvSpPr>
          <p:spPr>
            <a:xfrm>
              <a:off x="6206039" y="5656877"/>
              <a:ext cx="126066" cy="12348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7094E5F3-5CBE-E8F7-D8AA-860CB4E22424}"/>
              </a:ext>
            </a:extLst>
          </p:cNvPr>
          <p:cNvCxnSpPr>
            <a:cxnSpLocks/>
          </p:cNvCxnSpPr>
          <p:nvPr/>
        </p:nvCxnSpPr>
        <p:spPr>
          <a:xfrm>
            <a:off x="716620" y="1860656"/>
            <a:ext cx="0" cy="31539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83C496D3-5145-06DC-3373-CAD3AB35AD4E}"/>
                  </a:ext>
                </a:extLst>
              </p:cNvPr>
              <p:cNvSpPr txBox="1"/>
              <p:nvPr/>
            </p:nvSpPr>
            <p:spPr>
              <a:xfrm>
                <a:off x="338928" y="1833761"/>
                <a:ext cx="44012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83C496D3-5145-06DC-3373-CAD3AB35AD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928" y="1833761"/>
                <a:ext cx="440120" cy="3385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DF4954B8-3514-176C-6BDE-41D730DA01F4}"/>
              </a:ext>
            </a:extLst>
          </p:cNvPr>
          <p:cNvCxnSpPr>
            <a:cxnSpLocks/>
          </p:cNvCxnSpPr>
          <p:nvPr/>
        </p:nvCxnSpPr>
        <p:spPr>
          <a:xfrm>
            <a:off x="716620" y="2172315"/>
            <a:ext cx="0" cy="56756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67AB6053-C4A6-130A-8986-8A3EA30C68A9}"/>
              </a:ext>
            </a:extLst>
          </p:cNvPr>
          <p:cNvCxnSpPr>
            <a:cxnSpLocks/>
          </p:cNvCxnSpPr>
          <p:nvPr/>
        </p:nvCxnSpPr>
        <p:spPr>
          <a:xfrm>
            <a:off x="722465" y="2762851"/>
            <a:ext cx="0" cy="109380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197A418A-2FC4-263F-91B0-D394DF0C6B18}"/>
              </a:ext>
            </a:extLst>
          </p:cNvPr>
          <p:cNvCxnSpPr>
            <a:cxnSpLocks/>
          </p:cNvCxnSpPr>
          <p:nvPr/>
        </p:nvCxnSpPr>
        <p:spPr>
          <a:xfrm>
            <a:off x="716620" y="3856654"/>
            <a:ext cx="0" cy="105274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E82FA688-2284-62A2-B082-7649211B6A48}"/>
              </a:ext>
            </a:extLst>
          </p:cNvPr>
          <p:cNvCxnSpPr>
            <a:cxnSpLocks/>
          </p:cNvCxnSpPr>
          <p:nvPr/>
        </p:nvCxnSpPr>
        <p:spPr>
          <a:xfrm>
            <a:off x="716620" y="4893629"/>
            <a:ext cx="0" cy="69072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2D3F63E6-05ED-E172-D879-A31F858AF543}"/>
              </a:ext>
            </a:extLst>
          </p:cNvPr>
          <p:cNvCxnSpPr>
            <a:cxnSpLocks/>
          </p:cNvCxnSpPr>
          <p:nvPr/>
        </p:nvCxnSpPr>
        <p:spPr>
          <a:xfrm>
            <a:off x="716620" y="5584356"/>
            <a:ext cx="0" cy="25717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970F6BB4-C20E-E3C3-5A25-95A3C9A1D89B}"/>
                  </a:ext>
                </a:extLst>
              </p:cNvPr>
              <p:cNvSpPr txBox="1"/>
              <p:nvPr/>
            </p:nvSpPr>
            <p:spPr>
              <a:xfrm>
                <a:off x="331651" y="2254508"/>
                <a:ext cx="44486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970F6BB4-C20E-E3C3-5A25-95A3C9A1D8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651" y="2254508"/>
                <a:ext cx="444865" cy="3385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3E31B14F-648D-467B-FBA7-E999C18D742E}"/>
                  </a:ext>
                </a:extLst>
              </p:cNvPr>
              <p:cNvSpPr txBox="1"/>
              <p:nvPr/>
            </p:nvSpPr>
            <p:spPr>
              <a:xfrm>
                <a:off x="338928" y="3053787"/>
                <a:ext cx="44486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3E31B14F-648D-467B-FBA7-E999C18D74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928" y="3053787"/>
                <a:ext cx="444865" cy="338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4DC61472-9232-BAE6-D752-25885353AAEC}"/>
                  </a:ext>
                </a:extLst>
              </p:cNvPr>
              <p:cNvSpPr txBox="1"/>
              <p:nvPr/>
            </p:nvSpPr>
            <p:spPr>
              <a:xfrm>
                <a:off x="338928" y="4147590"/>
                <a:ext cx="44486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4DC61472-9232-BAE6-D752-25885353AA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928" y="4147590"/>
                <a:ext cx="444865" cy="3385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A6C08E21-14C6-15E5-7742-15C5C2C15778}"/>
                  </a:ext>
                </a:extLst>
              </p:cNvPr>
              <p:cNvSpPr txBox="1"/>
              <p:nvPr/>
            </p:nvSpPr>
            <p:spPr>
              <a:xfrm>
                <a:off x="324915" y="5012762"/>
                <a:ext cx="44486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A6C08E21-14C6-15E5-7742-15C5C2C157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915" y="5012762"/>
                <a:ext cx="444865" cy="3385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5E2CF093-1EC2-000C-FDE6-7F29FA46BF29}"/>
                  </a:ext>
                </a:extLst>
              </p:cNvPr>
              <p:cNvSpPr txBox="1"/>
              <p:nvPr/>
            </p:nvSpPr>
            <p:spPr>
              <a:xfrm>
                <a:off x="324914" y="5484825"/>
                <a:ext cx="44486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5E2CF093-1EC2-000C-FDE6-7F29FA46BF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914" y="5484825"/>
                <a:ext cx="444865" cy="33855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TextBox 49">
            <a:extLst>
              <a:ext uri="{FF2B5EF4-FFF2-40B4-BE49-F238E27FC236}">
                <a16:creationId xmlns:a16="http://schemas.microsoft.com/office/drawing/2014/main" id="{5A93145F-FC2D-751E-058C-34B6E4805FF5}"/>
              </a:ext>
            </a:extLst>
          </p:cNvPr>
          <p:cNvSpPr txBox="1"/>
          <p:nvPr/>
        </p:nvSpPr>
        <p:spPr>
          <a:xfrm>
            <a:off x="4860518" y="1409000"/>
            <a:ext cx="700942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Bismuth sources have a known spacing in the tracker (42.5cm)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effects of plasma deceleration mean the measured positions of the sources will be shifted from their true value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Exaggerated effects are shown here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Note the middle and end source positions don’t change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relative source positions should now follow a predictable trend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24721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AFAAAB-860E-D81C-172D-AC85A0C5DF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9C5D7B-786D-53EE-2DB6-286147641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the Bismuth 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D608B4-AB8C-F5E8-A805-8A4D65FB76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2806" y="704500"/>
            <a:ext cx="10515600" cy="459468"/>
          </a:xfrm>
        </p:spPr>
        <p:txBody>
          <a:bodyPr/>
          <a:lstStyle/>
          <a:p>
            <a:r>
              <a:rPr lang="en-US" dirty="0"/>
              <a:t>Looking for further affects of deceleration and calibrating correction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2DD567-6FA6-F3AC-CB55-9566FA1C73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07/03/2024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98BAA5-A5CC-C648-F351-9C502AFF20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Vertical Reconstruction Analysis Talk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2C5369-892D-CEC0-1CC9-03308177F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75C06-E6FF-2B41-9965-ECD387385993}" type="slidenum">
              <a:rPr lang="en-US" smtClean="0"/>
              <a:t>32</a:t>
            </a:fld>
            <a:endParaRPr lang="en-US"/>
          </a:p>
        </p:txBody>
      </p:sp>
      <p:grpSp>
        <p:nvGrpSpPr>
          <p:cNvPr id="226" name="Group 225">
            <a:extLst>
              <a:ext uri="{FF2B5EF4-FFF2-40B4-BE49-F238E27FC236}">
                <a16:creationId xmlns:a16="http://schemas.microsoft.com/office/drawing/2014/main" id="{C89CE3EA-B271-EEAF-5D57-5FDB9CBFC1CD}"/>
              </a:ext>
            </a:extLst>
          </p:cNvPr>
          <p:cNvGrpSpPr/>
          <p:nvPr/>
        </p:nvGrpSpPr>
        <p:grpSpPr>
          <a:xfrm>
            <a:off x="1293336" y="1366506"/>
            <a:ext cx="259283" cy="5006120"/>
            <a:chOff x="1383181" y="1794185"/>
            <a:chExt cx="259283" cy="4097810"/>
          </a:xfrm>
        </p:grpSpPr>
        <p:pic>
          <p:nvPicPr>
            <p:cNvPr id="223" name="Content Placeholder 9" descr="Content Placeholder 9">
              <a:extLst>
                <a:ext uri="{FF2B5EF4-FFF2-40B4-BE49-F238E27FC236}">
                  <a16:creationId xmlns:a16="http://schemas.microsoft.com/office/drawing/2014/main" id="{0EA2AFD9-E1E6-611F-7E2B-7D91B05A11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5113" t="40305" r="10341" b="4549"/>
            <a:stretch/>
          </p:blipFill>
          <p:spPr>
            <a:xfrm rot="16200000">
              <a:off x="-313842" y="3748985"/>
              <a:ext cx="3660579" cy="215081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224" name="Content Placeholder 9" descr="Content Placeholder 9">
              <a:extLst>
                <a:ext uri="{FF2B5EF4-FFF2-40B4-BE49-F238E27FC236}">
                  <a16:creationId xmlns:a16="http://schemas.microsoft.com/office/drawing/2014/main" id="{51752DEE-E0D9-0E42-A491-D73CB1846A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9187" t="40305"/>
            <a:stretch/>
          </p:blipFill>
          <p:spPr>
            <a:xfrm rot="16200000">
              <a:off x="1387833" y="1815991"/>
              <a:ext cx="276438" cy="232825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225" name="Content Placeholder 9" descr="Content Placeholder 9">
              <a:extLst>
                <a:ext uri="{FF2B5EF4-FFF2-40B4-BE49-F238E27FC236}">
                  <a16:creationId xmlns:a16="http://schemas.microsoft.com/office/drawing/2014/main" id="{B6FC6211-214B-FA80-BE4B-66B127F9DFE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9187" t="40305"/>
            <a:stretch/>
          </p:blipFill>
          <p:spPr>
            <a:xfrm rot="5400000">
              <a:off x="1361375" y="5637363"/>
              <a:ext cx="276438" cy="232825"/>
            </a:xfrm>
            <a:prstGeom prst="rect">
              <a:avLst/>
            </a:prstGeom>
            <a:ln w="12700">
              <a:miter lim="400000"/>
            </a:ln>
          </p:spPr>
        </p:pic>
      </p:grpSp>
      <p:grpSp>
        <p:nvGrpSpPr>
          <p:cNvPr id="227" name="Group 226">
            <a:extLst>
              <a:ext uri="{FF2B5EF4-FFF2-40B4-BE49-F238E27FC236}">
                <a16:creationId xmlns:a16="http://schemas.microsoft.com/office/drawing/2014/main" id="{5086A7B9-6D48-97E2-0BE5-A38E90A35A15}"/>
              </a:ext>
            </a:extLst>
          </p:cNvPr>
          <p:cNvGrpSpPr/>
          <p:nvPr/>
        </p:nvGrpSpPr>
        <p:grpSpPr>
          <a:xfrm>
            <a:off x="1938523" y="1373137"/>
            <a:ext cx="259283" cy="5006120"/>
            <a:chOff x="1383181" y="1794185"/>
            <a:chExt cx="259283" cy="4097810"/>
          </a:xfrm>
        </p:grpSpPr>
        <p:pic>
          <p:nvPicPr>
            <p:cNvPr id="228" name="Content Placeholder 9" descr="Content Placeholder 9">
              <a:extLst>
                <a:ext uri="{FF2B5EF4-FFF2-40B4-BE49-F238E27FC236}">
                  <a16:creationId xmlns:a16="http://schemas.microsoft.com/office/drawing/2014/main" id="{A28558E9-453F-0676-E7FD-998A7E04916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5113" t="40305" r="10341" b="4549"/>
            <a:stretch/>
          </p:blipFill>
          <p:spPr>
            <a:xfrm rot="16200000">
              <a:off x="-313842" y="3748985"/>
              <a:ext cx="3660579" cy="215081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229" name="Content Placeholder 9" descr="Content Placeholder 9">
              <a:extLst>
                <a:ext uri="{FF2B5EF4-FFF2-40B4-BE49-F238E27FC236}">
                  <a16:creationId xmlns:a16="http://schemas.microsoft.com/office/drawing/2014/main" id="{5076E60B-9C30-E97E-8B44-B814DAD3ED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9187" t="40305"/>
            <a:stretch/>
          </p:blipFill>
          <p:spPr>
            <a:xfrm rot="16200000">
              <a:off x="1387833" y="1815991"/>
              <a:ext cx="276438" cy="232825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230" name="Content Placeholder 9" descr="Content Placeholder 9">
              <a:extLst>
                <a:ext uri="{FF2B5EF4-FFF2-40B4-BE49-F238E27FC236}">
                  <a16:creationId xmlns:a16="http://schemas.microsoft.com/office/drawing/2014/main" id="{4CFB93F7-C298-2FCB-CBEF-C0D3D383CD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9187" t="40305"/>
            <a:stretch/>
          </p:blipFill>
          <p:spPr>
            <a:xfrm rot="5400000">
              <a:off x="1361375" y="5637363"/>
              <a:ext cx="276438" cy="232825"/>
            </a:xfrm>
            <a:prstGeom prst="rect">
              <a:avLst/>
            </a:prstGeom>
            <a:ln w="12700">
              <a:miter lim="400000"/>
            </a:ln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AC548D77-22BF-F4C3-CBCE-83ABB4C48B7C}"/>
              </a:ext>
            </a:extLst>
          </p:cNvPr>
          <p:cNvGrpSpPr/>
          <p:nvPr/>
        </p:nvGrpSpPr>
        <p:grpSpPr>
          <a:xfrm>
            <a:off x="1931114" y="1366506"/>
            <a:ext cx="259283" cy="5006120"/>
            <a:chOff x="1383181" y="1794185"/>
            <a:chExt cx="259283" cy="4097810"/>
          </a:xfrm>
        </p:grpSpPr>
        <p:pic>
          <p:nvPicPr>
            <p:cNvPr id="9" name="Content Placeholder 9" descr="Content Placeholder 9">
              <a:extLst>
                <a:ext uri="{FF2B5EF4-FFF2-40B4-BE49-F238E27FC236}">
                  <a16:creationId xmlns:a16="http://schemas.microsoft.com/office/drawing/2014/main" id="{EA8F36A9-07A9-6DA8-8E06-C47DC52A04E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5113" t="40305" r="10341" b="4549"/>
            <a:stretch/>
          </p:blipFill>
          <p:spPr>
            <a:xfrm rot="16200000">
              <a:off x="-313842" y="3748985"/>
              <a:ext cx="3660579" cy="215081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12" name="Content Placeholder 9" descr="Content Placeholder 9">
              <a:extLst>
                <a:ext uri="{FF2B5EF4-FFF2-40B4-BE49-F238E27FC236}">
                  <a16:creationId xmlns:a16="http://schemas.microsoft.com/office/drawing/2014/main" id="{80125578-D69C-AAF8-434F-BC4AA5FF3E3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9187" t="40305"/>
            <a:stretch/>
          </p:blipFill>
          <p:spPr>
            <a:xfrm rot="16200000">
              <a:off x="1387833" y="1815991"/>
              <a:ext cx="276438" cy="232825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18" name="Content Placeholder 9" descr="Content Placeholder 9">
              <a:extLst>
                <a:ext uri="{FF2B5EF4-FFF2-40B4-BE49-F238E27FC236}">
                  <a16:creationId xmlns:a16="http://schemas.microsoft.com/office/drawing/2014/main" id="{B84A4FB7-FB0E-7B09-D117-E018961446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9187" t="40305"/>
            <a:stretch/>
          </p:blipFill>
          <p:spPr>
            <a:xfrm rot="5400000">
              <a:off x="1361375" y="5637363"/>
              <a:ext cx="276438" cy="232825"/>
            </a:xfrm>
            <a:prstGeom prst="rect">
              <a:avLst/>
            </a:prstGeom>
            <a:ln w="12700">
              <a:miter lim="400000"/>
            </a:ln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8DE3CE9-DF36-04E9-CD2C-50BD92070E90}"/>
              </a:ext>
            </a:extLst>
          </p:cNvPr>
          <p:cNvGrpSpPr/>
          <p:nvPr/>
        </p:nvGrpSpPr>
        <p:grpSpPr>
          <a:xfrm>
            <a:off x="2576301" y="1373137"/>
            <a:ext cx="259283" cy="5006120"/>
            <a:chOff x="1383181" y="1794185"/>
            <a:chExt cx="259283" cy="4097810"/>
          </a:xfrm>
        </p:grpSpPr>
        <p:pic>
          <p:nvPicPr>
            <p:cNvPr id="23" name="Content Placeholder 9" descr="Content Placeholder 9">
              <a:extLst>
                <a:ext uri="{FF2B5EF4-FFF2-40B4-BE49-F238E27FC236}">
                  <a16:creationId xmlns:a16="http://schemas.microsoft.com/office/drawing/2014/main" id="{86215BA8-FDD8-C3B8-5796-214C95B925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5113" t="40305" r="10341" b="4549"/>
            <a:stretch/>
          </p:blipFill>
          <p:spPr>
            <a:xfrm rot="16200000">
              <a:off x="-313842" y="3748985"/>
              <a:ext cx="3660579" cy="215081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25" name="Content Placeholder 9" descr="Content Placeholder 9">
              <a:extLst>
                <a:ext uri="{FF2B5EF4-FFF2-40B4-BE49-F238E27FC236}">
                  <a16:creationId xmlns:a16="http://schemas.microsoft.com/office/drawing/2014/main" id="{6EFC1600-7CD0-73A2-6BCF-E0F02195B0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9187" t="40305"/>
            <a:stretch/>
          </p:blipFill>
          <p:spPr>
            <a:xfrm rot="16200000">
              <a:off x="1387833" y="1815991"/>
              <a:ext cx="276438" cy="232825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26" name="Content Placeholder 9" descr="Content Placeholder 9">
              <a:extLst>
                <a:ext uri="{FF2B5EF4-FFF2-40B4-BE49-F238E27FC236}">
                  <a16:creationId xmlns:a16="http://schemas.microsoft.com/office/drawing/2014/main" id="{DA9AE48D-10C1-A430-5D5C-15CABF58E88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9187" t="40305"/>
            <a:stretch/>
          </p:blipFill>
          <p:spPr>
            <a:xfrm rot="5400000">
              <a:off x="1361375" y="5637363"/>
              <a:ext cx="276438" cy="232825"/>
            </a:xfrm>
            <a:prstGeom prst="rect">
              <a:avLst/>
            </a:prstGeom>
            <a:ln w="12700">
              <a:miter lim="400000"/>
            </a:ln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D0B16CD4-7947-A62F-D1F0-E7A66F4C2346}"/>
              </a:ext>
            </a:extLst>
          </p:cNvPr>
          <p:cNvGrpSpPr/>
          <p:nvPr/>
        </p:nvGrpSpPr>
        <p:grpSpPr>
          <a:xfrm>
            <a:off x="2571036" y="1376809"/>
            <a:ext cx="259283" cy="5006120"/>
            <a:chOff x="1383181" y="1794185"/>
            <a:chExt cx="259283" cy="4097810"/>
          </a:xfrm>
        </p:grpSpPr>
        <p:pic>
          <p:nvPicPr>
            <p:cNvPr id="30" name="Content Placeholder 9" descr="Content Placeholder 9">
              <a:extLst>
                <a:ext uri="{FF2B5EF4-FFF2-40B4-BE49-F238E27FC236}">
                  <a16:creationId xmlns:a16="http://schemas.microsoft.com/office/drawing/2014/main" id="{4F6ECED7-4D87-9BD5-1571-A1FF0354B7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5113" t="40305" r="10341" b="4549"/>
            <a:stretch/>
          </p:blipFill>
          <p:spPr>
            <a:xfrm rot="16200000">
              <a:off x="-313842" y="3748985"/>
              <a:ext cx="3660579" cy="215081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31" name="Content Placeholder 9" descr="Content Placeholder 9">
              <a:extLst>
                <a:ext uri="{FF2B5EF4-FFF2-40B4-BE49-F238E27FC236}">
                  <a16:creationId xmlns:a16="http://schemas.microsoft.com/office/drawing/2014/main" id="{1A27A01F-B4F6-D47B-5487-D0ACC99E4F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9187" t="40305"/>
            <a:stretch/>
          </p:blipFill>
          <p:spPr>
            <a:xfrm rot="16200000">
              <a:off x="1387833" y="1815991"/>
              <a:ext cx="276438" cy="232825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33" name="Content Placeholder 9" descr="Content Placeholder 9">
              <a:extLst>
                <a:ext uri="{FF2B5EF4-FFF2-40B4-BE49-F238E27FC236}">
                  <a16:creationId xmlns:a16="http://schemas.microsoft.com/office/drawing/2014/main" id="{33B94D9F-6F08-C9D8-D6AC-BBAE38DDECE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9187" t="40305"/>
            <a:stretch/>
          </p:blipFill>
          <p:spPr>
            <a:xfrm rot="5400000">
              <a:off x="1361375" y="5637363"/>
              <a:ext cx="276438" cy="232825"/>
            </a:xfrm>
            <a:prstGeom prst="rect">
              <a:avLst/>
            </a:prstGeom>
            <a:ln w="12700">
              <a:miter lim="400000"/>
            </a:ln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CB33296F-BA29-7B9C-1FB2-E5DAE06A9BEE}"/>
              </a:ext>
            </a:extLst>
          </p:cNvPr>
          <p:cNvGrpSpPr/>
          <p:nvPr/>
        </p:nvGrpSpPr>
        <p:grpSpPr>
          <a:xfrm>
            <a:off x="3216223" y="1383440"/>
            <a:ext cx="259283" cy="5006120"/>
            <a:chOff x="1383181" y="1794185"/>
            <a:chExt cx="259283" cy="4097810"/>
          </a:xfrm>
        </p:grpSpPr>
        <p:pic>
          <p:nvPicPr>
            <p:cNvPr id="35" name="Content Placeholder 9" descr="Content Placeholder 9">
              <a:extLst>
                <a:ext uri="{FF2B5EF4-FFF2-40B4-BE49-F238E27FC236}">
                  <a16:creationId xmlns:a16="http://schemas.microsoft.com/office/drawing/2014/main" id="{01DD7921-599C-939D-F1B3-23EBA8F76F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5113" t="40305" r="10341" b="4549"/>
            <a:stretch/>
          </p:blipFill>
          <p:spPr>
            <a:xfrm rot="16200000">
              <a:off x="-313842" y="3748985"/>
              <a:ext cx="3660579" cy="215081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36" name="Content Placeholder 9" descr="Content Placeholder 9">
              <a:extLst>
                <a:ext uri="{FF2B5EF4-FFF2-40B4-BE49-F238E27FC236}">
                  <a16:creationId xmlns:a16="http://schemas.microsoft.com/office/drawing/2014/main" id="{861FE204-D8EB-ED52-EB58-B4FEABD49D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9187" t="40305"/>
            <a:stretch/>
          </p:blipFill>
          <p:spPr>
            <a:xfrm rot="16200000">
              <a:off x="1387833" y="1815991"/>
              <a:ext cx="276438" cy="232825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37" name="Content Placeholder 9" descr="Content Placeholder 9">
              <a:extLst>
                <a:ext uri="{FF2B5EF4-FFF2-40B4-BE49-F238E27FC236}">
                  <a16:creationId xmlns:a16="http://schemas.microsoft.com/office/drawing/2014/main" id="{87A7525B-EE66-4A90-515B-08D590B69D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9187" t="40305"/>
            <a:stretch/>
          </p:blipFill>
          <p:spPr>
            <a:xfrm rot="5400000">
              <a:off x="1361375" y="5637363"/>
              <a:ext cx="276438" cy="232825"/>
            </a:xfrm>
            <a:prstGeom prst="rect">
              <a:avLst/>
            </a:prstGeom>
            <a:ln w="12700">
              <a:miter lim="400000"/>
            </a:ln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634BC79-9978-D85C-F93E-FF2BEBA5E413}"/>
              </a:ext>
            </a:extLst>
          </p:cNvPr>
          <p:cNvGrpSpPr/>
          <p:nvPr/>
        </p:nvGrpSpPr>
        <p:grpSpPr>
          <a:xfrm>
            <a:off x="3209987" y="1385617"/>
            <a:ext cx="259283" cy="5006120"/>
            <a:chOff x="1383181" y="1794185"/>
            <a:chExt cx="259283" cy="4097810"/>
          </a:xfrm>
        </p:grpSpPr>
        <p:pic>
          <p:nvPicPr>
            <p:cNvPr id="39" name="Content Placeholder 9" descr="Content Placeholder 9">
              <a:extLst>
                <a:ext uri="{FF2B5EF4-FFF2-40B4-BE49-F238E27FC236}">
                  <a16:creationId xmlns:a16="http://schemas.microsoft.com/office/drawing/2014/main" id="{5CFFDCA2-8DEA-FB1C-9819-67445191D8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5113" t="40305" r="10341" b="4549"/>
            <a:stretch/>
          </p:blipFill>
          <p:spPr>
            <a:xfrm rot="16200000">
              <a:off x="-313842" y="3748985"/>
              <a:ext cx="3660579" cy="215081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40" name="Content Placeholder 9" descr="Content Placeholder 9">
              <a:extLst>
                <a:ext uri="{FF2B5EF4-FFF2-40B4-BE49-F238E27FC236}">
                  <a16:creationId xmlns:a16="http://schemas.microsoft.com/office/drawing/2014/main" id="{349C1F09-06CA-9955-4C66-1BCF44992E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9187" t="40305"/>
            <a:stretch/>
          </p:blipFill>
          <p:spPr>
            <a:xfrm rot="16200000">
              <a:off x="1387833" y="1815991"/>
              <a:ext cx="276438" cy="232825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41" name="Content Placeholder 9" descr="Content Placeholder 9">
              <a:extLst>
                <a:ext uri="{FF2B5EF4-FFF2-40B4-BE49-F238E27FC236}">
                  <a16:creationId xmlns:a16="http://schemas.microsoft.com/office/drawing/2014/main" id="{08BDDFB4-8CD3-9539-C955-0AE3BEC593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9187" t="40305"/>
            <a:stretch/>
          </p:blipFill>
          <p:spPr>
            <a:xfrm rot="5400000">
              <a:off x="1361375" y="5637363"/>
              <a:ext cx="276438" cy="232825"/>
            </a:xfrm>
            <a:prstGeom prst="rect">
              <a:avLst/>
            </a:prstGeom>
            <a:ln w="12700">
              <a:miter lim="400000"/>
            </a:ln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B9EC27BC-0D54-EBCA-F2B3-DB23CCAB7CF7}"/>
              </a:ext>
            </a:extLst>
          </p:cNvPr>
          <p:cNvGrpSpPr/>
          <p:nvPr/>
        </p:nvGrpSpPr>
        <p:grpSpPr>
          <a:xfrm>
            <a:off x="3855174" y="1392248"/>
            <a:ext cx="259283" cy="5006120"/>
            <a:chOff x="1383181" y="1794185"/>
            <a:chExt cx="259283" cy="4097810"/>
          </a:xfrm>
        </p:grpSpPr>
        <p:pic>
          <p:nvPicPr>
            <p:cNvPr id="43" name="Content Placeholder 9" descr="Content Placeholder 9">
              <a:extLst>
                <a:ext uri="{FF2B5EF4-FFF2-40B4-BE49-F238E27FC236}">
                  <a16:creationId xmlns:a16="http://schemas.microsoft.com/office/drawing/2014/main" id="{4531FA69-F917-B269-68D5-625E42FBC5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5113" t="40305" r="10341" b="4549"/>
            <a:stretch/>
          </p:blipFill>
          <p:spPr>
            <a:xfrm rot="16200000">
              <a:off x="-313842" y="3748985"/>
              <a:ext cx="3660579" cy="215081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44" name="Content Placeholder 9" descr="Content Placeholder 9">
              <a:extLst>
                <a:ext uri="{FF2B5EF4-FFF2-40B4-BE49-F238E27FC236}">
                  <a16:creationId xmlns:a16="http://schemas.microsoft.com/office/drawing/2014/main" id="{E561D610-B96B-B6BA-9AD4-B6CE923873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9187" t="40305"/>
            <a:stretch/>
          </p:blipFill>
          <p:spPr>
            <a:xfrm rot="16200000">
              <a:off x="1387833" y="1815991"/>
              <a:ext cx="276438" cy="232825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45" name="Content Placeholder 9" descr="Content Placeholder 9">
              <a:extLst>
                <a:ext uri="{FF2B5EF4-FFF2-40B4-BE49-F238E27FC236}">
                  <a16:creationId xmlns:a16="http://schemas.microsoft.com/office/drawing/2014/main" id="{8645FCDD-85DB-D722-7602-01B0DC0E0F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9187" t="40305"/>
            <a:stretch/>
          </p:blipFill>
          <p:spPr>
            <a:xfrm rot="5400000">
              <a:off x="1361375" y="5637363"/>
              <a:ext cx="276438" cy="232825"/>
            </a:xfrm>
            <a:prstGeom prst="rect">
              <a:avLst/>
            </a:prstGeom>
            <a:ln w="12700">
              <a:miter lim="400000"/>
            </a:ln>
          </p:spPr>
        </p:pic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7351B58C-B439-216D-29A5-2616AB8B481E}"/>
              </a:ext>
            </a:extLst>
          </p:cNvPr>
          <p:cNvGrpSpPr/>
          <p:nvPr/>
        </p:nvGrpSpPr>
        <p:grpSpPr>
          <a:xfrm>
            <a:off x="780470" y="1808921"/>
            <a:ext cx="137958" cy="4095465"/>
            <a:chOff x="6206039" y="1684895"/>
            <a:chExt cx="137958" cy="4095465"/>
          </a:xfrm>
        </p:grpSpPr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9CB9A183-DB9B-0B9B-75FD-13F4DFBAFDFF}"/>
                </a:ext>
              </a:extLst>
            </p:cNvPr>
            <p:cNvGrpSpPr/>
            <p:nvPr/>
          </p:nvGrpSpPr>
          <p:grpSpPr>
            <a:xfrm>
              <a:off x="6217371" y="1684895"/>
              <a:ext cx="126066" cy="4094922"/>
              <a:chOff x="5319082" y="1620078"/>
              <a:chExt cx="178904" cy="5932816"/>
            </a:xfrm>
          </p:grpSpPr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E36BBF94-3337-E5CB-25C1-5FF93218228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92488" y="1709530"/>
                <a:ext cx="4460" cy="5843364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4AD1BE04-6E0F-BCA4-5AE1-9013D65DE07F}"/>
                  </a:ext>
                </a:extLst>
              </p:cNvPr>
              <p:cNvSpPr/>
              <p:nvPr/>
            </p:nvSpPr>
            <p:spPr>
              <a:xfrm>
                <a:off x="5319082" y="1620078"/>
                <a:ext cx="178904" cy="178905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4038629B-3FC2-0053-989E-35088E19E6D3}"/>
                </a:ext>
              </a:extLst>
            </p:cNvPr>
            <p:cNvSpPr/>
            <p:nvPr/>
          </p:nvSpPr>
          <p:spPr>
            <a:xfrm>
              <a:off x="6217931" y="1965157"/>
              <a:ext cx="126066" cy="12348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BA176C54-521A-7ED8-583D-AA59229C1701}"/>
                </a:ext>
              </a:extLst>
            </p:cNvPr>
            <p:cNvSpPr/>
            <p:nvPr/>
          </p:nvSpPr>
          <p:spPr>
            <a:xfrm>
              <a:off x="6210654" y="2612493"/>
              <a:ext cx="126066" cy="12348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6CB04A14-2FD3-6532-E428-D59101A523BF}"/>
                </a:ext>
              </a:extLst>
            </p:cNvPr>
            <p:cNvSpPr/>
            <p:nvPr/>
          </p:nvSpPr>
          <p:spPr>
            <a:xfrm>
              <a:off x="6209214" y="3673423"/>
              <a:ext cx="126066" cy="12348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A45C9B35-234F-1AD7-B2A7-47CC593DD5E5}"/>
                </a:ext>
              </a:extLst>
            </p:cNvPr>
            <p:cNvSpPr/>
            <p:nvPr/>
          </p:nvSpPr>
          <p:spPr>
            <a:xfrm>
              <a:off x="6208443" y="4723632"/>
              <a:ext cx="126066" cy="12348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EB28BC60-BBEC-632B-EFA7-E54BDD3EDA6E}"/>
                </a:ext>
              </a:extLst>
            </p:cNvPr>
            <p:cNvSpPr/>
            <p:nvPr/>
          </p:nvSpPr>
          <p:spPr>
            <a:xfrm>
              <a:off x="6214233" y="5379722"/>
              <a:ext cx="126066" cy="12348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A9F6CD7C-90FE-8240-89AF-E91BA6D29B80}"/>
                </a:ext>
              </a:extLst>
            </p:cNvPr>
            <p:cNvSpPr/>
            <p:nvPr/>
          </p:nvSpPr>
          <p:spPr>
            <a:xfrm>
              <a:off x="6206039" y="5656877"/>
              <a:ext cx="126066" cy="12348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902863BD-1B18-21ED-471C-F32607EB19A0}"/>
              </a:ext>
            </a:extLst>
          </p:cNvPr>
          <p:cNvCxnSpPr>
            <a:cxnSpLocks/>
          </p:cNvCxnSpPr>
          <p:nvPr/>
        </p:nvCxnSpPr>
        <p:spPr>
          <a:xfrm>
            <a:off x="716620" y="1860656"/>
            <a:ext cx="0" cy="31539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D4AB21CE-5A6E-DD2C-B0B3-82BC7A3E9B98}"/>
                  </a:ext>
                </a:extLst>
              </p:cNvPr>
              <p:cNvSpPr txBox="1"/>
              <p:nvPr/>
            </p:nvSpPr>
            <p:spPr>
              <a:xfrm>
                <a:off x="338928" y="1833761"/>
                <a:ext cx="44012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D4AB21CE-5A6E-DD2C-B0B3-82BC7A3E9B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928" y="1833761"/>
                <a:ext cx="440120" cy="3385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67D3CA73-1293-8233-9693-8A851AA041BE}"/>
              </a:ext>
            </a:extLst>
          </p:cNvPr>
          <p:cNvCxnSpPr>
            <a:cxnSpLocks/>
          </p:cNvCxnSpPr>
          <p:nvPr/>
        </p:nvCxnSpPr>
        <p:spPr>
          <a:xfrm>
            <a:off x="716620" y="2172315"/>
            <a:ext cx="0" cy="56756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4FD67BBC-E0DA-B365-95FD-25F7F2990D57}"/>
              </a:ext>
            </a:extLst>
          </p:cNvPr>
          <p:cNvCxnSpPr>
            <a:cxnSpLocks/>
          </p:cNvCxnSpPr>
          <p:nvPr/>
        </p:nvCxnSpPr>
        <p:spPr>
          <a:xfrm>
            <a:off x="722465" y="2762851"/>
            <a:ext cx="0" cy="109380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87F82586-E7FC-AB7D-676D-FC62C61FD41D}"/>
              </a:ext>
            </a:extLst>
          </p:cNvPr>
          <p:cNvCxnSpPr>
            <a:cxnSpLocks/>
          </p:cNvCxnSpPr>
          <p:nvPr/>
        </p:nvCxnSpPr>
        <p:spPr>
          <a:xfrm>
            <a:off x="716620" y="3856654"/>
            <a:ext cx="0" cy="105274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BFA93D1A-F38C-CC8B-4568-75537960AF73}"/>
              </a:ext>
            </a:extLst>
          </p:cNvPr>
          <p:cNvCxnSpPr>
            <a:cxnSpLocks/>
          </p:cNvCxnSpPr>
          <p:nvPr/>
        </p:nvCxnSpPr>
        <p:spPr>
          <a:xfrm>
            <a:off x="716620" y="4893629"/>
            <a:ext cx="0" cy="69072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9A836D80-F421-1091-E5D2-2B01ADFF7341}"/>
              </a:ext>
            </a:extLst>
          </p:cNvPr>
          <p:cNvCxnSpPr>
            <a:cxnSpLocks/>
          </p:cNvCxnSpPr>
          <p:nvPr/>
        </p:nvCxnSpPr>
        <p:spPr>
          <a:xfrm>
            <a:off x="716620" y="5584356"/>
            <a:ext cx="0" cy="25717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F0A2236F-AA17-C658-AD43-259940F3A86A}"/>
                  </a:ext>
                </a:extLst>
              </p:cNvPr>
              <p:cNvSpPr txBox="1"/>
              <p:nvPr/>
            </p:nvSpPr>
            <p:spPr>
              <a:xfrm>
                <a:off x="331651" y="2254508"/>
                <a:ext cx="44486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F0A2236F-AA17-C658-AD43-259940F3A8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651" y="2254508"/>
                <a:ext cx="444865" cy="3385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F5706CD6-183E-1987-414C-1528A1EBB269}"/>
                  </a:ext>
                </a:extLst>
              </p:cNvPr>
              <p:cNvSpPr txBox="1"/>
              <p:nvPr/>
            </p:nvSpPr>
            <p:spPr>
              <a:xfrm>
                <a:off x="338928" y="3053787"/>
                <a:ext cx="44486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F5706CD6-183E-1987-414C-1528A1EBB2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928" y="3053787"/>
                <a:ext cx="444865" cy="338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FF370D70-69D3-8572-D061-B4837D4BA0B7}"/>
                  </a:ext>
                </a:extLst>
              </p:cNvPr>
              <p:cNvSpPr txBox="1"/>
              <p:nvPr/>
            </p:nvSpPr>
            <p:spPr>
              <a:xfrm>
                <a:off x="338928" y="4147590"/>
                <a:ext cx="44486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FF370D70-69D3-8572-D061-B4837D4BA0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928" y="4147590"/>
                <a:ext cx="444865" cy="3385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66130A02-27B3-B77C-07D0-06679AE54E84}"/>
                  </a:ext>
                </a:extLst>
              </p:cNvPr>
              <p:cNvSpPr txBox="1"/>
              <p:nvPr/>
            </p:nvSpPr>
            <p:spPr>
              <a:xfrm>
                <a:off x="324915" y="5012762"/>
                <a:ext cx="44486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66130A02-27B3-B77C-07D0-06679AE54E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915" y="5012762"/>
                <a:ext cx="444865" cy="3385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E314E96B-6165-15E9-84AF-964269E1F300}"/>
                  </a:ext>
                </a:extLst>
              </p:cNvPr>
              <p:cNvSpPr txBox="1"/>
              <p:nvPr/>
            </p:nvSpPr>
            <p:spPr>
              <a:xfrm>
                <a:off x="324914" y="5484825"/>
                <a:ext cx="44486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E314E96B-6165-15E9-84AF-964269E1F3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914" y="5484825"/>
                <a:ext cx="444865" cy="33855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9" name="Group 48">
            <a:extLst>
              <a:ext uri="{FF2B5EF4-FFF2-40B4-BE49-F238E27FC236}">
                <a16:creationId xmlns:a16="http://schemas.microsoft.com/office/drawing/2014/main" id="{A8679A52-F043-AE01-BFF3-7BBB0D81F092}"/>
              </a:ext>
            </a:extLst>
          </p:cNvPr>
          <p:cNvGrpSpPr/>
          <p:nvPr/>
        </p:nvGrpSpPr>
        <p:grpSpPr>
          <a:xfrm>
            <a:off x="5432137" y="1664770"/>
            <a:ext cx="5491463" cy="4395885"/>
            <a:chOff x="6200195" y="2372626"/>
            <a:chExt cx="3841257" cy="2849646"/>
          </a:xfrm>
        </p:grpSpPr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C6D1B5D1-EB00-2CC6-EBBD-4968F6C53768}"/>
                </a:ext>
              </a:extLst>
            </p:cNvPr>
            <p:cNvGrpSpPr/>
            <p:nvPr/>
          </p:nvGrpSpPr>
          <p:grpSpPr>
            <a:xfrm>
              <a:off x="6200195" y="2372626"/>
              <a:ext cx="3841257" cy="2849646"/>
              <a:chOff x="6693435" y="2705679"/>
              <a:chExt cx="4725447" cy="3619722"/>
            </a:xfrm>
          </p:grpSpPr>
          <p:pic>
            <p:nvPicPr>
              <p:cNvPr id="133" name="Picture 132" descr="A graph of a function&#10;&#10;Description automatically generated">
                <a:extLst>
                  <a:ext uri="{FF2B5EF4-FFF2-40B4-BE49-F238E27FC236}">
                    <a16:creationId xmlns:a16="http://schemas.microsoft.com/office/drawing/2014/main" id="{A54213B0-154B-527F-E2CF-A114C1FF30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080419" y="2705679"/>
                <a:ext cx="4338463" cy="3152269"/>
              </a:xfrm>
              <a:prstGeom prst="rect">
                <a:avLst/>
              </a:prstGeom>
            </p:spPr>
          </p:pic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34" name="TextBox 133">
                    <a:extLst>
                      <a:ext uri="{FF2B5EF4-FFF2-40B4-BE49-F238E27FC236}">
                        <a16:creationId xmlns:a16="http://schemas.microsoft.com/office/drawing/2014/main" id="{A6683218-7D3C-E501-B7E5-15A53475BA47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6163482" y="4090478"/>
                    <a:ext cx="1429238" cy="36933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𝑟𝑒𝑐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𝑡𝑟𝑢𝑒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>
              <p:sp>
                <p:nvSpPr>
                  <p:cNvPr id="134" name="TextBox 133">
                    <a:extLst>
                      <a:ext uri="{FF2B5EF4-FFF2-40B4-BE49-F238E27FC236}">
                        <a16:creationId xmlns:a16="http://schemas.microsoft.com/office/drawing/2014/main" id="{A6683218-7D3C-E501-B7E5-15A53475BA4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6200000">
                    <a:off x="6163482" y="4090478"/>
                    <a:ext cx="1429238" cy="369331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35" name="TextBox 134">
                    <a:extLst>
                      <a:ext uri="{FF2B5EF4-FFF2-40B4-BE49-F238E27FC236}">
                        <a16:creationId xmlns:a16="http://schemas.microsoft.com/office/drawing/2014/main" id="{30892F9E-FD50-B412-837B-733874E05C87}"/>
                      </a:ext>
                    </a:extLst>
                  </p:cNvPr>
                  <p:cNvSpPr txBox="1"/>
                  <p:nvPr/>
                </p:nvSpPr>
                <p:spPr>
                  <a:xfrm>
                    <a:off x="8992681" y="5856262"/>
                    <a:ext cx="795657" cy="46913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𝑟𝑒𝑐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>
              <p:sp>
                <p:nvSpPr>
                  <p:cNvPr id="135" name="TextBox 134">
                    <a:extLst>
                      <a:ext uri="{FF2B5EF4-FFF2-40B4-BE49-F238E27FC236}">
                        <a16:creationId xmlns:a16="http://schemas.microsoft.com/office/drawing/2014/main" id="{30892F9E-FD50-B412-837B-733874E05C8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992681" y="5856262"/>
                    <a:ext cx="795657" cy="469139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36" name="TextBox 135">
                    <a:extLst>
                      <a:ext uri="{FF2B5EF4-FFF2-40B4-BE49-F238E27FC236}">
                        <a16:creationId xmlns:a16="http://schemas.microsoft.com/office/drawing/2014/main" id="{96088415-9E2C-BC30-A412-DE0F6F4C9DE5}"/>
                      </a:ext>
                    </a:extLst>
                  </p:cNvPr>
                  <p:cNvSpPr txBox="1"/>
                  <p:nvPr/>
                </p:nvSpPr>
                <p:spPr>
                  <a:xfrm>
                    <a:off x="10882115" y="5876167"/>
                    <a:ext cx="336631" cy="43685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sz="12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num>
                            <m:den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oMath>
                      </m:oMathPara>
                    </a14:m>
                    <a:endParaRPr lang="en-US" sz="1200" dirty="0"/>
                  </a:p>
                </p:txBody>
              </p:sp>
            </mc:Choice>
            <mc:Fallback>
              <p:sp>
                <p:nvSpPr>
                  <p:cNvPr id="136" name="TextBox 135">
                    <a:extLst>
                      <a:ext uri="{FF2B5EF4-FFF2-40B4-BE49-F238E27FC236}">
                        <a16:creationId xmlns:a16="http://schemas.microsoft.com/office/drawing/2014/main" id="{96088415-9E2C-BC30-A412-DE0F6F4C9DE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882115" y="5876167"/>
                    <a:ext cx="336631" cy="436851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37" name="TextBox 136">
                    <a:extLst>
                      <a:ext uri="{FF2B5EF4-FFF2-40B4-BE49-F238E27FC236}">
                        <a16:creationId xmlns:a16="http://schemas.microsoft.com/office/drawing/2014/main" id="{DACD2170-5AB8-16EA-ED62-A88775023480}"/>
                      </a:ext>
                    </a:extLst>
                  </p:cNvPr>
                  <p:cNvSpPr txBox="1"/>
                  <p:nvPr/>
                </p:nvSpPr>
                <p:spPr>
                  <a:xfrm>
                    <a:off x="7248781" y="5854112"/>
                    <a:ext cx="452047" cy="43685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sz="12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num>
                            <m:den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oMath>
                      </m:oMathPara>
                    </a14:m>
                    <a:endParaRPr lang="en-US" sz="1200" dirty="0"/>
                  </a:p>
                </p:txBody>
              </p:sp>
            </mc:Choice>
            <mc:Fallback>
              <p:sp>
                <p:nvSpPr>
                  <p:cNvPr id="137" name="TextBox 136">
                    <a:extLst>
                      <a:ext uri="{FF2B5EF4-FFF2-40B4-BE49-F238E27FC236}">
                        <a16:creationId xmlns:a16="http://schemas.microsoft.com/office/drawing/2014/main" id="{DACD2170-5AB8-16EA-ED62-A8877502348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248781" y="5854112"/>
                    <a:ext cx="452047" cy="436851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8728A11-DFC0-15CE-77C0-20BCBC4511B9}"/>
                </a:ext>
              </a:extLst>
            </p:cNvPr>
            <p:cNvSpPr/>
            <p:nvPr/>
          </p:nvSpPr>
          <p:spPr>
            <a:xfrm>
              <a:off x="6806399" y="3694283"/>
              <a:ext cx="126066" cy="12348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4E087EE2-C47A-AA09-246D-189E4D3F11F3}"/>
                </a:ext>
              </a:extLst>
            </p:cNvPr>
            <p:cNvSpPr/>
            <p:nvPr/>
          </p:nvSpPr>
          <p:spPr>
            <a:xfrm>
              <a:off x="7238783" y="4465323"/>
              <a:ext cx="126066" cy="12348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BA40D6D1-2DA0-3937-C1BC-7FB21A4B5559}"/>
                </a:ext>
              </a:extLst>
            </p:cNvPr>
            <p:cNvSpPr/>
            <p:nvPr/>
          </p:nvSpPr>
          <p:spPr>
            <a:xfrm>
              <a:off x="7836730" y="4344139"/>
              <a:ext cx="126066" cy="12348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9AD45571-C001-AE3D-A171-44587C1288A6}"/>
                </a:ext>
              </a:extLst>
            </p:cNvPr>
            <p:cNvSpPr/>
            <p:nvPr/>
          </p:nvSpPr>
          <p:spPr>
            <a:xfrm>
              <a:off x="8202765" y="3613445"/>
              <a:ext cx="126066" cy="12348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A44E23E3-D770-BA2B-3B54-78D32C454F89}"/>
                </a:ext>
              </a:extLst>
            </p:cNvPr>
            <p:cNvSpPr/>
            <p:nvPr/>
          </p:nvSpPr>
          <p:spPr>
            <a:xfrm>
              <a:off x="8547350" y="2834129"/>
              <a:ext cx="126066" cy="12348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D9E97934-DA40-9FB4-A957-D1E5BB1CFBF8}"/>
                </a:ext>
              </a:extLst>
            </p:cNvPr>
            <p:cNvSpPr/>
            <p:nvPr/>
          </p:nvSpPr>
          <p:spPr>
            <a:xfrm>
              <a:off x="9156003" y="2624641"/>
              <a:ext cx="126066" cy="12348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2A0A2C5A-7604-3D6D-DD01-21C2D48FCE12}"/>
                </a:ext>
              </a:extLst>
            </p:cNvPr>
            <p:cNvSpPr/>
            <p:nvPr/>
          </p:nvSpPr>
          <p:spPr>
            <a:xfrm>
              <a:off x="9597867" y="3284719"/>
              <a:ext cx="126066" cy="12348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5448222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0DFAB3-A13C-929A-892B-86B07E6B0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Recovering Edge Sources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450DF2-EEEF-DE79-3097-55759D5A92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07/03/2024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D587B9-CFA3-567A-5636-73DBCA1ABA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Vertical Reconstruction Analysis Talk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CE7851-97B8-13BB-E387-F230B8CC4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75C06-E6FF-2B41-9965-ECD387385993}" type="slidenum">
              <a:rPr lang="en-US" smtClean="0"/>
              <a:t>33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8F1FA02-5C9C-3E26-CD5E-E40DB26E9F56}"/>
              </a:ext>
            </a:extLst>
          </p:cNvPr>
          <p:cNvGrpSpPr/>
          <p:nvPr/>
        </p:nvGrpSpPr>
        <p:grpSpPr>
          <a:xfrm>
            <a:off x="653572" y="1362025"/>
            <a:ext cx="129209" cy="4094922"/>
            <a:chOff x="5303036" y="1620078"/>
            <a:chExt cx="183364" cy="5932816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72833C6F-2B9B-C1A8-C7C3-BF96B4066650}"/>
                </a:ext>
              </a:extLst>
            </p:cNvPr>
            <p:cNvCxnSpPr>
              <a:cxnSpLocks/>
              <a:endCxn id="18" idx="4"/>
            </p:cNvCxnSpPr>
            <p:nvPr/>
          </p:nvCxnSpPr>
          <p:spPr>
            <a:xfrm flipH="1">
              <a:off x="5392488" y="1709530"/>
              <a:ext cx="4460" cy="5843364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48C6B6D-9DA8-35B8-BECB-52021E0559D1}"/>
                </a:ext>
              </a:extLst>
            </p:cNvPr>
            <p:cNvSpPr/>
            <p:nvPr/>
          </p:nvSpPr>
          <p:spPr>
            <a:xfrm>
              <a:off x="5307496" y="1620078"/>
              <a:ext cx="178904" cy="178905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E38CAEE0-CAF8-C495-A038-77965508BD81}"/>
                </a:ext>
              </a:extLst>
            </p:cNvPr>
            <p:cNvSpPr/>
            <p:nvPr/>
          </p:nvSpPr>
          <p:spPr>
            <a:xfrm>
              <a:off x="5307496" y="2578078"/>
              <a:ext cx="178904" cy="178905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1A0AA9A-BE01-0B6B-96C1-F39A0164E03A}"/>
                </a:ext>
              </a:extLst>
            </p:cNvPr>
            <p:cNvSpPr/>
            <p:nvPr/>
          </p:nvSpPr>
          <p:spPr>
            <a:xfrm>
              <a:off x="5307496" y="2579814"/>
              <a:ext cx="178904" cy="178905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15FA5F8-E2E2-479C-BE94-CC5C9FA062A7}"/>
                </a:ext>
              </a:extLst>
            </p:cNvPr>
            <p:cNvSpPr/>
            <p:nvPr/>
          </p:nvSpPr>
          <p:spPr>
            <a:xfrm>
              <a:off x="5307496" y="3537814"/>
              <a:ext cx="178904" cy="178905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3B54EA67-3A42-4CFF-A72A-5DF0DEE40686}"/>
                </a:ext>
              </a:extLst>
            </p:cNvPr>
            <p:cNvSpPr/>
            <p:nvPr/>
          </p:nvSpPr>
          <p:spPr>
            <a:xfrm>
              <a:off x="5304351" y="3538517"/>
              <a:ext cx="178904" cy="178905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1294E3D-C129-481E-FA1A-AD969E71947A}"/>
                </a:ext>
              </a:extLst>
            </p:cNvPr>
            <p:cNvSpPr/>
            <p:nvPr/>
          </p:nvSpPr>
          <p:spPr>
            <a:xfrm>
              <a:off x="5304351" y="4498253"/>
              <a:ext cx="178904" cy="178905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E27E95E-1A4B-DBDF-9672-C8937BC5BF12}"/>
                </a:ext>
              </a:extLst>
            </p:cNvPr>
            <p:cNvSpPr/>
            <p:nvPr/>
          </p:nvSpPr>
          <p:spPr>
            <a:xfrm>
              <a:off x="5304351" y="5456253"/>
              <a:ext cx="178904" cy="178905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A65DB363-469D-0ED6-1DB1-BE47ED175D22}"/>
                </a:ext>
              </a:extLst>
            </p:cNvPr>
            <p:cNvSpPr/>
            <p:nvPr/>
          </p:nvSpPr>
          <p:spPr>
            <a:xfrm>
              <a:off x="5303036" y="5456253"/>
              <a:ext cx="178904" cy="178905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76C5696-99AC-16C3-4DA8-00DB9BBA8D29}"/>
                </a:ext>
              </a:extLst>
            </p:cNvPr>
            <p:cNvSpPr/>
            <p:nvPr/>
          </p:nvSpPr>
          <p:spPr>
            <a:xfrm>
              <a:off x="5303036" y="6415989"/>
              <a:ext cx="178904" cy="178905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960C7963-5FE4-002B-AF30-87013D1B3A35}"/>
                </a:ext>
              </a:extLst>
            </p:cNvPr>
            <p:cNvSpPr/>
            <p:nvPr/>
          </p:nvSpPr>
          <p:spPr>
            <a:xfrm>
              <a:off x="5303036" y="7373989"/>
              <a:ext cx="178904" cy="178905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6B45A19-B378-F42A-9C66-3387A63981E9}"/>
              </a:ext>
            </a:extLst>
          </p:cNvPr>
          <p:cNvGrpSpPr/>
          <p:nvPr/>
        </p:nvGrpSpPr>
        <p:grpSpPr>
          <a:xfrm>
            <a:off x="1165149" y="919610"/>
            <a:ext cx="259283" cy="5006120"/>
            <a:chOff x="1383181" y="1794185"/>
            <a:chExt cx="259283" cy="4097810"/>
          </a:xfrm>
        </p:grpSpPr>
        <p:pic>
          <p:nvPicPr>
            <p:cNvPr id="20" name="Content Placeholder 9" descr="Content Placeholder 9">
              <a:extLst>
                <a:ext uri="{FF2B5EF4-FFF2-40B4-BE49-F238E27FC236}">
                  <a16:creationId xmlns:a16="http://schemas.microsoft.com/office/drawing/2014/main" id="{B152F97C-65EE-83E2-799A-7589110490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5113" t="40305" r="10341" b="4549"/>
            <a:stretch/>
          </p:blipFill>
          <p:spPr>
            <a:xfrm rot="16200000">
              <a:off x="-313842" y="3748985"/>
              <a:ext cx="3660579" cy="215081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21" name="Content Placeholder 9" descr="Content Placeholder 9">
              <a:extLst>
                <a:ext uri="{FF2B5EF4-FFF2-40B4-BE49-F238E27FC236}">
                  <a16:creationId xmlns:a16="http://schemas.microsoft.com/office/drawing/2014/main" id="{617AAF6A-5212-61C5-D8CD-6614AC6CD1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9187" t="40305"/>
            <a:stretch/>
          </p:blipFill>
          <p:spPr>
            <a:xfrm rot="16200000">
              <a:off x="1387833" y="1815991"/>
              <a:ext cx="276438" cy="232825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22" name="Content Placeholder 9" descr="Content Placeholder 9">
              <a:extLst>
                <a:ext uri="{FF2B5EF4-FFF2-40B4-BE49-F238E27FC236}">
                  <a16:creationId xmlns:a16="http://schemas.microsoft.com/office/drawing/2014/main" id="{CB5F04F6-2176-E7AA-0982-D122457D5A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9187" t="40305"/>
            <a:stretch/>
          </p:blipFill>
          <p:spPr>
            <a:xfrm rot="5400000">
              <a:off x="1361375" y="5637363"/>
              <a:ext cx="276438" cy="232825"/>
            </a:xfrm>
            <a:prstGeom prst="rect">
              <a:avLst/>
            </a:prstGeom>
            <a:ln w="12700">
              <a:miter lim="400000"/>
            </a:ln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782C707-1F61-6568-32AC-D15700B7FC1F}"/>
              </a:ext>
            </a:extLst>
          </p:cNvPr>
          <p:cNvGrpSpPr/>
          <p:nvPr/>
        </p:nvGrpSpPr>
        <p:grpSpPr>
          <a:xfrm>
            <a:off x="1810336" y="926241"/>
            <a:ext cx="259283" cy="5006120"/>
            <a:chOff x="1383181" y="1794185"/>
            <a:chExt cx="259283" cy="4097810"/>
          </a:xfrm>
        </p:grpSpPr>
        <p:pic>
          <p:nvPicPr>
            <p:cNvPr id="24" name="Content Placeholder 9" descr="Content Placeholder 9">
              <a:extLst>
                <a:ext uri="{FF2B5EF4-FFF2-40B4-BE49-F238E27FC236}">
                  <a16:creationId xmlns:a16="http://schemas.microsoft.com/office/drawing/2014/main" id="{90FE73DC-E514-5238-A114-0E4D8BEA30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5113" t="40305" r="10341" b="4549"/>
            <a:stretch/>
          </p:blipFill>
          <p:spPr>
            <a:xfrm rot="16200000">
              <a:off x="-313842" y="3748985"/>
              <a:ext cx="3660579" cy="215081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25" name="Content Placeholder 9" descr="Content Placeholder 9">
              <a:extLst>
                <a:ext uri="{FF2B5EF4-FFF2-40B4-BE49-F238E27FC236}">
                  <a16:creationId xmlns:a16="http://schemas.microsoft.com/office/drawing/2014/main" id="{C669D0B7-DA8E-C662-9A1D-35E3EA4061E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9187" t="40305"/>
            <a:stretch/>
          </p:blipFill>
          <p:spPr>
            <a:xfrm rot="16200000">
              <a:off x="1387833" y="1815991"/>
              <a:ext cx="276438" cy="232825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26" name="Content Placeholder 9" descr="Content Placeholder 9">
              <a:extLst>
                <a:ext uri="{FF2B5EF4-FFF2-40B4-BE49-F238E27FC236}">
                  <a16:creationId xmlns:a16="http://schemas.microsoft.com/office/drawing/2014/main" id="{A6BAAA2E-575D-78E1-0A4E-2269EE5E644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9187" t="40305"/>
            <a:stretch/>
          </p:blipFill>
          <p:spPr>
            <a:xfrm rot="5400000">
              <a:off x="1361375" y="5637363"/>
              <a:ext cx="276438" cy="232825"/>
            </a:xfrm>
            <a:prstGeom prst="rect">
              <a:avLst/>
            </a:prstGeom>
            <a:ln w="12700">
              <a:miter lim="400000"/>
            </a:ln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B5CCBD5-980E-1E51-3779-4F51309D1EAE}"/>
              </a:ext>
            </a:extLst>
          </p:cNvPr>
          <p:cNvGrpSpPr/>
          <p:nvPr/>
        </p:nvGrpSpPr>
        <p:grpSpPr>
          <a:xfrm>
            <a:off x="1802927" y="919610"/>
            <a:ext cx="259283" cy="5006120"/>
            <a:chOff x="1383181" y="1794185"/>
            <a:chExt cx="259283" cy="4097810"/>
          </a:xfrm>
        </p:grpSpPr>
        <p:pic>
          <p:nvPicPr>
            <p:cNvPr id="28" name="Content Placeholder 9" descr="Content Placeholder 9">
              <a:extLst>
                <a:ext uri="{FF2B5EF4-FFF2-40B4-BE49-F238E27FC236}">
                  <a16:creationId xmlns:a16="http://schemas.microsoft.com/office/drawing/2014/main" id="{559826D8-09B9-EE6E-69E4-C62655BDC3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5113" t="40305" r="10341" b="4549"/>
            <a:stretch/>
          </p:blipFill>
          <p:spPr>
            <a:xfrm rot="16200000">
              <a:off x="-313842" y="3748985"/>
              <a:ext cx="3660579" cy="215081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29" name="Content Placeholder 9" descr="Content Placeholder 9">
              <a:extLst>
                <a:ext uri="{FF2B5EF4-FFF2-40B4-BE49-F238E27FC236}">
                  <a16:creationId xmlns:a16="http://schemas.microsoft.com/office/drawing/2014/main" id="{AC5D6292-0A18-1CD7-5738-4E611B1FCC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9187" t="40305"/>
            <a:stretch/>
          </p:blipFill>
          <p:spPr>
            <a:xfrm rot="16200000">
              <a:off x="1387833" y="1815991"/>
              <a:ext cx="276438" cy="232825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30" name="Content Placeholder 9" descr="Content Placeholder 9">
              <a:extLst>
                <a:ext uri="{FF2B5EF4-FFF2-40B4-BE49-F238E27FC236}">
                  <a16:creationId xmlns:a16="http://schemas.microsoft.com/office/drawing/2014/main" id="{0188FA7D-F63B-9ADA-B488-C517A5B979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9187" t="40305"/>
            <a:stretch/>
          </p:blipFill>
          <p:spPr>
            <a:xfrm rot="5400000">
              <a:off x="1361375" y="5637363"/>
              <a:ext cx="276438" cy="232825"/>
            </a:xfrm>
            <a:prstGeom prst="rect">
              <a:avLst/>
            </a:prstGeom>
            <a:ln w="12700">
              <a:miter lim="400000"/>
            </a:ln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46AA0F0-87D0-C448-3EBB-CC7E7DECC50F}"/>
              </a:ext>
            </a:extLst>
          </p:cNvPr>
          <p:cNvGrpSpPr/>
          <p:nvPr/>
        </p:nvGrpSpPr>
        <p:grpSpPr>
          <a:xfrm>
            <a:off x="2448114" y="926241"/>
            <a:ext cx="259283" cy="5006120"/>
            <a:chOff x="1383181" y="1794185"/>
            <a:chExt cx="259283" cy="4097810"/>
          </a:xfrm>
        </p:grpSpPr>
        <p:pic>
          <p:nvPicPr>
            <p:cNvPr id="32" name="Content Placeholder 9" descr="Content Placeholder 9">
              <a:extLst>
                <a:ext uri="{FF2B5EF4-FFF2-40B4-BE49-F238E27FC236}">
                  <a16:creationId xmlns:a16="http://schemas.microsoft.com/office/drawing/2014/main" id="{059CBFA8-6CF3-2636-F344-D5104C1DDC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5113" t="40305" r="10341" b="4549"/>
            <a:stretch/>
          </p:blipFill>
          <p:spPr>
            <a:xfrm rot="16200000">
              <a:off x="-313842" y="3748985"/>
              <a:ext cx="3660579" cy="215081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33" name="Content Placeholder 9" descr="Content Placeholder 9">
              <a:extLst>
                <a:ext uri="{FF2B5EF4-FFF2-40B4-BE49-F238E27FC236}">
                  <a16:creationId xmlns:a16="http://schemas.microsoft.com/office/drawing/2014/main" id="{E1A5CB0C-FC48-88F2-A5D3-D915DCB7FBC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9187" t="40305"/>
            <a:stretch/>
          </p:blipFill>
          <p:spPr>
            <a:xfrm rot="16200000">
              <a:off x="1387833" y="1815991"/>
              <a:ext cx="276438" cy="232825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34" name="Content Placeholder 9" descr="Content Placeholder 9">
              <a:extLst>
                <a:ext uri="{FF2B5EF4-FFF2-40B4-BE49-F238E27FC236}">
                  <a16:creationId xmlns:a16="http://schemas.microsoft.com/office/drawing/2014/main" id="{A5E0C360-8C96-BD46-7B17-0137AA4E15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9187" t="40305"/>
            <a:stretch/>
          </p:blipFill>
          <p:spPr>
            <a:xfrm rot="5400000">
              <a:off x="1361375" y="5637363"/>
              <a:ext cx="276438" cy="232825"/>
            </a:xfrm>
            <a:prstGeom prst="rect">
              <a:avLst/>
            </a:prstGeom>
            <a:ln w="12700">
              <a:miter lim="400000"/>
            </a:ln>
          </p:spPr>
        </p:pic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2739F793-AB83-8BE5-4A83-8AF7B51E59B6}"/>
              </a:ext>
            </a:extLst>
          </p:cNvPr>
          <p:cNvGrpSpPr/>
          <p:nvPr/>
        </p:nvGrpSpPr>
        <p:grpSpPr>
          <a:xfrm>
            <a:off x="2442849" y="929913"/>
            <a:ext cx="259283" cy="5006120"/>
            <a:chOff x="1383181" y="1794185"/>
            <a:chExt cx="259283" cy="4097810"/>
          </a:xfrm>
        </p:grpSpPr>
        <p:pic>
          <p:nvPicPr>
            <p:cNvPr id="36" name="Content Placeholder 9" descr="Content Placeholder 9">
              <a:extLst>
                <a:ext uri="{FF2B5EF4-FFF2-40B4-BE49-F238E27FC236}">
                  <a16:creationId xmlns:a16="http://schemas.microsoft.com/office/drawing/2014/main" id="{AE853BAF-72D4-3117-755F-4363E79208D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5113" t="40305" r="10341" b="4549"/>
            <a:stretch/>
          </p:blipFill>
          <p:spPr>
            <a:xfrm rot="16200000">
              <a:off x="-313842" y="3748985"/>
              <a:ext cx="3660579" cy="215081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37" name="Content Placeholder 9" descr="Content Placeholder 9">
              <a:extLst>
                <a:ext uri="{FF2B5EF4-FFF2-40B4-BE49-F238E27FC236}">
                  <a16:creationId xmlns:a16="http://schemas.microsoft.com/office/drawing/2014/main" id="{C04450D5-23E9-0F80-CCE6-CF9225DF8CD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9187" t="40305"/>
            <a:stretch/>
          </p:blipFill>
          <p:spPr>
            <a:xfrm rot="16200000">
              <a:off x="1387833" y="1815991"/>
              <a:ext cx="276438" cy="232825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38" name="Content Placeholder 9" descr="Content Placeholder 9">
              <a:extLst>
                <a:ext uri="{FF2B5EF4-FFF2-40B4-BE49-F238E27FC236}">
                  <a16:creationId xmlns:a16="http://schemas.microsoft.com/office/drawing/2014/main" id="{F5368278-EBD8-ACF7-66A2-D23045ECF9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9187" t="40305"/>
            <a:stretch/>
          </p:blipFill>
          <p:spPr>
            <a:xfrm rot="5400000">
              <a:off x="1361375" y="5637363"/>
              <a:ext cx="276438" cy="232825"/>
            </a:xfrm>
            <a:prstGeom prst="rect">
              <a:avLst/>
            </a:prstGeom>
            <a:ln w="12700">
              <a:miter lim="400000"/>
            </a:ln>
          </p:spPr>
        </p:pic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C980C47F-CD53-393C-3F35-71AEE4DA8A32}"/>
              </a:ext>
            </a:extLst>
          </p:cNvPr>
          <p:cNvGrpSpPr/>
          <p:nvPr/>
        </p:nvGrpSpPr>
        <p:grpSpPr>
          <a:xfrm>
            <a:off x="3088036" y="936544"/>
            <a:ext cx="259283" cy="5006120"/>
            <a:chOff x="1383181" y="1794185"/>
            <a:chExt cx="259283" cy="4097810"/>
          </a:xfrm>
        </p:grpSpPr>
        <p:pic>
          <p:nvPicPr>
            <p:cNvPr id="40" name="Content Placeholder 9" descr="Content Placeholder 9">
              <a:extLst>
                <a:ext uri="{FF2B5EF4-FFF2-40B4-BE49-F238E27FC236}">
                  <a16:creationId xmlns:a16="http://schemas.microsoft.com/office/drawing/2014/main" id="{023AF284-EDA8-858A-A1AA-7B42165925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5113" t="40305" r="10341" b="4549"/>
            <a:stretch/>
          </p:blipFill>
          <p:spPr>
            <a:xfrm rot="16200000">
              <a:off x="-313842" y="3748985"/>
              <a:ext cx="3660579" cy="215081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41" name="Content Placeholder 9" descr="Content Placeholder 9">
              <a:extLst>
                <a:ext uri="{FF2B5EF4-FFF2-40B4-BE49-F238E27FC236}">
                  <a16:creationId xmlns:a16="http://schemas.microsoft.com/office/drawing/2014/main" id="{351EA372-05A6-6BE1-82DB-9C251BA1A1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9187" t="40305"/>
            <a:stretch/>
          </p:blipFill>
          <p:spPr>
            <a:xfrm rot="16200000">
              <a:off x="1387833" y="1815991"/>
              <a:ext cx="276438" cy="232825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42" name="Content Placeholder 9" descr="Content Placeholder 9">
              <a:extLst>
                <a:ext uri="{FF2B5EF4-FFF2-40B4-BE49-F238E27FC236}">
                  <a16:creationId xmlns:a16="http://schemas.microsoft.com/office/drawing/2014/main" id="{D790C02F-2183-4FE3-BF0B-61F7D670B9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9187" t="40305"/>
            <a:stretch/>
          </p:blipFill>
          <p:spPr>
            <a:xfrm rot="5400000">
              <a:off x="1361375" y="5637363"/>
              <a:ext cx="276438" cy="232825"/>
            </a:xfrm>
            <a:prstGeom prst="rect">
              <a:avLst/>
            </a:prstGeom>
            <a:ln w="12700">
              <a:miter lim="400000"/>
            </a:ln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5FED602A-5E73-DA94-E9ED-97C01411D0A1}"/>
              </a:ext>
            </a:extLst>
          </p:cNvPr>
          <p:cNvGrpSpPr/>
          <p:nvPr/>
        </p:nvGrpSpPr>
        <p:grpSpPr>
          <a:xfrm>
            <a:off x="3081800" y="938721"/>
            <a:ext cx="259283" cy="5006120"/>
            <a:chOff x="1383181" y="1794185"/>
            <a:chExt cx="259283" cy="4097810"/>
          </a:xfrm>
        </p:grpSpPr>
        <p:pic>
          <p:nvPicPr>
            <p:cNvPr id="44" name="Content Placeholder 9" descr="Content Placeholder 9">
              <a:extLst>
                <a:ext uri="{FF2B5EF4-FFF2-40B4-BE49-F238E27FC236}">
                  <a16:creationId xmlns:a16="http://schemas.microsoft.com/office/drawing/2014/main" id="{62604BED-17DD-BA3B-7076-35F5CE2211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5113" t="40305" r="10341" b="4549"/>
            <a:stretch/>
          </p:blipFill>
          <p:spPr>
            <a:xfrm rot="16200000">
              <a:off x="-313842" y="3748985"/>
              <a:ext cx="3660579" cy="215081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45" name="Content Placeholder 9" descr="Content Placeholder 9">
              <a:extLst>
                <a:ext uri="{FF2B5EF4-FFF2-40B4-BE49-F238E27FC236}">
                  <a16:creationId xmlns:a16="http://schemas.microsoft.com/office/drawing/2014/main" id="{B684417E-358C-824D-E291-8CAC267801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9187" t="40305"/>
            <a:stretch/>
          </p:blipFill>
          <p:spPr>
            <a:xfrm rot="16200000">
              <a:off x="1387833" y="1815991"/>
              <a:ext cx="276438" cy="232825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46" name="Content Placeholder 9" descr="Content Placeholder 9">
              <a:extLst>
                <a:ext uri="{FF2B5EF4-FFF2-40B4-BE49-F238E27FC236}">
                  <a16:creationId xmlns:a16="http://schemas.microsoft.com/office/drawing/2014/main" id="{2F0B270C-5802-AC74-95FE-1E2FF123A1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9187" t="40305"/>
            <a:stretch/>
          </p:blipFill>
          <p:spPr>
            <a:xfrm rot="5400000">
              <a:off x="1361375" y="5637363"/>
              <a:ext cx="276438" cy="232825"/>
            </a:xfrm>
            <a:prstGeom prst="rect">
              <a:avLst/>
            </a:prstGeom>
            <a:ln w="12700">
              <a:miter lim="400000"/>
            </a:ln>
          </p:spPr>
        </p:pic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189E5D30-67AD-ECE0-B990-B45F63C52039}"/>
              </a:ext>
            </a:extLst>
          </p:cNvPr>
          <p:cNvGrpSpPr/>
          <p:nvPr/>
        </p:nvGrpSpPr>
        <p:grpSpPr>
          <a:xfrm>
            <a:off x="3726987" y="945352"/>
            <a:ext cx="259283" cy="5006120"/>
            <a:chOff x="1383181" y="1794185"/>
            <a:chExt cx="259283" cy="4097810"/>
          </a:xfrm>
        </p:grpSpPr>
        <p:pic>
          <p:nvPicPr>
            <p:cNvPr id="48" name="Content Placeholder 9" descr="Content Placeholder 9">
              <a:extLst>
                <a:ext uri="{FF2B5EF4-FFF2-40B4-BE49-F238E27FC236}">
                  <a16:creationId xmlns:a16="http://schemas.microsoft.com/office/drawing/2014/main" id="{D927ED10-B1A7-AD86-FA28-E2F53D897E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5113" t="40305" r="10341" b="4549"/>
            <a:stretch/>
          </p:blipFill>
          <p:spPr>
            <a:xfrm rot="16200000">
              <a:off x="-313842" y="3748985"/>
              <a:ext cx="3660579" cy="215081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49" name="Content Placeholder 9" descr="Content Placeholder 9">
              <a:extLst>
                <a:ext uri="{FF2B5EF4-FFF2-40B4-BE49-F238E27FC236}">
                  <a16:creationId xmlns:a16="http://schemas.microsoft.com/office/drawing/2014/main" id="{119B1E79-1D7B-8BEF-ED0E-B60F3AA751D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9187" t="40305"/>
            <a:stretch/>
          </p:blipFill>
          <p:spPr>
            <a:xfrm rot="16200000">
              <a:off x="1387833" y="1815991"/>
              <a:ext cx="276438" cy="232825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50" name="Content Placeholder 9" descr="Content Placeholder 9">
              <a:extLst>
                <a:ext uri="{FF2B5EF4-FFF2-40B4-BE49-F238E27FC236}">
                  <a16:creationId xmlns:a16="http://schemas.microsoft.com/office/drawing/2014/main" id="{A4C3B5D2-FE73-8C08-99EC-27A5E492A9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9187" t="40305"/>
            <a:stretch/>
          </p:blipFill>
          <p:spPr>
            <a:xfrm rot="5400000">
              <a:off x="1361375" y="5637363"/>
              <a:ext cx="276438" cy="232825"/>
            </a:xfrm>
            <a:prstGeom prst="rect">
              <a:avLst/>
            </a:prstGeom>
            <a:ln w="12700">
              <a:miter lim="400000"/>
            </a:ln>
          </p:spPr>
        </p:pic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99EF3EE3-FE83-D34D-A2D5-78E649113ED8}"/>
              </a:ext>
            </a:extLst>
          </p:cNvPr>
          <p:cNvGrpSpPr/>
          <p:nvPr/>
        </p:nvGrpSpPr>
        <p:grpSpPr>
          <a:xfrm>
            <a:off x="675177" y="1028503"/>
            <a:ext cx="3709001" cy="855090"/>
            <a:chOff x="803364" y="1475399"/>
            <a:chExt cx="3709001" cy="855090"/>
          </a:xfrm>
        </p:grpSpPr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1C983E5B-1A4E-DF41-8E76-6D7DC3B75FE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1273" y="1475399"/>
              <a:ext cx="3631214" cy="405203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8B684613-CC82-E47D-F72E-A349F91D59ED}"/>
                </a:ext>
              </a:extLst>
            </p:cNvPr>
            <p:cNvCxnSpPr>
              <a:cxnSpLocks/>
            </p:cNvCxnSpPr>
            <p:nvPr/>
          </p:nvCxnSpPr>
          <p:spPr>
            <a:xfrm>
              <a:off x="803364" y="1864625"/>
              <a:ext cx="3709001" cy="2770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D232AECC-8EEF-19CD-1E97-1AFE7A1A0097}"/>
                </a:ext>
              </a:extLst>
            </p:cNvPr>
            <p:cNvCxnSpPr>
              <a:cxnSpLocks/>
            </p:cNvCxnSpPr>
            <p:nvPr/>
          </p:nvCxnSpPr>
          <p:spPr>
            <a:xfrm>
              <a:off x="889363" y="1871844"/>
              <a:ext cx="3603124" cy="45864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C220791E-2D7D-DB0D-B41C-2472607CE706}"/>
              </a:ext>
            </a:extLst>
          </p:cNvPr>
          <p:cNvGrpSpPr/>
          <p:nvPr/>
        </p:nvGrpSpPr>
        <p:grpSpPr>
          <a:xfrm>
            <a:off x="675177" y="1699457"/>
            <a:ext cx="3709001" cy="855090"/>
            <a:chOff x="803364" y="1475399"/>
            <a:chExt cx="3709001" cy="855090"/>
          </a:xfrm>
        </p:grpSpPr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0980F9B3-35F2-1169-8B47-8EC97637FFB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1273" y="1475399"/>
              <a:ext cx="3631214" cy="4052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57EB7A2C-EE08-1899-4846-637E06ACF278}"/>
                </a:ext>
              </a:extLst>
            </p:cNvPr>
            <p:cNvCxnSpPr>
              <a:cxnSpLocks/>
            </p:cNvCxnSpPr>
            <p:nvPr/>
          </p:nvCxnSpPr>
          <p:spPr>
            <a:xfrm>
              <a:off x="803364" y="1864625"/>
              <a:ext cx="3709001" cy="277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C833E331-A8D5-5EFC-73BA-E879DDCACCC6}"/>
                </a:ext>
              </a:extLst>
            </p:cNvPr>
            <p:cNvCxnSpPr>
              <a:cxnSpLocks/>
            </p:cNvCxnSpPr>
            <p:nvPr/>
          </p:nvCxnSpPr>
          <p:spPr>
            <a:xfrm>
              <a:off x="889363" y="1871844"/>
              <a:ext cx="3603124" cy="45864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3EE3F371-0088-A0A0-F510-A52E8ED48A84}"/>
              </a:ext>
            </a:extLst>
          </p:cNvPr>
          <p:cNvGrpSpPr/>
          <p:nvPr/>
        </p:nvGrpSpPr>
        <p:grpSpPr>
          <a:xfrm>
            <a:off x="655299" y="2364157"/>
            <a:ext cx="3709001" cy="855090"/>
            <a:chOff x="803364" y="1475399"/>
            <a:chExt cx="3709001" cy="855090"/>
          </a:xfrm>
        </p:grpSpPr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12A4E049-9FCB-AEC8-89B0-6411C4B5816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1273" y="1475399"/>
              <a:ext cx="3631214" cy="4052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E401013A-AF64-BB13-3E5D-537953D7E857}"/>
                </a:ext>
              </a:extLst>
            </p:cNvPr>
            <p:cNvCxnSpPr>
              <a:cxnSpLocks/>
            </p:cNvCxnSpPr>
            <p:nvPr/>
          </p:nvCxnSpPr>
          <p:spPr>
            <a:xfrm>
              <a:off x="803364" y="1864625"/>
              <a:ext cx="3709001" cy="277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D0D2E36F-C8CA-7C82-B8E0-142F6E11F184}"/>
                </a:ext>
              </a:extLst>
            </p:cNvPr>
            <p:cNvCxnSpPr>
              <a:cxnSpLocks/>
            </p:cNvCxnSpPr>
            <p:nvPr/>
          </p:nvCxnSpPr>
          <p:spPr>
            <a:xfrm>
              <a:off x="889363" y="1871844"/>
              <a:ext cx="3603124" cy="45864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68203D21-CFB1-AC3D-AB34-26C013A848C2}"/>
              </a:ext>
            </a:extLst>
          </p:cNvPr>
          <p:cNvGrpSpPr/>
          <p:nvPr/>
        </p:nvGrpSpPr>
        <p:grpSpPr>
          <a:xfrm>
            <a:off x="688359" y="3026225"/>
            <a:ext cx="3709001" cy="855090"/>
            <a:chOff x="803364" y="1475399"/>
            <a:chExt cx="3709001" cy="855090"/>
          </a:xfrm>
        </p:grpSpPr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CF974459-B554-E69A-3ADC-B00CA10F605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1273" y="1475399"/>
              <a:ext cx="3631214" cy="4052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23C276E9-24A8-317C-6A98-8B0F0DFCB4A2}"/>
                </a:ext>
              </a:extLst>
            </p:cNvPr>
            <p:cNvCxnSpPr>
              <a:cxnSpLocks/>
            </p:cNvCxnSpPr>
            <p:nvPr/>
          </p:nvCxnSpPr>
          <p:spPr>
            <a:xfrm>
              <a:off x="803364" y="1864625"/>
              <a:ext cx="3709001" cy="277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B528D1A8-A479-E9D0-C780-ABF44638AD1A}"/>
                </a:ext>
              </a:extLst>
            </p:cNvPr>
            <p:cNvCxnSpPr>
              <a:cxnSpLocks/>
            </p:cNvCxnSpPr>
            <p:nvPr/>
          </p:nvCxnSpPr>
          <p:spPr>
            <a:xfrm>
              <a:off x="889363" y="1871844"/>
              <a:ext cx="3603124" cy="45864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D2CBF4B7-96E2-835A-CF9E-8FB5E22E80A1}"/>
              </a:ext>
            </a:extLst>
          </p:cNvPr>
          <p:cNvGrpSpPr/>
          <p:nvPr/>
        </p:nvGrpSpPr>
        <p:grpSpPr>
          <a:xfrm>
            <a:off x="688359" y="3684466"/>
            <a:ext cx="3709001" cy="855090"/>
            <a:chOff x="803364" y="1475399"/>
            <a:chExt cx="3709001" cy="855090"/>
          </a:xfrm>
        </p:grpSpPr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84BCB063-1A0C-E8BB-9D87-3D5605213B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1273" y="1475399"/>
              <a:ext cx="3631214" cy="4052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B23B669C-FC9B-987A-C505-4CBB97162CBA}"/>
                </a:ext>
              </a:extLst>
            </p:cNvPr>
            <p:cNvCxnSpPr>
              <a:cxnSpLocks/>
            </p:cNvCxnSpPr>
            <p:nvPr/>
          </p:nvCxnSpPr>
          <p:spPr>
            <a:xfrm>
              <a:off x="803364" y="1864625"/>
              <a:ext cx="3709001" cy="277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4F41BECB-B868-EB18-4B0E-F40863288C42}"/>
                </a:ext>
              </a:extLst>
            </p:cNvPr>
            <p:cNvCxnSpPr>
              <a:cxnSpLocks/>
            </p:cNvCxnSpPr>
            <p:nvPr/>
          </p:nvCxnSpPr>
          <p:spPr>
            <a:xfrm>
              <a:off x="889363" y="1871844"/>
              <a:ext cx="3603124" cy="45864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BC573BB8-B5BA-AB6F-6FD8-A69B9C678A2E}"/>
              </a:ext>
            </a:extLst>
          </p:cNvPr>
          <p:cNvGrpSpPr/>
          <p:nvPr/>
        </p:nvGrpSpPr>
        <p:grpSpPr>
          <a:xfrm>
            <a:off x="635421" y="4341270"/>
            <a:ext cx="3709001" cy="855090"/>
            <a:chOff x="803364" y="1475399"/>
            <a:chExt cx="3709001" cy="855090"/>
          </a:xfrm>
        </p:grpSpPr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CDAFFFCA-B615-C9CF-7C4F-4137956CC4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1273" y="1475399"/>
              <a:ext cx="3631214" cy="4052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FA18C42C-6B51-348D-E23B-1C95A129AF0A}"/>
                </a:ext>
              </a:extLst>
            </p:cNvPr>
            <p:cNvCxnSpPr>
              <a:cxnSpLocks/>
            </p:cNvCxnSpPr>
            <p:nvPr/>
          </p:nvCxnSpPr>
          <p:spPr>
            <a:xfrm>
              <a:off x="803364" y="1864625"/>
              <a:ext cx="3709001" cy="277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7D1BCDE5-B44C-3A8E-59C0-698881169529}"/>
                </a:ext>
              </a:extLst>
            </p:cNvPr>
            <p:cNvCxnSpPr>
              <a:cxnSpLocks/>
            </p:cNvCxnSpPr>
            <p:nvPr/>
          </p:nvCxnSpPr>
          <p:spPr>
            <a:xfrm>
              <a:off x="889363" y="1871844"/>
              <a:ext cx="3603124" cy="45864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F6CFB4E3-D209-A6BE-998F-86A251C9AA7E}"/>
              </a:ext>
            </a:extLst>
          </p:cNvPr>
          <p:cNvGrpSpPr/>
          <p:nvPr/>
        </p:nvGrpSpPr>
        <p:grpSpPr>
          <a:xfrm>
            <a:off x="675177" y="5014546"/>
            <a:ext cx="3709001" cy="855090"/>
            <a:chOff x="803364" y="1475399"/>
            <a:chExt cx="3709001" cy="855090"/>
          </a:xfrm>
        </p:grpSpPr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949A35D2-0AAE-E365-93C7-2C9D4075419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1273" y="1475399"/>
              <a:ext cx="3631214" cy="4052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DE416897-2301-045E-5783-39EA22BC1DF4}"/>
                </a:ext>
              </a:extLst>
            </p:cNvPr>
            <p:cNvCxnSpPr>
              <a:cxnSpLocks/>
            </p:cNvCxnSpPr>
            <p:nvPr/>
          </p:nvCxnSpPr>
          <p:spPr>
            <a:xfrm>
              <a:off x="803364" y="1864625"/>
              <a:ext cx="3709001" cy="2770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4988476E-6968-1370-091E-9548388A6974}"/>
                </a:ext>
              </a:extLst>
            </p:cNvPr>
            <p:cNvCxnSpPr>
              <a:cxnSpLocks/>
            </p:cNvCxnSpPr>
            <p:nvPr/>
          </p:nvCxnSpPr>
          <p:spPr>
            <a:xfrm>
              <a:off x="889363" y="1871844"/>
              <a:ext cx="3603124" cy="458645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5" name="Rectangle 84">
            <a:extLst>
              <a:ext uri="{FF2B5EF4-FFF2-40B4-BE49-F238E27FC236}">
                <a16:creationId xmlns:a16="http://schemas.microsoft.com/office/drawing/2014/main" id="{500418C0-ACCE-67F2-66EC-F784F001B7C8}"/>
              </a:ext>
            </a:extLst>
          </p:cNvPr>
          <p:cNvSpPr/>
          <p:nvPr/>
        </p:nvSpPr>
        <p:spPr>
          <a:xfrm>
            <a:off x="487110" y="854762"/>
            <a:ext cx="4204531" cy="623557"/>
          </a:xfrm>
          <a:prstGeom prst="rect">
            <a:avLst/>
          </a:prstGeom>
          <a:solidFill>
            <a:srgbClr val="FF0000">
              <a:alpha val="3026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B713B96F-41BD-3B73-9649-C05DD171B011}"/>
              </a:ext>
            </a:extLst>
          </p:cNvPr>
          <p:cNvSpPr/>
          <p:nvPr/>
        </p:nvSpPr>
        <p:spPr>
          <a:xfrm>
            <a:off x="487110" y="5359571"/>
            <a:ext cx="4204531" cy="623557"/>
          </a:xfrm>
          <a:prstGeom prst="rect">
            <a:avLst/>
          </a:prstGeom>
          <a:solidFill>
            <a:srgbClr val="FF0000">
              <a:alpha val="3026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E0734467-5249-8EEE-BF00-C4B19539EB27}"/>
              </a:ext>
            </a:extLst>
          </p:cNvPr>
          <p:cNvSpPr txBox="1"/>
          <p:nvPr/>
        </p:nvSpPr>
        <p:spPr>
          <a:xfrm>
            <a:off x="4989466" y="936543"/>
            <a:ext cx="729032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Currently we can’t obtain straight angle data from the edge sources due to trigger restrictions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endParaRPr lang="en-US" sz="1400" dirty="0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6E2582FA-0CB7-35F3-E4D3-94F960B674C4}"/>
              </a:ext>
            </a:extLst>
          </p:cNvPr>
          <p:cNvSpPr txBox="1"/>
          <p:nvPr/>
        </p:nvSpPr>
        <p:spPr>
          <a:xfrm>
            <a:off x="290381" y="1290222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1813BB03-7FF5-6666-0009-13BF43499B20}"/>
              </a:ext>
            </a:extLst>
          </p:cNvPr>
          <p:cNvSpPr txBox="1"/>
          <p:nvPr/>
        </p:nvSpPr>
        <p:spPr>
          <a:xfrm>
            <a:off x="289545" y="1964033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2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6A8180BB-6B05-CFD3-51A0-BFDD8BCBED38}"/>
              </a:ext>
            </a:extLst>
          </p:cNvPr>
          <p:cNvSpPr txBox="1"/>
          <p:nvPr/>
        </p:nvSpPr>
        <p:spPr>
          <a:xfrm>
            <a:off x="293909" y="2608917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3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C0B94427-208A-2F5C-57B6-C31E43A3090C}"/>
              </a:ext>
            </a:extLst>
          </p:cNvPr>
          <p:cNvSpPr txBox="1"/>
          <p:nvPr/>
        </p:nvSpPr>
        <p:spPr>
          <a:xfrm>
            <a:off x="296295" y="3267434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4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7DE0B714-BAE3-3F82-7DFF-ECBCE3DF8C51}"/>
              </a:ext>
            </a:extLst>
          </p:cNvPr>
          <p:cNvSpPr txBox="1"/>
          <p:nvPr/>
        </p:nvSpPr>
        <p:spPr>
          <a:xfrm>
            <a:off x="301049" y="3933054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5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44DFEA29-8814-DE53-0FEA-4ABE7FBFFC33}"/>
              </a:ext>
            </a:extLst>
          </p:cNvPr>
          <p:cNvSpPr txBox="1"/>
          <p:nvPr/>
        </p:nvSpPr>
        <p:spPr>
          <a:xfrm>
            <a:off x="304355" y="4603164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6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89430F64-E94A-6AF0-A3F4-41D3440250A1}"/>
              </a:ext>
            </a:extLst>
          </p:cNvPr>
          <p:cNvSpPr txBox="1"/>
          <p:nvPr/>
        </p:nvSpPr>
        <p:spPr>
          <a:xfrm>
            <a:off x="310607" y="5261681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38096709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7ED560-0466-CD66-77CB-53DB79A2D6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6BE4A1-B1CB-797B-DC85-DAAF03BF5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Recovering Edge Sources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A3B157-3446-A9AC-B39D-E2987806CE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07/03/2024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5042E7-CE5D-B382-B05A-0AE086AF2F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Vertical Reconstruction Analysis Talk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4231AA-BAAD-8B16-3A81-84F71A4FA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75C06-E6FF-2B41-9965-ECD387385993}" type="slidenum">
              <a:rPr lang="en-US" smtClean="0"/>
              <a:t>34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4A51F72-6E7D-BE63-CE12-18F143ABAD9D}"/>
              </a:ext>
            </a:extLst>
          </p:cNvPr>
          <p:cNvGrpSpPr/>
          <p:nvPr/>
        </p:nvGrpSpPr>
        <p:grpSpPr>
          <a:xfrm>
            <a:off x="653572" y="1362025"/>
            <a:ext cx="129209" cy="4094922"/>
            <a:chOff x="5303036" y="1620078"/>
            <a:chExt cx="183364" cy="5932816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59066F2C-554B-2B0C-05CA-5AB005BF106B}"/>
                </a:ext>
              </a:extLst>
            </p:cNvPr>
            <p:cNvCxnSpPr>
              <a:cxnSpLocks/>
              <a:endCxn id="18" idx="4"/>
            </p:cNvCxnSpPr>
            <p:nvPr/>
          </p:nvCxnSpPr>
          <p:spPr>
            <a:xfrm flipH="1">
              <a:off x="5392488" y="1709530"/>
              <a:ext cx="4460" cy="5843364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AD8DEF0A-B0F2-E482-8D16-3CEA3EB5C003}"/>
                </a:ext>
              </a:extLst>
            </p:cNvPr>
            <p:cNvSpPr/>
            <p:nvPr/>
          </p:nvSpPr>
          <p:spPr>
            <a:xfrm>
              <a:off x="5307496" y="1620078"/>
              <a:ext cx="178904" cy="178905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EA595000-1993-A41C-A057-8C17D394ECDD}"/>
                </a:ext>
              </a:extLst>
            </p:cNvPr>
            <p:cNvSpPr/>
            <p:nvPr/>
          </p:nvSpPr>
          <p:spPr>
            <a:xfrm>
              <a:off x="5307496" y="2578078"/>
              <a:ext cx="178904" cy="178905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5A49F1B-5A65-9309-672F-FF6565A4876F}"/>
                </a:ext>
              </a:extLst>
            </p:cNvPr>
            <p:cNvSpPr/>
            <p:nvPr/>
          </p:nvSpPr>
          <p:spPr>
            <a:xfrm>
              <a:off x="5307496" y="2579814"/>
              <a:ext cx="178904" cy="178905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EA4C464-0745-14AA-8D16-B415D04510BF}"/>
                </a:ext>
              </a:extLst>
            </p:cNvPr>
            <p:cNvSpPr/>
            <p:nvPr/>
          </p:nvSpPr>
          <p:spPr>
            <a:xfrm>
              <a:off x="5307496" y="3537814"/>
              <a:ext cx="178904" cy="178905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3E7B7AD-7967-4FE1-ED32-343818085627}"/>
                </a:ext>
              </a:extLst>
            </p:cNvPr>
            <p:cNvSpPr/>
            <p:nvPr/>
          </p:nvSpPr>
          <p:spPr>
            <a:xfrm>
              <a:off x="5304351" y="3538517"/>
              <a:ext cx="178904" cy="178905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A5386EE9-166D-92A4-D273-44DF2FBA0D02}"/>
                </a:ext>
              </a:extLst>
            </p:cNvPr>
            <p:cNvSpPr/>
            <p:nvPr/>
          </p:nvSpPr>
          <p:spPr>
            <a:xfrm>
              <a:off x="5304351" y="4498253"/>
              <a:ext cx="178904" cy="178905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A111DCCC-B74A-B70C-C0ED-4F889BF12B87}"/>
                </a:ext>
              </a:extLst>
            </p:cNvPr>
            <p:cNvSpPr/>
            <p:nvPr/>
          </p:nvSpPr>
          <p:spPr>
            <a:xfrm>
              <a:off x="5304351" y="5456253"/>
              <a:ext cx="178904" cy="178905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E4A103E8-927C-D354-5B1A-373645338860}"/>
                </a:ext>
              </a:extLst>
            </p:cNvPr>
            <p:cNvSpPr/>
            <p:nvPr/>
          </p:nvSpPr>
          <p:spPr>
            <a:xfrm>
              <a:off x="5303036" y="5456253"/>
              <a:ext cx="178904" cy="178905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91EE498F-22BF-452E-45E4-71511D64EDCB}"/>
                </a:ext>
              </a:extLst>
            </p:cNvPr>
            <p:cNvSpPr/>
            <p:nvPr/>
          </p:nvSpPr>
          <p:spPr>
            <a:xfrm>
              <a:off x="5303036" y="6415989"/>
              <a:ext cx="178904" cy="178905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2B5CCB2A-D817-7975-AAE0-78451C60391C}"/>
                </a:ext>
              </a:extLst>
            </p:cNvPr>
            <p:cNvSpPr/>
            <p:nvPr/>
          </p:nvSpPr>
          <p:spPr>
            <a:xfrm>
              <a:off x="5303036" y="7373989"/>
              <a:ext cx="178904" cy="178905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E563326-6117-C22A-0ED0-FE9E0026832B}"/>
              </a:ext>
            </a:extLst>
          </p:cNvPr>
          <p:cNvGrpSpPr/>
          <p:nvPr/>
        </p:nvGrpSpPr>
        <p:grpSpPr>
          <a:xfrm>
            <a:off x="1165149" y="919610"/>
            <a:ext cx="259283" cy="5006120"/>
            <a:chOff x="1383181" y="1794185"/>
            <a:chExt cx="259283" cy="4097810"/>
          </a:xfrm>
        </p:grpSpPr>
        <p:pic>
          <p:nvPicPr>
            <p:cNvPr id="20" name="Content Placeholder 9" descr="Content Placeholder 9">
              <a:extLst>
                <a:ext uri="{FF2B5EF4-FFF2-40B4-BE49-F238E27FC236}">
                  <a16:creationId xmlns:a16="http://schemas.microsoft.com/office/drawing/2014/main" id="{E3418844-5AF6-1755-691F-57F4AD2A8F7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5113" t="40305" r="10341" b="4549"/>
            <a:stretch/>
          </p:blipFill>
          <p:spPr>
            <a:xfrm rot="16200000">
              <a:off x="-313842" y="3748985"/>
              <a:ext cx="3660579" cy="215081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21" name="Content Placeholder 9" descr="Content Placeholder 9">
              <a:extLst>
                <a:ext uri="{FF2B5EF4-FFF2-40B4-BE49-F238E27FC236}">
                  <a16:creationId xmlns:a16="http://schemas.microsoft.com/office/drawing/2014/main" id="{4091F3A1-2586-3B77-8863-F8C3B06780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9187" t="40305"/>
            <a:stretch/>
          </p:blipFill>
          <p:spPr>
            <a:xfrm rot="16200000">
              <a:off x="1387833" y="1815991"/>
              <a:ext cx="276438" cy="232825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22" name="Content Placeholder 9" descr="Content Placeholder 9">
              <a:extLst>
                <a:ext uri="{FF2B5EF4-FFF2-40B4-BE49-F238E27FC236}">
                  <a16:creationId xmlns:a16="http://schemas.microsoft.com/office/drawing/2014/main" id="{5E8B9512-0B4D-B370-A3FE-46A930B0DC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9187" t="40305"/>
            <a:stretch/>
          </p:blipFill>
          <p:spPr>
            <a:xfrm rot="5400000">
              <a:off x="1361375" y="5637363"/>
              <a:ext cx="276438" cy="232825"/>
            </a:xfrm>
            <a:prstGeom prst="rect">
              <a:avLst/>
            </a:prstGeom>
            <a:ln w="12700">
              <a:miter lim="400000"/>
            </a:ln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2FB8B70-3183-1E5D-78FC-BE64F04B9A2F}"/>
              </a:ext>
            </a:extLst>
          </p:cNvPr>
          <p:cNvGrpSpPr/>
          <p:nvPr/>
        </p:nvGrpSpPr>
        <p:grpSpPr>
          <a:xfrm>
            <a:off x="1810336" y="926241"/>
            <a:ext cx="259283" cy="5006120"/>
            <a:chOff x="1383181" y="1794185"/>
            <a:chExt cx="259283" cy="4097810"/>
          </a:xfrm>
        </p:grpSpPr>
        <p:pic>
          <p:nvPicPr>
            <p:cNvPr id="24" name="Content Placeholder 9" descr="Content Placeholder 9">
              <a:extLst>
                <a:ext uri="{FF2B5EF4-FFF2-40B4-BE49-F238E27FC236}">
                  <a16:creationId xmlns:a16="http://schemas.microsoft.com/office/drawing/2014/main" id="{45B41505-5BCD-3448-E217-CA4E9F39D5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5113" t="40305" r="10341" b="4549"/>
            <a:stretch/>
          </p:blipFill>
          <p:spPr>
            <a:xfrm rot="16200000">
              <a:off x="-313842" y="3748985"/>
              <a:ext cx="3660579" cy="215081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25" name="Content Placeholder 9" descr="Content Placeholder 9">
              <a:extLst>
                <a:ext uri="{FF2B5EF4-FFF2-40B4-BE49-F238E27FC236}">
                  <a16:creationId xmlns:a16="http://schemas.microsoft.com/office/drawing/2014/main" id="{480DE497-A2F7-45C5-31C2-D261489E18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9187" t="40305"/>
            <a:stretch/>
          </p:blipFill>
          <p:spPr>
            <a:xfrm rot="16200000">
              <a:off x="1387833" y="1815991"/>
              <a:ext cx="276438" cy="232825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26" name="Content Placeholder 9" descr="Content Placeholder 9">
              <a:extLst>
                <a:ext uri="{FF2B5EF4-FFF2-40B4-BE49-F238E27FC236}">
                  <a16:creationId xmlns:a16="http://schemas.microsoft.com/office/drawing/2014/main" id="{C3B5874F-F86F-EF9B-C76C-0DE1E38AD5F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9187" t="40305"/>
            <a:stretch/>
          </p:blipFill>
          <p:spPr>
            <a:xfrm rot="5400000">
              <a:off x="1361375" y="5637363"/>
              <a:ext cx="276438" cy="232825"/>
            </a:xfrm>
            <a:prstGeom prst="rect">
              <a:avLst/>
            </a:prstGeom>
            <a:ln w="12700">
              <a:miter lim="400000"/>
            </a:ln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66D5213-FAA2-2468-1ED0-45CAC12F8C38}"/>
              </a:ext>
            </a:extLst>
          </p:cNvPr>
          <p:cNvGrpSpPr/>
          <p:nvPr/>
        </p:nvGrpSpPr>
        <p:grpSpPr>
          <a:xfrm>
            <a:off x="1802927" y="919610"/>
            <a:ext cx="259283" cy="5006120"/>
            <a:chOff x="1383181" y="1794185"/>
            <a:chExt cx="259283" cy="4097810"/>
          </a:xfrm>
        </p:grpSpPr>
        <p:pic>
          <p:nvPicPr>
            <p:cNvPr id="28" name="Content Placeholder 9" descr="Content Placeholder 9">
              <a:extLst>
                <a:ext uri="{FF2B5EF4-FFF2-40B4-BE49-F238E27FC236}">
                  <a16:creationId xmlns:a16="http://schemas.microsoft.com/office/drawing/2014/main" id="{CD931B21-3623-F6DF-A45B-1745C46C66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5113" t="40305" r="10341" b="4549"/>
            <a:stretch/>
          </p:blipFill>
          <p:spPr>
            <a:xfrm rot="16200000">
              <a:off x="-313842" y="3748985"/>
              <a:ext cx="3660579" cy="215081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29" name="Content Placeholder 9" descr="Content Placeholder 9">
              <a:extLst>
                <a:ext uri="{FF2B5EF4-FFF2-40B4-BE49-F238E27FC236}">
                  <a16:creationId xmlns:a16="http://schemas.microsoft.com/office/drawing/2014/main" id="{64C1CC71-3FF3-F51E-C93D-EEC9FAF7C4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9187" t="40305"/>
            <a:stretch/>
          </p:blipFill>
          <p:spPr>
            <a:xfrm rot="16200000">
              <a:off x="1387833" y="1815991"/>
              <a:ext cx="276438" cy="232825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30" name="Content Placeholder 9" descr="Content Placeholder 9">
              <a:extLst>
                <a:ext uri="{FF2B5EF4-FFF2-40B4-BE49-F238E27FC236}">
                  <a16:creationId xmlns:a16="http://schemas.microsoft.com/office/drawing/2014/main" id="{D6E86E2B-4AB3-F764-7B89-46FBCBA5F8D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9187" t="40305"/>
            <a:stretch/>
          </p:blipFill>
          <p:spPr>
            <a:xfrm rot="5400000">
              <a:off x="1361375" y="5637363"/>
              <a:ext cx="276438" cy="232825"/>
            </a:xfrm>
            <a:prstGeom prst="rect">
              <a:avLst/>
            </a:prstGeom>
            <a:ln w="12700">
              <a:miter lim="400000"/>
            </a:ln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3AF8C0F-E452-08B8-9022-965061C30B4F}"/>
              </a:ext>
            </a:extLst>
          </p:cNvPr>
          <p:cNvGrpSpPr/>
          <p:nvPr/>
        </p:nvGrpSpPr>
        <p:grpSpPr>
          <a:xfrm>
            <a:off x="2448114" y="926241"/>
            <a:ext cx="259283" cy="5006120"/>
            <a:chOff x="1383181" y="1794185"/>
            <a:chExt cx="259283" cy="4097810"/>
          </a:xfrm>
        </p:grpSpPr>
        <p:pic>
          <p:nvPicPr>
            <p:cNvPr id="32" name="Content Placeholder 9" descr="Content Placeholder 9">
              <a:extLst>
                <a:ext uri="{FF2B5EF4-FFF2-40B4-BE49-F238E27FC236}">
                  <a16:creationId xmlns:a16="http://schemas.microsoft.com/office/drawing/2014/main" id="{6FB76FF4-2D87-770C-703E-895E98C179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5113" t="40305" r="10341" b="4549"/>
            <a:stretch/>
          </p:blipFill>
          <p:spPr>
            <a:xfrm rot="16200000">
              <a:off x="-313842" y="3748985"/>
              <a:ext cx="3660579" cy="215081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33" name="Content Placeholder 9" descr="Content Placeholder 9">
              <a:extLst>
                <a:ext uri="{FF2B5EF4-FFF2-40B4-BE49-F238E27FC236}">
                  <a16:creationId xmlns:a16="http://schemas.microsoft.com/office/drawing/2014/main" id="{C159C394-AE87-5C1A-FDFC-217E96C610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9187" t="40305"/>
            <a:stretch/>
          </p:blipFill>
          <p:spPr>
            <a:xfrm rot="16200000">
              <a:off x="1387833" y="1815991"/>
              <a:ext cx="276438" cy="232825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34" name="Content Placeholder 9" descr="Content Placeholder 9">
              <a:extLst>
                <a:ext uri="{FF2B5EF4-FFF2-40B4-BE49-F238E27FC236}">
                  <a16:creationId xmlns:a16="http://schemas.microsoft.com/office/drawing/2014/main" id="{715C4A2F-11A8-5494-0BA2-F775972344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9187" t="40305"/>
            <a:stretch/>
          </p:blipFill>
          <p:spPr>
            <a:xfrm rot="5400000">
              <a:off x="1361375" y="5637363"/>
              <a:ext cx="276438" cy="232825"/>
            </a:xfrm>
            <a:prstGeom prst="rect">
              <a:avLst/>
            </a:prstGeom>
            <a:ln w="12700">
              <a:miter lim="400000"/>
            </a:ln>
          </p:spPr>
        </p:pic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7CF46D20-E0E5-F067-45AD-962C85FF0549}"/>
              </a:ext>
            </a:extLst>
          </p:cNvPr>
          <p:cNvGrpSpPr/>
          <p:nvPr/>
        </p:nvGrpSpPr>
        <p:grpSpPr>
          <a:xfrm>
            <a:off x="2442849" y="929913"/>
            <a:ext cx="259283" cy="5006120"/>
            <a:chOff x="1383181" y="1794185"/>
            <a:chExt cx="259283" cy="4097810"/>
          </a:xfrm>
        </p:grpSpPr>
        <p:pic>
          <p:nvPicPr>
            <p:cNvPr id="36" name="Content Placeholder 9" descr="Content Placeholder 9">
              <a:extLst>
                <a:ext uri="{FF2B5EF4-FFF2-40B4-BE49-F238E27FC236}">
                  <a16:creationId xmlns:a16="http://schemas.microsoft.com/office/drawing/2014/main" id="{6C93E55A-77C1-133E-3E40-02F2639E00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5113" t="40305" r="10341" b="4549"/>
            <a:stretch/>
          </p:blipFill>
          <p:spPr>
            <a:xfrm rot="16200000">
              <a:off x="-313842" y="3748985"/>
              <a:ext cx="3660579" cy="215081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37" name="Content Placeholder 9" descr="Content Placeholder 9">
              <a:extLst>
                <a:ext uri="{FF2B5EF4-FFF2-40B4-BE49-F238E27FC236}">
                  <a16:creationId xmlns:a16="http://schemas.microsoft.com/office/drawing/2014/main" id="{9F03E3BB-A914-5A03-5679-D92FFF9733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9187" t="40305"/>
            <a:stretch/>
          </p:blipFill>
          <p:spPr>
            <a:xfrm rot="16200000">
              <a:off x="1387833" y="1815991"/>
              <a:ext cx="276438" cy="232825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38" name="Content Placeholder 9" descr="Content Placeholder 9">
              <a:extLst>
                <a:ext uri="{FF2B5EF4-FFF2-40B4-BE49-F238E27FC236}">
                  <a16:creationId xmlns:a16="http://schemas.microsoft.com/office/drawing/2014/main" id="{7B9DC3DD-5CE5-3A99-8FCF-0E96E134FD4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9187" t="40305"/>
            <a:stretch/>
          </p:blipFill>
          <p:spPr>
            <a:xfrm rot="5400000">
              <a:off x="1361375" y="5637363"/>
              <a:ext cx="276438" cy="232825"/>
            </a:xfrm>
            <a:prstGeom prst="rect">
              <a:avLst/>
            </a:prstGeom>
            <a:ln w="12700">
              <a:miter lim="400000"/>
            </a:ln>
          </p:spPr>
        </p:pic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68FF3098-6715-3D44-BB94-B71C651809C1}"/>
              </a:ext>
            </a:extLst>
          </p:cNvPr>
          <p:cNvGrpSpPr/>
          <p:nvPr/>
        </p:nvGrpSpPr>
        <p:grpSpPr>
          <a:xfrm>
            <a:off x="3088036" y="936544"/>
            <a:ext cx="259283" cy="5006120"/>
            <a:chOff x="1383181" y="1794185"/>
            <a:chExt cx="259283" cy="4097810"/>
          </a:xfrm>
        </p:grpSpPr>
        <p:pic>
          <p:nvPicPr>
            <p:cNvPr id="40" name="Content Placeholder 9" descr="Content Placeholder 9">
              <a:extLst>
                <a:ext uri="{FF2B5EF4-FFF2-40B4-BE49-F238E27FC236}">
                  <a16:creationId xmlns:a16="http://schemas.microsoft.com/office/drawing/2014/main" id="{A6209CA9-B40A-0A22-64F0-C2F43727A9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5113" t="40305" r="10341" b="4549"/>
            <a:stretch/>
          </p:blipFill>
          <p:spPr>
            <a:xfrm rot="16200000">
              <a:off x="-313842" y="3748985"/>
              <a:ext cx="3660579" cy="215081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41" name="Content Placeholder 9" descr="Content Placeholder 9">
              <a:extLst>
                <a:ext uri="{FF2B5EF4-FFF2-40B4-BE49-F238E27FC236}">
                  <a16:creationId xmlns:a16="http://schemas.microsoft.com/office/drawing/2014/main" id="{94BEAB28-8232-BAD4-C41F-985B9F4C08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9187" t="40305"/>
            <a:stretch/>
          </p:blipFill>
          <p:spPr>
            <a:xfrm rot="16200000">
              <a:off x="1387833" y="1815991"/>
              <a:ext cx="276438" cy="232825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42" name="Content Placeholder 9" descr="Content Placeholder 9">
              <a:extLst>
                <a:ext uri="{FF2B5EF4-FFF2-40B4-BE49-F238E27FC236}">
                  <a16:creationId xmlns:a16="http://schemas.microsoft.com/office/drawing/2014/main" id="{FD756E4A-64A4-61BD-19A9-0B7D2D134B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9187" t="40305"/>
            <a:stretch/>
          </p:blipFill>
          <p:spPr>
            <a:xfrm rot="5400000">
              <a:off x="1361375" y="5637363"/>
              <a:ext cx="276438" cy="232825"/>
            </a:xfrm>
            <a:prstGeom prst="rect">
              <a:avLst/>
            </a:prstGeom>
            <a:ln w="12700">
              <a:miter lim="400000"/>
            </a:ln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7136AF7A-E8AD-9ED9-D470-BD9E3740F381}"/>
              </a:ext>
            </a:extLst>
          </p:cNvPr>
          <p:cNvGrpSpPr/>
          <p:nvPr/>
        </p:nvGrpSpPr>
        <p:grpSpPr>
          <a:xfrm>
            <a:off x="3081800" y="938721"/>
            <a:ext cx="259283" cy="5006120"/>
            <a:chOff x="1383181" y="1794185"/>
            <a:chExt cx="259283" cy="4097810"/>
          </a:xfrm>
        </p:grpSpPr>
        <p:pic>
          <p:nvPicPr>
            <p:cNvPr id="44" name="Content Placeholder 9" descr="Content Placeholder 9">
              <a:extLst>
                <a:ext uri="{FF2B5EF4-FFF2-40B4-BE49-F238E27FC236}">
                  <a16:creationId xmlns:a16="http://schemas.microsoft.com/office/drawing/2014/main" id="{5B1F8238-EE68-D25F-2DD2-76C96B8CAC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5113" t="40305" r="10341" b="4549"/>
            <a:stretch/>
          </p:blipFill>
          <p:spPr>
            <a:xfrm rot="16200000">
              <a:off x="-313842" y="3748985"/>
              <a:ext cx="3660579" cy="215081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45" name="Content Placeholder 9" descr="Content Placeholder 9">
              <a:extLst>
                <a:ext uri="{FF2B5EF4-FFF2-40B4-BE49-F238E27FC236}">
                  <a16:creationId xmlns:a16="http://schemas.microsoft.com/office/drawing/2014/main" id="{41ADAE7E-A952-B90C-6010-AAF8B188FC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9187" t="40305"/>
            <a:stretch/>
          </p:blipFill>
          <p:spPr>
            <a:xfrm rot="16200000">
              <a:off x="1387833" y="1815991"/>
              <a:ext cx="276438" cy="232825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46" name="Content Placeholder 9" descr="Content Placeholder 9">
              <a:extLst>
                <a:ext uri="{FF2B5EF4-FFF2-40B4-BE49-F238E27FC236}">
                  <a16:creationId xmlns:a16="http://schemas.microsoft.com/office/drawing/2014/main" id="{031F5513-CC25-D302-F54A-90BAFB1919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9187" t="40305"/>
            <a:stretch/>
          </p:blipFill>
          <p:spPr>
            <a:xfrm rot="5400000">
              <a:off x="1361375" y="5637363"/>
              <a:ext cx="276438" cy="232825"/>
            </a:xfrm>
            <a:prstGeom prst="rect">
              <a:avLst/>
            </a:prstGeom>
            <a:ln w="12700">
              <a:miter lim="400000"/>
            </a:ln>
          </p:spPr>
        </p:pic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04E17A45-58BE-299D-118B-54C9CB74F7B5}"/>
              </a:ext>
            </a:extLst>
          </p:cNvPr>
          <p:cNvGrpSpPr/>
          <p:nvPr/>
        </p:nvGrpSpPr>
        <p:grpSpPr>
          <a:xfrm>
            <a:off x="3726987" y="945352"/>
            <a:ext cx="259283" cy="5006120"/>
            <a:chOff x="1383181" y="1794185"/>
            <a:chExt cx="259283" cy="4097810"/>
          </a:xfrm>
        </p:grpSpPr>
        <p:pic>
          <p:nvPicPr>
            <p:cNvPr id="48" name="Content Placeholder 9" descr="Content Placeholder 9">
              <a:extLst>
                <a:ext uri="{FF2B5EF4-FFF2-40B4-BE49-F238E27FC236}">
                  <a16:creationId xmlns:a16="http://schemas.microsoft.com/office/drawing/2014/main" id="{CC533F5C-9068-22D9-732E-FA39D75C34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5113" t="40305" r="10341" b="4549"/>
            <a:stretch/>
          </p:blipFill>
          <p:spPr>
            <a:xfrm rot="16200000">
              <a:off x="-313842" y="3748985"/>
              <a:ext cx="3660579" cy="215081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49" name="Content Placeholder 9" descr="Content Placeholder 9">
              <a:extLst>
                <a:ext uri="{FF2B5EF4-FFF2-40B4-BE49-F238E27FC236}">
                  <a16:creationId xmlns:a16="http://schemas.microsoft.com/office/drawing/2014/main" id="{5A470439-52F3-C0DE-1A34-CE57A028F9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9187" t="40305"/>
            <a:stretch/>
          </p:blipFill>
          <p:spPr>
            <a:xfrm rot="16200000">
              <a:off x="1387833" y="1815991"/>
              <a:ext cx="276438" cy="232825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50" name="Content Placeholder 9" descr="Content Placeholder 9">
              <a:extLst>
                <a:ext uri="{FF2B5EF4-FFF2-40B4-BE49-F238E27FC236}">
                  <a16:creationId xmlns:a16="http://schemas.microsoft.com/office/drawing/2014/main" id="{A898173C-0899-289C-25D4-83BD1B634C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9187" t="40305"/>
            <a:stretch/>
          </p:blipFill>
          <p:spPr>
            <a:xfrm rot="5400000">
              <a:off x="1361375" y="5637363"/>
              <a:ext cx="276438" cy="232825"/>
            </a:xfrm>
            <a:prstGeom prst="rect">
              <a:avLst/>
            </a:prstGeom>
            <a:ln w="12700">
              <a:miter lim="400000"/>
            </a:ln>
          </p:spPr>
        </p:pic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B15F5EC1-C5EA-80E4-84EA-F33EFA0E4B24}"/>
              </a:ext>
            </a:extLst>
          </p:cNvPr>
          <p:cNvGrpSpPr/>
          <p:nvPr/>
        </p:nvGrpSpPr>
        <p:grpSpPr>
          <a:xfrm>
            <a:off x="675177" y="1028503"/>
            <a:ext cx="3709001" cy="855090"/>
            <a:chOff x="803364" y="1475399"/>
            <a:chExt cx="3709001" cy="855090"/>
          </a:xfrm>
        </p:grpSpPr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B0DD67CB-8041-F017-1ACA-73CE6113E6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1273" y="1475399"/>
              <a:ext cx="3631214" cy="405203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37D16A2E-C782-4C3A-734D-271936E6C669}"/>
                </a:ext>
              </a:extLst>
            </p:cNvPr>
            <p:cNvCxnSpPr>
              <a:cxnSpLocks/>
            </p:cNvCxnSpPr>
            <p:nvPr/>
          </p:nvCxnSpPr>
          <p:spPr>
            <a:xfrm>
              <a:off x="803364" y="1864625"/>
              <a:ext cx="3709001" cy="2770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113ECA69-B5C1-E91F-D908-AE154C243BEA}"/>
                </a:ext>
              </a:extLst>
            </p:cNvPr>
            <p:cNvCxnSpPr>
              <a:cxnSpLocks/>
            </p:cNvCxnSpPr>
            <p:nvPr/>
          </p:nvCxnSpPr>
          <p:spPr>
            <a:xfrm>
              <a:off x="889363" y="1871844"/>
              <a:ext cx="3603124" cy="45864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93DB07A4-C107-C56E-8F7C-73A979609BFB}"/>
              </a:ext>
            </a:extLst>
          </p:cNvPr>
          <p:cNvGrpSpPr/>
          <p:nvPr/>
        </p:nvGrpSpPr>
        <p:grpSpPr>
          <a:xfrm>
            <a:off x="675177" y="1699457"/>
            <a:ext cx="3709001" cy="855090"/>
            <a:chOff x="803364" y="1475399"/>
            <a:chExt cx="3709001" cy="855090"/>
          </a:xfrm>
        </p:grpSpPr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F22FB8E0-B83E-9045-5EDE-5DB51DC0768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1273" y="1475399"/>
              <a:ext cx="3631214" cy="4052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96400A76-E16A-0C7F-6C8D-75B2184F44F8}"/>
                </a:ext>
              </a:extLst>
            </p:cNvPr>
            <p:cNvCxnSpPr>
              <a:cxnSpLocks/>
            </p:cNvCxnSpPr>
            <p:nvPr/>
          </p:nvCxnSpPr>
          <p:spPr>
            <a:xfrm>
              <a:off x="803364" y="1864625"/>
              <a:ext cx="3709001" cy="277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4B2F4300-46CA-61BB-3DD2-BF7408EAA51B}"/>
                </a:ext>
              </a:extLst>
            </p:cNvPr>
            <p:cNvCxnSpPr>
              <a:cxnSpLocks/>
            </p:cNvCxnSpPr>
            <p:nvPr/>
          </p:nvCxnSpPr>
          <p:spPr>
            <a:xfrm>
              <a:off x="889363" y="1871844"/>
              <a:ext cx="3603124" cy="45864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915788AA-87B6-91C0-C62B-3D4A38D586A7}"/>
              </a:ext>
            </a:extLst>
          </p:cNvPr>
          <p:cNvGrpSpPr/>
          <p:nvPr/>
        </p:nvGrpSpPr>
        <p:grpSpPr>
          <a:xfrm>
            <a:off x="655299" y="2364157"/>
            <a:ext cx="3709001" cy="855090"/>
            <a:chOff x="803364" y="1475399"/>
            <a:chExt cx="3709001" cy="855090"/>
          </a:xfrm>
        </p:grpSpPr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834D9B84-C41F-4BF4-7777-017B285EEA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1273" y="1475399"/>
              <a:ext cx="3631214" cy="4052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803F6965-EC22-04F7-92DB-72084A474990}"/>
                </a:ext>
              </a:extLst>
            </p:cNvPr>
            <p:cNvCxnSpPr>
              <a:cxnSpLocks/>
            </p:cNvCxnSpPr>
            <p:nvPr/>
          </p:nvCxnSpPr>
          <p:spPr>
            <a:xfrm>
              <a:off x="803364" y="1864625"/>
              <a:ext cx="3709001" cy="277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722760DA-C8F8-3044-4AFB-2C0C3FD7847B}"/>
                </a:ext>
              </a:extLst>
            </p:cNvPr>
            <p:cNvCxnSpPr>
              <a:cxnSpLocks/>
            </p:cNvCxnSpPr>
            <p:nvPr/>
          </p:nvCxnSpPr>
          <p:spPr>
            <a:xfrm>
              <a:off x="889363" y="1871844"/>
              <a:ext cx="3603124" cy="45864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341E795B-9AE5-EF91-F315-367039BE43AF}"/>
              </a:ext>
            </a:extLst>
          </p:cNvPr>
          <p:cNvGrpSpPr/>
          <p:nvPr/>
        </p:nvGrpSpPr>
        <p:grpSpPr>
          <a:xfrm>
            <a:off x="688359" y="3026225"/>
            <a:ext cx="3709001" cy="855090"/>
            <a:chOff x="803364" y="1475399"/>
            <a:chExt cx="3709001" cy="855090"/>
          </a:xfrm>
        </p:grpSpPr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C568AAE9-1B32-04DE-AA6D-545322BEA02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1273" y="1475399"/>
              <a:ext cx="3631214" cy="4052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11AF42C7-07D3-F18E-9FCB-207C04772356}"/>
                </a:ext>
              </a:extLst>
            </p:cNvPr>
            <p:cNvCxnSpPr>
              <a:cxnSpLocks/>
            </p:cNvCxnSpPr>
            <p:nvPr/>
          </p:nvCxnSpPr>
          <p:spPr>
            <a:xfrm>
              <a:off x="803364" y="1864625"/>
              <a:ext cx="3709001" cy="277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40321A4E-BCC6-7FF4-543D-C1B5AEBFCC36}"/>
                </a:ext>
              </a:extLst>
            </p:cNvPr>
            <p:cNvCxnSpPr>
              <a:cxnSpLocks/>
            </p:cNvCxnSpPr>
            <p:nvPr/>
          </p:nvCxnSpPr>
          <p:spPr>
            <a:xfrm>
              <a:off x="889363" y="1871844"/>
              <a:ext cx="3603124" cy="45864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BCFFADE2-9F0F-E11B-D012-176A92397925}"/>
              </a:ext>
            </a:extLst>
          </p:cNvPr>
          <p:cNvGrpSpPr/>
          <p:nvPr/>
        </p:nvGrpSpPr>
        <p:grpSpPr>
          <a:xfrm>
            <a:off x="688359" y="3684466"/>
            <a:ext cx="3709001" cy="855090"/>
            <a:chOff x="803364" y="1475399"/>
            <a:chExt cx="3709001" cy="855090"/>
          </a:xfrm>
        </p:grpSpPr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82F1D27B-0EAD-7AA4-5EB5-EBC881FB01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1273" y="1475399"/>
              <a:ext cx="3631214" cy="4052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843AC266-FBDF-42BA-0ECE-DC3A6CBB5BCB}"/>
                </a:ext>
              </a:extLst>
            </p:cNvPr>
            <p:cNvCxnSpPr>
              <a:cxnSpLocks/>
            </p:cNvCxnSpPr>
            <p:nvPr/>
          </p:nvCxnSpPr>
          <p:spPr>
            <a:xfrm>
              <a:off x="803364" y="1864625"/>
              <a:ext cx="3709001" cy="277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5CEEBA65-0A67-6904-9714-7E4C566777B0}"/>
                </a:ext>
              </a:extLst>
            </p:cNvPr>
            <p:cNvCxnSpPr>
              <a:cxnSpLocks/>
            </p:cNvCxnSpPr>
            <p:nvPr/>
          </p:nvCxnSpPr>
          <p:spPr>
            <a:xfrm>
              <a:off x="889363" y="1871844"/>
              <a:ext cx="3603124" cy="45864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11DD66C5-7474-520D-3FAA-EB463A652D5D}"/>
              </a:ext>
            </a:extLst>
          </p:cNvPr>
          <p:cNvGrpSpPr/>
          <p:nvPr/>
        </p:nvGrpSpPr>
        <p:grpSpPr>
          <a:xfrm>
            <a:off x="635421" y="4341270"/>
            <a:ext cx="3709001" cy="855090"/>
            <a:chOff x="803364" y="1475399"/>
            <a:chExt cx="3709001" cy="855090"/>
          </a:xfrm>
        </p:grpSpPr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B3F10234-F88E-F5F9-2F5A-A871950C12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1273" y="1475399"/>
              <a:ext cx="3631214" cy="4052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22056CF3-B0F6-D6D3-5BD1-84B71361D241}"/>
                </a:ext>
              </a:extLst>
            </p:cNvPr>
            <p:cNvCxnSpPr>
              <a:cxnSpLocks/>
            </p:cNvCxnSpPr>
            <p:nvPr/>
          </p:nvCxnSpPr>
          <p:spPr>
            <a:xfrm>
              <a:off x="803364" y="1864625"/>
              <a:ext cx="3709001" cy="277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06AAC898-88D9-4DAE-7BF5-AA8511E67539}"/>
                </a:ext>
              </a:extLst>
            </p:cNvPr>
            <p:cNvCxnSpPr>
              <a:cxnSpLocks/>
            </p:cNvCxnSpPr>
            <p:nvPr/>
          </p:nvCxnSpPr>
          <p:spPr>
            <a:xfrm>
              <a:off x="889363" y="1871844"/>
              <a:ext cx="3603124" cy="45864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0BC65EB3-4DAC-6EAC-C4AA-07A4659444FE}"/>
              </a:ext>
            </a:extLst>
          </p:cNvPr>
          <p:cNvGrpSpPr/>
          <p:nvPr/>
        </p:nvGrpSpPr>
        <p:grpSpPr>
          <a:xfrm>
            <a:off x="675177" y="5014546"/>
            <a:ext cx="3709001" cy="855090"/>
            <a:chOff x="803364" y="1475399"/>
            <a:chExt cx="3709001" cy="855090"/>
          </a:xfrm>
        </p:grpSpPr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3C68CEEC-4A42-1DA6-C85E-A427867E98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1273" y="1475399"/>
              <a:ext cx="3631214" cy="4052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816222FF-8B9A-7280-9F21-E027FF1200B1}"/>
                </a:ext>
              </a:extLst>
            </p:cNvPr>
            <p:cNvCxnSpPr>
              <a:cxnSpLocks/>
            </p:cNvCxnSpPr>
            <p:nvPr/>
          </p:nvCxnSpPr>
          <p:spPr>
            <a:xfrm>
              <a:off x="803364" y="1864625"/>
              <a:ext cx="3709001" cy="2770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E6C50EB9-002E-E8AA-8C2A-1F00A3A8F52F}"/>
                </a:ext>
              </a:extLst>
            </p:cNvPr>
            <p:cNvCxnSpPr>
              <a:cxnSpLocks/>
            </p:cNvCxnSpPr>
            <p:nvPr/>
          </p:nvCxnSpPr>
          <p:spPr>
            <a:xfrm>
              <a:off x="889363" y="1871844"/>
              <a:ext cx="3603124" cy="458645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5" name="Rectangle 84">
            <a:extLst>
              <a:ext uri="{FF2B5EF4-FFF2-40B4-BE49-F238E27FC236}">
                <a16:creationId xmlns:a16="http://schemas.microsoft.com/office/drawing/2014/main" id="{C50EDAEA-BA3F-D24B-1162-80FF2C5E9279}"/>
              </a:ext>
            </a:extLst>
          </p:cNvPr>
          <p:cNvSpPr/>
          <p:nvPr/>
        </p:nvSpPr>
        <p:spPr>
          <a:xfrm>
            <a:off x="487110" y="854762"/>
            <a:ext cx="4204531" cy="623557"/>
          </a:xfrm>
          <a:prstGeom prst="rect">
            <a:avLst/>
          </a:prstGeom>
          <a:solidFill>
            <a:srgbClr val="FF0000">
              <a:alpha val="3026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67C3B013-606A-C8EB-7E0B-35F5885D1496}"/>
              </a:ext>
            </a:extLst>
          </p:cNvPr>
          <p:cNvSpPr/>
          <p:nvPr/>
        </p:nvSpPr>
        <p:spPr>
          <a:xfrm>
            <a:off x="487110" y="5359571"/>
            <a:ext cx="4204531" cy="623557"/>
          </a:xfrm>
          <a:prstGeom prst="rect">
            <a:avLst/>
          </a:prstGeom>
          <a:solidFill>
            <a:srgbClr val="FF0000">
              <a:alpha val="3026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D358CB74-77A5-DF95-BF83-68F529FCC041}"/>
              </a:ext>
            </a:extLst>
          </p:cNvPr>
          <p:cNvSpPr txBox="1"/>
          <p:nvPr/>
        </p:nvSpPr>
        <p:spPr>
          <a:xfrm>
            <a:off x="4989466" y="936543"/>
            <a:ext cx="729032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Currently we can’t obtain straight angle data from the edge sources due to trigger restrictions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Have used angle information from Tomas’ tracking to recover data from these sources</a:t>
            </a:r>
          </a:p>
          <a:p>
            <a:endParaRPr lang="en-US" sz="1400" dirty="0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A3DD0C81-15FF-5C64-90B6-EC1C0C0D30A8}"/>
              </a:ext>
            </a:extLst>
          </p:cNvPr>
          <p:cNvSpPr txBox="1"/>
          <p:nvPr/>
        </p:nvSpPr>
        <p:spPr>
          <a:xfrm>
            <a:off x="290381" y="1290222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A4806544-F36E-E86B-737F-DA1CB7C330D5}"/>
              </a:ext>
            </a:extLst>
          </p:cNvPr>
          <p:cNvSpPr txBox="1"/>
          <p:nvPr/>
        </p:nvSpPr>
        <p:spPr>
          <a:xfrm>
            <a:off x="289545" y="1964033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2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E3FD7638-A3E7-53FF-98FC-368E275626F9}"/>
              </a:ext>
            </a:extLst>
          </p:cNvPr>
          <p:cNvSpPr txBox="1"/>
          <p:nvPr/>
        </p:nvSpPr>
        <p:spPr>
          <a:xfrm>
            <a:off x="293909" y="2608917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3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20BA309B-1827-2955-E6A0-89834EAA0A94}"/>
              </a:ext>
            </a:extLst>
          </p:cNvPr>
          <p:cNvSpPr txBox="1"/>
          <p:nvPr/>
        </p:nvSpPr>
        <p:spPr>
          <a:xfrm>
            <a:off x="296295" y="3267434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4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3AD83402-FB55-0AD9-D044-380D24347555}"/>
              </a:ext>
            </a:extLst>
          </p:cNvPr>
          <p:cNvSpPr txBox="1"/>
          <p:nvPr/>
        </p:nvSpPr>
        <p:spPr>
          <a:xfrm>
            <a:off x="301049" y="3933054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5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7542BE62-A85D-2C14-4BB4-6ED61B4B50FC}"/>
              </a:ext>
            </a:extLst>
          </p:cNvPr>
          <p:cNvSpPr txBox="1"/>
          <p:nvPr/>
        </p:nvSpPr>
        <p:spPr>
          <a:xfrm>
            <a:off x="304355" y="4603164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6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122971EC-CFF2-10EE-9B40-49351433934C}"/>
              </a:ext>
            </a:extLst>
          </p:cNvPr>
          <p:cNvSpPr txBox="1"/>
          <p:nvPr/>
        </p:nvSpPr>
        <p:spPr>
          <a:xfrm>
            <a:off x="310607" y="5261681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31421269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F5194A-7AC8-72BE-AA34-ECA78C53F0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E0B936-AB78-492F-AAA4-4BC41696C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Recovering Edge Sources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179F11-825C-F928-7772-2AB42AD9A6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07/03/2024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2718DC-7BFD-8B3C-EF0D-4C069F4BA3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Vertical Reconstruction Analysis Talk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AE52CD-C112-8E17-DD1F-EE44369C0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75C06-E6FF-2B41-9965-ECD387385993}" type="slidenum">
              <a:rPr lang="en-US" smtClean="0"/>
              <a:t>35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99C8916-28E0-44EF-373E-07CB1321345D}"/>
              </a:ext>
            </a:extLst>
          </p:cNvPr>
          <p:cNvGrpSpPr/>
          <p:nvPr/>
        </p:nvGrpSpPr>
        <p:grpSpPr>
          <a:xfrm>
            <a:off x="653572" y="1362025"/>
            <a:ext cx="129209" cy="4094922"/>
            <a:chOff x="5303036" y="1620078"/>
            <a:chExt cx="183364" cy="5932816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197D73B4-8D55-2AA9-5CD2-6ADAB6AF077E}"/>
                </a:ext>
              </a:extLst>
            </p:cNvPr>
            <p:cNvCxnSpPr>
              <a:cxnSpLocks/>
              <a:endCxn id="18" idx="4"/>
            </p:cNvCxnSpPr>
            <p:nvPr/>
          </p:nvCxnSpPr>
          <p:spPr>
            <a:xfrm flipH="1">
              <a:off x="5392488" y="1709530"/>
              <a:ext cx="4460" cy="5843364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FFA6A383-A9DA-4FB8-7E0D-370A47A84AEF}"/>
                </a:ext>
              </a:extLst>
            </p:cNvPr>
            <p:cNvSpPr/>
            <p:nvPr/>
          </p:nvSpPr>
          <p:spPr>
            <a:xfrm>
              <a:off x="5307496" y="1620078"/>
              <a:ext cx="178904" cy="178905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C3450C40-2A7D-8070-2EE6-E2EADFC7C763}"/>
                </a:ext>
              </a:extLst>
            </p:cNvPr>
            <p:cNvSpPr/>
            <p:nvPr/>
          </p:nvSpPr>
          <p:spPr>
            <a:xfrm>
              <a:off x="5307496" y="2578078"/>
              <a:ext cx="178904" cy="178905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8C006859-9CAA-37ED-6338-607A27C1F17B}"/>
                </a:ext>
              </a:extLst>
            </p:cNvPr>
            <p:cNvSpPr/>
            <p:nvPr/>
          </p:nvSpPr>
          <p:spPr>
            <a:xfrm>
              <a:off x="5307496" y="2579814"/>
              <a:ext cx="178904" cy="178905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8932AAB2-E5A2-B58B-64B5-5989282C2D19}"/>
                </a:ext>
              </a:extLst>
            </p:cNvPr>
            <p:cNvSpPr/>
            <p:nvPr/>
          </p:nvSpPr>
          <p:spPr>
            <a:xfrm>
              <a:off x="5307496" y="3537814"/>
              <a:ext cx="178904" cy="178905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84220EA0-4FF6-BB7D-CE7D-322D162FBC5A}"/>
                </a:ext>
              </a:extLst>
            </p:cNvPr>
            <p:cNvSpPr/>
            <p:nvPr/>
          </p:nvSpPr>
          <p:spPr>
            <a:xfrm>
              <a:off x="5304351" y="3538517"/>
              <a:ext cx="178904" cy="178905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48A0908-E2FD-3F02-D281-5CE121FF1B6D}"/>
                </a:ext>
              </a:extLst>
            </p:cNvPr>
            <p:cNvSpPr/>
            <p:nvPr/>
          </p:nvSpPr>
          <p:spPr>
            <a:xfrm>
              <a:off x="5304351" y="4498253"/>
              <a:ext cx="178904" cy="178905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A6BEC542-BACF-C5C2-8227-4809323F23A9}"/>
                </a:ext>
              </a:extLst>
            </p:cNvPr>
            <p:cNvSpPr/>
            <p:nvPr/>
          </p:nvSpPr>
          <p:spPr>
            <a:xfrm>
              <a:off x="5304351" y="5456253"/>
              <a:ext cx="178904" cy="178905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755DCE48-9C9C-A051-3ABA-727859216BB4}"/>
                </a:ext>
              </a:extLst>
            </p:cNvPr>
            <p:cNvSpPr/>
            <p:nvPr/>
          </p:nvSpPr>
          <p:spPr>
            <a:xfrm>
              <a:off x="5303036" y="5456253"/>
              <a:ext cx="178904" cy="178905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8C4040D8-5ECA-ECDE-7069-05536FE76246}"/>
                </a:ext>
              </a:extLst>
            </p:cNvPr>
            <p:cNvSpPr/>
            <p:nvPr/>
          </p:nvSpPr>
          <p:spPr>
            <a:xfrm>
              <a:off x="5303036" y="6415989"/>
              <a:ext cx="178904" cy="178905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B26F7A7D-774C-F82B-6AD3-4D3B8580B3DF}"/>
                </a:ext>
              </a:extLst>
            </p:cNvPr>
            <p:cNvSpPr/>
            <p:nvPr/>
          </p:nvSpPr>
          <p:spPr>
            <a:xfrm>
              <a:off x="5303036" y="7373989"/>
              <a:ext cx="178904" cy="178905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0CDBF92-5DA5-C0ED-0089-131DA8208B14}"/>
              </a:ext>
            </a:extLst>
          </p:cNvPr>
          <p:cNvGrpSpPr/>
          <p:nvPr/>
        </p:nvGrpSpPr>
        <p:grpSpPr>
          <a:xfrm>
            <a:off x="1165149" y="919610"/>
            <a:ext cx="259283" cy="5006120"/>
            <a:chOff x="1383181" y="1794185"/>
            <a:chExt cx="259283" cy="4097810"/>
          </a:xfrm>
        </p:grpSpPr>
        <p:pic>
          <p:nvPicPr>
            <p:cNvPr id="20" name="Content Placeholder 9" descr="Content Placeholder 9">
              <a:extLst>
                <a:ext uri="{FF2B5EF4-FFF2-40B4-BE49-F238E27FC236}">
                  <a16:creationId xmlns:a16="http://schemas.microsoft.com/office/drawing/2014/main" id="{CF879A70-47FF-568C-D332-3E187424DD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5113" t="40305" r="10341" b="4549"/>
            <a:stretch/>
          </p:blipFill>
          <p:spPr>
            <a:xfrm rot="16200000">
              <a:off x="-313842" y="3748985"/>
              <a:ext cx="3660579" cy="215081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21" name="Content Placeholder 9" descr="Content Placeholder 9">
              <a:extLst>
                <a:ext uri="{FF2B5EF4-FFF2-40B4-BE49-F238E27FC236}">
                  <a16:creationId xmlns:a16="http://schemas.microsoft.com/office/drawing/2014/main" id="{6D1719B4-D3D0-713B-26FB-43F6E16477E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9187" t="40305"/>
            <a:stretch/>
          </p:blipFill>
          <p:spPr>
            <a:xfrm rot="16200000">
              <a:off x="1387833" y="1815991"/>
              <a:ext cx="276438" cy="232825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22" name="Content Placeholder 9" descr="Content Placeholder 9">
              <a:extLst>
                <a:ext uri="{FF2B5EF4-FFF2-40B4-BE49-F238E27FC236}">
                  <a16:creationId xmlns:a16="http://schemas.microsoft.com/office/drawing/2014/main" id="{C1E17E28-4A78-2BE0-E6C5-2E7F117B02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9187" t="40305"/>
            <a:stretch/>
          </p:blipFill>
          <p:spPr>
            <a:xfrm rot="5400000">
              <a:off x="1361375" y="5637363"/>
              <a:ext cx="276438" cy="232825"/>
            </a:xfrm>
            <a:prstGeom prst="rect">
              <a:avLst/>
            </a:prstGeom>
            <a:ln w="12700">
              <a:miter lim="400000"/>
            </a:ln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4BFB36D-DAC7-E334-304C-E662A4EF396B}"/>
              </a:ext>
            </a:extLst>
          </p:cNvPr>
          <p:cNvGrpSpPr/>
          <p:nvPr/>
        </p:nvGrpSpPr>
        <p:grpSpPr>
          <a:xfrm>
            <a:off x="1810336" y="926241"/>
            <a:ext cx="259283" cy="5006120"/>
            <a:chOff x="1383181" y="1794185"/>
            <a:chExt cx="259283" cy="4097810"/>
          </a:xfrm>
        </p:grpSpPr>
        <p:pic>
          <p:nvPicPr>
            <p:cNvPr id="24" name="Content Placeholder 9" descr="Content Placeholder 9">
              <a:extLst>
                <a:ext uri="{FF2B5EF4-FFF2-40B4-BE49-F238E27FC236}">
                  <a16:creationId xmlns:a16="http://schemas.microsoft.com/office/drawing/2014/main" id="{28FA064E-170D-2264-DC7E-29C61E520B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5113" t="40305" r="10341" b="4549"/>
            <a:stretch/>
          </p:blipFill>
          <p:spPr>
            <a:xfrm rot="16200000">
              <a:off x="-313842" y="3748985"/>
              <a:ext cx="3660579" cy="215081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25" name="Content Placeholder 9" descr="Content Placeholder 9">
              <a:extLst>
                <a:ext uri="{FF2B5EF4-FFF2-40B4-BE49-F238E27FC236}">
                  <a16:creationId xmlns:a16="http://schemas.microsoft.com/office/drawing/2014/main" id="{1DFC621C-C265-E009-75BB-A3C419B487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9187" t="40305"/>
            <a:stretch/>
          </p:blipFill>
          <p:spPr>
            <a:xfrm rot="16200000">
              <a:off x="1387833" y="1815991"/>
              <a:ext cx="276438" cy="232825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26" name="Content Placeholder 9" descr="Content Placeholder 9">
              <a:extLst>
                <a:ext uri="{FF2B5EF4-FFF2-40B4-BE49-F238E27FC236}">
                  <a16:creationId xmlns:a16="http://schemas.microsoft.com/office/drawing/2014/main" id="{60785F22-644B-0E46-532E-ED5378A7D0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9187" t="40305"/>
            <a:stretch/>
          </p:blipFill>
          <p:spPr>
            <a:xfrm rot="5400000">
              <a:off x="1361375" y="5637363"/>
              <a:ext cx="276438" cy="232825"/>
            </a:xfrm>
            <a:prstGeom prst="rect">
              <a:avLst/>
            </a:prstGeom>
            <a:ln w="12700">
              <a:miter lim="400000"/>
            </a:ln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9726D3F-F09E-4EF7-D6F8-25E1E7C6E22C}"/>
              </a:ext>
            </a:extLst>
          </p:cNvPr>
          <p:cNvGrpSpPr/>
          <p:nvPr/>
        </p:nvGrpSpPr>
        <p:grpSpPr>
          <a:xfrm>
            <a:off x="1802927" y="919610"/>
            <a:ext cx="259283" cy="5006120"/>
            <a:chOff x="1383181" y="1794185"/>
            <a:chExt cx="259283" cy="4097810"/>
          </a:xfrm>
        </p:grpSpPr>
        <p:pic>
          <p:nvPicPr>
            <p:cNvPr id="28" name="Content Placeholder 9" descr="Content Placeholder 9">
              <a:extLst>
                <a:ext uri="{FF2B5EF4-FFF2-40B4-BE49-F238E27FC236}">
                  <a16:creationId xmlns:a16="http://schemas.microsoft.com/office/drawing/2014/main" id="{42576ABF-0225-DC75-961E-1548415C5B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5113" t="40305" r="10341" b="4549"/>
            <a:stretch/>
          </p:blipFill>
          <p:spPr>
            <a:xfrm rot="16200000">
              <a:off x="-313842" y="3748985"/>
              <a:ext cx="3660579" cy="215081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29" name="Content Placeholder 9" descr="Content Placeholder 9">
              <a:extLst>
                <a:ext uri="{FF2B5EF4-FFF2-40B4-BE49-F238E27FC236}">
                  <a16:creationId xmlns:a16="http://schemas.microsoft.com/office/drawing/2014/main" id="{4B19FD52-7C53-04B3-0758-85F2920C3B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9187" t="40305"/>
            <a:stretch/>
          </p:blipFill>
          <p:spPr>
            <a:xfrm rot="16200000">
              <a:off x="1387833" y="1815991"/>
              <a:ext cx="276438" cy="232825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30" name="Content Placeholder 9" descr="Content Placeholder 9">
              <a:extLst>
                <a:ext uri="{FF2B5EF4-FFF2-40B4-BE49-F238E27FC236}">
                  <a16:creationId xmlns:a16="http://schemas.microsoft.com/office/drawing/2014/main" id="{0943E58B-0B74-83AB-2760-C81BC6C354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9187" t="40305"/>
            <a:stretch/>
          </p:blipFill>
          <p:spPr>
            <a:xfrm rot="5400000">
              <a:off x="1361375" y="5637363"/>
              <a:ext cx="276438" cy="232825"/>
            </a:xfrm>
            <a:prstGeom prst="rect">
              <a:avLst/>
            </a:prstGeom>
            <a:ln w="12700">
              <a:miter lim="400000"/>
            </a:ln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6B8F869-D347-8969-C9FF-F900A73BAB57}"/>
              </a:ext>
            </a:extLst>
          </p:cNvPr>
          <p:cNvGrpSpPr/>
          <p:nvPr/>
        </p:nvGrpSpPr>
        <p:grpSpPr>
          <a:xfrm>
            <a:off x="2448114" y="926241"/>
            <a:ext cx="259283" cy="5006120"/>
            <a:chOff x="1383181" y="1794185"/>
            <a:chExt cx="259283" cy="4097810"/>
          </a:xfrm>
        </p:grpSpPr>
        <p:pic>
          <p:nvPicPr>
            <p:cNvPr id="32" name="Content Placeholder 9" descr="Content Placeholder 9">
              <a:extLst>
                <a:ext uri="{FF2B5EF4-FFF2-40B4-BE49-F238E27FC236}">
                  <a16:creationId xmlns:a16="http://schemas.microsoft.com/office/drawing/2014/main" id="{675E8523-9ADE-0169-EBAC-8FF8CF7F75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5113" t="40305" r="10341" b="4549"/>
            <a:stretch/>
          </p:blipFill>
          <p:spPr>
            <a:xfrm rot="16200000">
              <a:off x="-313842" y="3748985"/>
              <a:ext cx="3660579" cy="215081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33" name="Content Placeholder 9" descr="Content Placeholder 9">
              <a:extLst>
                <a:ext uri="{FF2B5EF4-FFF2-40B4-BE49-F238E27FC236}">
                  <a16:creationId xmlns:a16="http://schemas.microsoft.com/office/drawing/2014/main" id="{1BA0A617-CDAB-156F-3476-D0A8FDBA3C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9187" t="40305"/>
            <a:stretch/>
          </p:blipFill>
          <p:spPr>
            <a:xfrm rot="16200000">
              <a:off x="1387833" y="1815991"/>
              <a:ext cx="276438" cy="232825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34" name="Content Placeholder 9" descr="Content Placeholder 9">
              <a:extLst>
                <a:ext uri="{FF2B5EF4-FFF2-40B4-BE49-F238E27FC236}">
                  <a16:creationId xmlns:a16="http://schemas.microsoft.com/office/drawing/2014/main" id="{F0CA2D7D-B6FB-E68E-C995-9315B2F2CD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9187" t="40305"/>
            <a:stretch/>
          </p:blipFill>
          <p:spPr>
            <a:xfrm rot="5400000">
              <a:off x="1361375" y="5637363"/>
              <a:ext cx="276438" cy="232825"/>
            </a:xfrm>
            <a:prstGeom prst="rect">
              <a:avLst/>
            </a:prstGeom>
            <a:ln w="12700">
              <a:miter lim="400000"/>
            </a:ln>
          </p:spPr>
        </p:pic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2AE4213-08D0-A23F-18D2-4BFFEA990F4F}"/>
              </a:ext>
            </a:extLst>
          </p:cNvPr>
          <p:cNvGrpSpPr/>
          <p:nvPr/>
        </p:nvGrpSpPr>
        <p:grpSpPr>
          <a:xfrm>
            <a:off x="2442849" y="929913"/>
            <a:ext cx="259283" cy="5006120"/>
            <a:chOff x="1383181" y="1794185"/>
            <a:chExt cx="259283" cy="4097810"/>
          </a:xfrm>
        </p:grpSpPr>
        <p:pic>
          <p:nvPicPr>
            <p:cNvPr id="36" name="Content Placeholder 9" descr="Content Placeholder 9">
              <a:extLst>
                <a:ext uri="{FF2B5EF4-FFF2-40B4-BE49-F238E27FC236}">
                  <a16:creationId xmlns:a16="http://schemas.microsoft.com/office/drawing/2014/main" id="{0365C0F1-726F-620E-39A7-CE44B8546F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5113" t="40305" r="10341" b="4549"/>
            <a:stretch/>
          </p:blipFill>
          <p:spPr>
            <a:xfrm rot="16200000">
              <a:off x="-313842" y="3748985"/>
              <a:ext cx="3660579" cy="215081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37" name="Content Placeholder 9" descr="Content Placeholder 9">
              <a:extLst>
                <a:ext uri="{FF2B5EF4-FFF2-40B4-BE49-F238E27FC236}">
                  <a16:creationId xmlns:a16="http://schemas.microsoft.com/office/drawing/2014/main" id="{4774C4AF-B832-2FD6-AD3F-7AB76BEFFA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9187" t="40305"/>
            <a:stretch/>
          </p:blipFill>
          <p:spPr>
            <a:xfrm rot="16200000">
              <a:off x="1387833" y="1815991"/>
              <a:ext cx="276438" cy="232825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38" name="Content Placeholder 9" descr="Content Placeholder 9">
              <a:extLst>
                <a:ext uri="{FF2B5EF4-FFF2-40B4-BE49-F238E27FC236}">
                  <a16:creationId xmlns:a16="http://schemas.microsoft.com/office/drawing/2014/main" id="{83D7ED87-A961-BA52-0C32-3B4E2FC526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9187" t="40305"/>
            <a:stretch/>
          </p:blipFill>
          <p:spPr>
            <a:xfrm rot="5400000">
              <a:off x="1361375" y="5637363"/>
              <a:ext cx="276438" cy="232825"/>
            </a:xfrm>
            <a:prstGeom prst="rect">
              <a:avLst/>
            </a:prstGeom>
            <a:ln w="12700">
              <a:miter lim="400000"/>
            </a:ln>
          </p:spPr>
        </p:pic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4F0E922B-BDFD-F595-A6A2-1C064D37210A}"/>
              </a:ext>
            </a:extLst>
          </p:cNvPr>
          <p:cNvGrpSpPr/>
          <p:nvPr/>
        </p:nvGrpSpPr>
        <p:grpSpPr>
          <a:xfrm>
            <a:off x="3088036" y="936544"/>
            <a:ext cx="259283" cy="5006120"/>
            <a:chOff x="1383181" y="1794185"/>
            <a:chExt cx="259283" cy="4097810"/>
          </a:xfrm>
        </p:grpSpPr>
        <p:pic>
          <p:nvPicPr>
            <p:cNvPr id="40" name="Content Placeholder 9" descr="Content Placeholder 9">
              <a:extLst>
                <a:ext uri="{FF2B5EF4-FFF2-40B4-BE49-F238E27FC236}">
                  <a16:creationId xmlns:a16="http://schemas.microsoft.com/office/drawing/2014/main" id="{B04ABA84-3B45-A603-3F1E-1F19AFF4FD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5113" t="40305" r="10341" b="4549"/>
            <a:stretch/>
          </p:blipFill>
          <p:spPr>
            <a:xfrm rot="16200000">
              <a:off x="-313842" y="3748985"/>
              <a:ext cx="3660579" cy="215081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41" name="Content Placeholder 9" descr="Content Placeholder 9">
              <a:extLst>
                <a:ext uri="{FF2B5EF4-FFF2-40B4-BE49-F238E27FC236}">
                  <a16:creationId xmlns:a16="http://schemas.microsoft.com/office/drawing/2014/main" id="{9B2AC949-FBA1-3532-A1C1-B8ABF48124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9187" t="40305"/>
            <a:stretch/>
          </p:blipFill>
          <p:spPr>
            <a:xfrm rot="16200000">
              <a:off x="1387833" y="1815991"/>
              <a:ext cx="276438" cy="232825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42" name="Content Placeholder 9" descr="Content Placeholder 9">
              <a:extLst>
                <a:ext uri="{FF2B5EF4-FFF2-40B4-BE49-F238E27FC236}">
                  <a16:creationId xmlns:a16="http://schemas.microsoft.com/office/drawing/2014/main" id="{33E0688D-F329-2205-B076-C2E9CF7DE5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9187" t="40305"/>
            <a:stretch/>
          </p:blipFill>
          <p:spPr>
            <a:xfrm rot="5400000">
              <a:off x="1361375" y="5637363"/>
              <a:ext cx="276438" cy="232825"/>
            </a:xfrm>
            <a:prstGeom prst="rect">
              <a:avLst/>
            </a:prstGeom>
            <a:ln w="12700">
              <a:miter lim="400000"/>
            </a:ln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C0BCF6EB-A7C5-86D8-DBA3-1C7F9567C80F}"/>
              </a:ext>
            </a:extLst>
          </p:cNvPr>
          <p:cNvGrpSpPr/>
          <p:nvPr/>
        </p:nvGrpSpPr>
        <p:grpSpPr>
          <a:xfrm>
            <a:off x="3081800" y="938721"/>
            <a:ext cx="259283" cy="5006120"/>
            <a:chOff x="1383181" y="1794185"/>
            <a:chExt cx="259283" cy="4097810"/>
          </a:xfrm>
        </p:grpSpPr>
        <p:pic>
          <p:nvPicPr>
            <p:cNvPr id="44" name="Content Placeholder 9" descr="Content Placeholder 9">
              <a:extLst>
                <a:ext uri="{FF2B5EF4-FFF2-40B4-BE49-F238E27FC236}">
                  <a16:creationId xmlns:a16="http://schemas.microsoft.com/office/drawing/2014/main" id="{757CC30C-2868-E22C-9EB0-0363938B37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5113" t="40305" r="10341" b="4549"/>
            <a:stretch/>
          </p:blipFill>
          <p:spPr>
            <a:xfrm rot="16200000">
              <a:off x="-313842" y="3748985"/>
              <a:ext cx="3660579" cy="215081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45" name="Content Placeholder 9" descr="Content Placeholder 9">
              <a:extLst>
                <a:ext uri="{FF2B5EF4-FFF2-40B4-BE49-F238E27FC236}">
                  <a16:creationId xmlns:a16="http://schemas.microsoft.com/office/drawing/2014/main" id="{7800C3B1-2757-C9F6-C2D7-631FC0C245E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9187" t="40305"/>
            <a:stretch/>
          </p:blipFill>
          <p:spPr>
            <a:xfrm rot="16200000">
              <a:off x="1387833" y="1815991"/>
              <a:ext cx="276438" cy="232825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46" name="Content Placeholder 9" descr="Content Placeholder 9">
              <a:extLst>
                <a:ext uri="{FF2B5EF4-FFF2-40B4-BE49-F238E27FC236}">
                  <a16:creationId xmlns:a16="http://schemas.microsoft.com/office/drawing/2014/main" id="{A4A6A8C5-ACD7-633F-AECA-5CA062B1A3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9187" t="40305"/>
            <a:stretch/>
          </p:blipFill>
          <p:spPr>
            <a:xfrm rot="5400000">
              <a:off x="1361375" y="5637363"/>
              <a:ext cx="276438" cy="232825"/>
            </a:xfrm>
            <a:prstGeom prst="rect">
              <a:avLst/>
            </a:prstGeom>
            <a:ln w="12700">
              <a:miter lim="400000"/>
            </a:ln>
          </p:spPr>
        </p:pic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769338F3-B017-BC5F-CD15-AFA4B869D24B}"/>
              </a:ext>
            </a:extLst>
          </p:cNvPr>
          <p:cNvGrpSpPr/>
          <p:nvPr/>
        </p:nvGrpSpPr>
        <p:grpSpPr>
          <a:xfrm>
            <a:off x="3726987" y="945352"/>
            <a:ext cx="259283" cy="5006120"/>
            <a:chOff x="1383181" y="1794185"/>
            <a:chExt cx="259283" cy="4097810"/>
          </a:xfrm>
        </p:grpSpPr>
        <p:pic>
          <p:nvPicPr>
            <p:cNvPr id="48" name="Content Placeholder 9" descr="Content Placeholder 9">
              <a:extLst>
                <a:ext uri="{FF2B5EF4-FFF2-40B4-BE49-F238E27FC236}">
                  <a16:creationId xmlns:a16="http://schemas.microsoft.com/office/drawing/2014/main" id="{87F4B87B-94E6-BDFC-9397-1B5998BB6D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5113" t="40305" r="10341" b="4549"/>
            <a:stretch/>
          </p:blipFill>
          <p:spPr>
            <a:xfrm rot="16200000">
              <a:off x="-313842" y="3748985"/>
              <a:ext cx="3660579" cy="215081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49" name="Content Placeholder 9" descr="Content Placeholder 9">
              <a:extLst>
                <a:ext uri="{FF2B5EF4-FFF2-40B4-BE49-F238E27FC236}">
                  <a16:creationId xmlns:a16="http://schemas.microsoft.com/office/drawing/2014/main" id="{C805819E-B9C4-167F-BD7F-0424E1A3F9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9187" t="40305"/>
            <a:stretch/>
          </p:blipFill>
          <p:spPr>
            <a:xfrm rot="16200000">
              <a:off x="1387833" y="1815991"/>
              <a:ext cx="276438" cy="232825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50" name="Content Placeholder 9" descr="Content Placeholder 9">
              <a:extLst>
                <a:ext uri="{FF2B5EF4-FFF2-40B4-BE49-F238E27FC236}">
                  <a16:creationId xmlns:a16="http://schemas.microsoft.com/office/drawing/2014/main" id="{005EE50A-F042-E00E-984C-528A8BDC226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9187" t="40305"/>
            <a:stretch/>
          </p:blipFill>
          <p:spPr>
            <a:xfrm rot="5400000">
              <a:off x="1361375" y="5637363"/>
              <a:ext cx="276438" cy="232825"/>
            </a:xfrm>
            <a:prstGeom prst="rect">
              <a:avLst/>
            </a:prstGeom>
            <a:ln w="12700">
              <a:miter lim="400000"/>
            </a:ln>
          </p:spPr>
        </p:pic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331FC53E-FFA0-547C-744E-BACCAB7683B4}"/>
              </a:ext>
            </a:extLst>
          </p:cNvPr>
          <p:cNvGrpSpPr/>
          <p:nvPr/>
        </p:nvGrpSpPr>
        <p:grpSpPr>
          <a:xfrm>
            <a:off x="675177" y="1028503"/>
            <a:ext cx="3709001" cy="855090"/>
            <a:chOff x="803364" y="1475399"/>
            <a:chExt cx="3709001" cy="855090"/>
          </a:xfrm>
        </p:grpSpPr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6443B84B-C866-B289-4C9E-2FC76F57F12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1273" y="1475399"/>
              <a:ext cx="3631214" cy="405203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13ABD0BC-048D-2B70-9E14-131B6A12434D}"/>
                </a:ext>
              </a:extLst>
            </p:cNvPr>
            <p:cNvCxnSpPr>
              <a:cxnSpLocks/>
            </p:cNvCxnSpPr>
            <p:nvPr/>
          </p:nvCxnSpPr>
          <p:spPr>
            <a:xfrm>
              <a:off x="803364" y="1864625"/>
              <a:ext cx="3709001" cy="2770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36B7B1DD-E6BA-54DF-E35A-85B45AB76765}"/>
                </a:ext>
              </a:extLst>
            </p:cNvPr>
            <p:cNvCxnSpPr>
              <a:cxnSpLocks/>
            </p:cNvCxnSpPr>
            <p:nvPr/>
          </p:nvCxnSpPr>
          <p:spPr>
            <a:xfrm>
              <a:off x="889363" y="1871844"/>
              <a:ext cx="3603124" cy="45864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CF68D92D-F080-8432-CDE0-B736111A39BD}"/>
              </a:ext>
            </a:extLst>
          </p:cNvPr>
          <p:cNvGrpSpPr/>
          <p:nvPr/>
        </p:nvGrpSpPr>
        <p:grpSpPr>
          <a:xfrm>
            <a:off x="675177" y="1699457"/>
            <a:ext cx="3709001" cy="855090"/>
            <a:chOff x="803364" y="1475399"/>
            <a:chExt cx="3709001" cy="855090"/>
          </a:xfrm>
        </p:grpSpPr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672C3947-3BB0-164C-13B7-9496656B9DE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1273" y="1475399"/>
              <a:ext cx="3631214" cy="4052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186C1244-C890-815F-21ED-8D6225320C5E}"/>
                </a:ext>
              </a:extLst>
            </p:cNvPr>
            <p:cNvCxnSpPr>
              <a:cxnSpLocks/>
            </p:cNvCxnSpPr>
            <p:nvPr/>
          </p:nvCxnSpPr>
          <p:spPr>
            <a:xfrm>
              <a:off x="803364" y="1864625"/>
              <a:ext cx="3709001" cy="277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41D6520D-5A8C-AC20-6F3D-8B982644D488}"/>
                </a:ext>
              </a:extLst>
            </p:cNvPr>
            <p:cNvCxnSpPr>
              <a:cxnSpLocks/>
            </p:cNvCxnSpPr>
            <p:nvPr/>
          </p:nvCxnSpPr>
          <p:spPr>
            <a:xfrm>
              <a:off x="889363" y="1871844"/>
              <a:ext cx="3603124" cy="45864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EC49FB6E-7F17-C33C-0613-4F8C2E441E45}"/>
              </a:ext>
            </a:extLst>
          </p:cNvPr>
          <p:cNvGrpSpPr/>
          <p:nvPr/>
        </p:nvGrpSpPr>
        <p:grpSpPr>
          <a:xfrm>
            <a:off x="655299" y="2364157"/>
            <a:ext cx="3709001" cy="855090"/>
            <a:chOff x="803364" y="1475399"/>
            <a:chExt cx="3709001" cy="855090"/>
          </a:xfrm>
        </p:grpSpPr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4522B175-C3AF-82C9-94D0-B90B2047B72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1273" y="1475399"/>
              <a:ext cx="3631214" cy="4052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9FB3AD73-BC3B-C987-1DE4-368AE494C085}"/>
                </a:ext>
              </a:extLst>
            </p:cNvPr>
            <p:cNvCxnSpPr>
              <a:cxnSpLocks/>
            </p:cNvCxnSpPr>
            <p:nvPr/>
          </p:nvCxnSpPr>
          <p:spPr>
            <a:xfrm>
              <a:off x="803364" y="1864625"/>
              <a:ext cx="3709001" cy="277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8F1E078B-DF85-932D-C47F-1F9D7653067D}"/>
                </a:ext>
              </a:extLst>
            </p:cNvPr>
            <p:cNvCxnSpPr>
              <a:cxnSpLocks/>
            </p:cNvCxnSpPr>
            <p:nvPr/>
          </p:nvCxnSpPr>
          <p:spPr>
            <a:xfrm>
              <a:off x="889363" y="1871844"/>
              <a:ext cx="3603124" cy="45864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BF574B78-46C7-846A-23F4-75A62BF989A4}"/>
              </a:ext>
            </a:extLst>
          </p:cNvPr>
          <p:cNvGrpSpPr/>
          <p:nvPr/>
        </p:nvGrpSpPr>
        <p:grpSpPr>
          <a:xfrm>
            <a:off x="688359" y="3026225"/>
            <a:ext cx="3709001" cy="855090"/>
            <a:chOff x="803364" y="1475399"/>
            <a:chExt cx="3709001" cy="855090"/>
          </a:xfrm>
        </p:grpSpPr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B87C294E-B1A5-CFDA-2DA9-9FDEA15F77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1273" y="1475399"/>
              <a:ext cx="3631214" cy="4052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C5783C47-1BED-64F9-1B81-3D8BC35417B8}"/>
                </a:ext>
              </a:extLst>
            </p:cNvPr>
            <p:cNvCxnSpPr>
              <a:cxnSpLocks/>
            </p:cNvCxnSpPr>
            <p:nvPr/>
          </p:nvCxnSpPr>
          <p:spPr>
            <a:xfrm>
              <a:off x="803364" y="1864625"/>
              <a:ext cx="3709001" cy="277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5A1D101E-8CF7-2359-528A-69330C3F6BFD}"/>
                </a:ext>
              </a:extLst>
            </p:cNvPr>
            <p:cNvCxnSpPr>
              <a:cxnSpLocks/>
            </p:cNvCxnSpPr>
            <p:nvPr/>
          </p:nvCxnSpPr>
          <p:spPr>
            <a:xfrm>
              <a:off x="889363" y="1871844"/>
              <a:ext cx="3603124" cy="45864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6C263560-8ADD-78A9-E030-8C4246E50418}"/>
              </a:ext>
            </a:extLst>
          </p:cNvPr>
          <p:cNvGrpSpPr/>
          <p:nvPr/>
        </p:nvGrpSpPr>
        <p:grpSpPr>
          <a:xfrm>
            <a:off x="688359" y="3684466"/>
            <a:ext cx="3709001" cy="855090"/>
            <a:chOff x="803364" y="1475399"/>
            <a:chExt cx="3709001" cy="855090"/>
          </a:xfrm>
        </p:grpSpPr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5704FFE8-C12A-8EB6-3E3D-1BFD213CDF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1273" y="1475399"/>
              <a:ext cx="3631214" cy="4052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16509C74-6680-1893-ED16-8F3F587BE462}"/>
                </a:ext>
              </a:extLst>
            </p:cNvPr>
            <p:cNvCxnSpPr>
              <a:cxnSpLocks/>
            </p:cNvCxnSpPr>
            <p:nvPr/>
          </p:nvCxnSpPr>
          <p:spPr>
            <a:xfrm>
              <a:off x="803364" y="1864625"/>
              <a:ext cx="3709001" cy="277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15943172-B034-513B-B6FD-6E58E57AD007}"/>
                </a:ext>
              </a:extLst>
            </p:cNvPr>
            <p:cNvCxnSpPr>
              <a:cxnSpLocks/>
            </p:cNvCxnSpPr>
            <p:nvPr/>
          </p:nvCxnSpPr>
          <p:spPr>
            <a:xfrm>
              <a:off x="889363" y="1871844"/>
              <a:ext cx="3603124" cy="45864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4C524AA3-A04A-2AE9-B9F9-0D8CAA399FD9}"/>
              </a:ext>
            </a:extLst>
          </p:cNvPr>
          <p:cNvGrpSpPr/>
          <p:nvPr/>
        </p:nvGrpSpPr>
        <p:grpSpPr>
          <a:xfrm>
            <a:off x="635421" y="4341270"/>
            <a:ext cx="3709001" cy="855090"/>
            <a:chOff x="803364" y="1475399"/>
            <a:chExt cx="3709001" cy="855090"/>
          </a:xfrm>
        </p:grpSpPr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408297C2-973D-6B9A-851C-1B8F3CDAC4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1273" y="1475399"/>
              <a:ext cx="3631214" cy="4052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EA17E5C6-FFEE-6BEF-6D8C-71CFBCDAE055}"/>
                </a:ext>
              </a:extLst>
            </p:cNvPr>
            <p:cNvCxnSpPr>
              <a:cxnSpLocks/>
            </p:cNvCxnSpPr>
            <p:nvPr/>
          </p:nvCxnSpPr>
          <p:spPr>
            <a:xfrm>
              <a:off x="803364" y="1864625"/>
              <a:ext cx="3709001" cy="277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E88E1982-2FCA-25C3-579A-541B099D9DD4}"/>
                </a:ext>
              </a:extLst>
            </p:cNvPr>
            <p:cNvCxnSpPr>
              <a:cxnSpLocks/>
            </p:cNvCxnSpPr>
            <p:nvPr/>
          </p:nvCxnSpPr>
          <p:spPr>
            <a:xfrm>
              <a:off x="889363" y="1871844"/>
              <a:ext cx="3603124" cy="45864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31666571-A0E1-61B7-7A9E-255AC006668C}"/>
              </a:ext>
            </a:extLst>
          </p:cNvPr>
          <p:cNvGrpSpPr/>
          <p:nvPr/>
        </p:nvGrpSpPr>
        <p:grpSpPr>
          <a:xfrm>
            <a:off x="675177" y="5014546"/>
            <a:ext cx="3709001" cy="855090"/>
            <a:chOff x="803364" y="1475399"/>
            <a:chExt cx="3709001" cy="855090"/>
          </a:xfrm>
        </p:grpSpPr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C1D9638D-93D9-41CB-3CBD-09072EB2B4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1273" y="1475399"/>
              <a:ext cx="3631214" cy="4052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A236D532-2D0E-81B4-F3D7-ED4F211A5CA0}"/>
                </a:ext>
              </a:extLst>
            </p:cNvPr>
            <p:cNvCxnSpPr>
              <a:cxnSpLocks/>
            </p:cNvCxnSpPr>
            <p:nvPr/>
          </p:nvCxnSpPr>
          <p:spPr>
            <a:xfrm>
              <a:off x="803364" y="1864625"/>
              <a:ext cx="3709001" cy="2770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7799B82B-E7DD-F0BB-A27E-B0FA6D4F4354}"/>
                </a:ext>
              </a:extLst>
            </p:cNvPr>
            <p:cNvCxnSpPr>
              <a:cxnSpLocks/>
            </p:cNvCxnSpPr>
            <p:nvPr/>
          </p:nvCxnSpPr>
          <p:spPr>
            <a:xfrm>
              <a:off x="889363" y="1871844"/>
              <a:ext cx="3603124" cy="458645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5" name="Rectangle 84">
            <a:extLst>
              <a:ext uri="{FF2B5EF4-FFF2-40B4-BE49-F238E27FC236}">
                <a16:creationId xmlns:a16="http://schemas.microsoft.com/office/drawing/2014/main" id="{9DC595BC-74B3-0C3D-F634-BB7401D94A9C}"/>
              </a:ext>
            </a:extLst>
          </p:cNvPr>
          <p:cNvSpPr/>
          <p:nvPr/>
        </p:nvSpPr>
        <p:spPr>
          <a:xfrm>
            <a:off x="487110" y="854762"/>
            <a:ext cx="4204531" cy="623557"/>
          </a:xfrm>
          <a:prstGeom prst="rect">
            <a:avLst/>
          </a:prstGeom>
          <a:solidFill>
            <a:srgbClr val="FF0000">
              <a:alpha val="3026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5B79665D-6595-6A7B-C69A-7CD831431993}"/>
              </a:ext>
            </a:extLst>
          </p:cNvPr>
          <p:cNvSpPr/>
          <p:nvPr/>
        </p:nvSpPr>
        <p:spPr>
          <a:xfrm>
            <a:off x="487110" y="5359571"/>
            <a:ext cx="4204531" cy="623557"/>
          </a:xfrm>
          <a:prstGeom prst="rect">
            <a:avLst/>
          </a:prstGeom>
          <a:solidFill>
            <a:srgbClr val="FF0000">
              <a:alpha val="3026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51100A18-402D-99E7-E4CC-5C3A4A2FCE84}"/>
              </a:ext>
            </a:extLst>
          </p:cNvPr>
          <p:cNvSpPr txBox="1"/>
          <p:nvPr/>
        </p:nvSpPr>
        <p:spPr>
          <a:xfrm>
            <a:off x="4989466" y="936543"/>
            <a:ext cx="7290329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Currently we can’t obtain straight angle data from the edge sources due to trigger restrictions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Have used angle information from Tomas’ tracking to recover data from these sources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Results in higher uncertainty on position measurement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(Angle is calculated using data uncorrected for deceleration but the scale of this effect has </a:t>
            </a:r>
          </a:p>
          <a:p>
            <a:r>
              <a:rPr lang="en-US" sz="1400" dirty="0"/>
              <a:t>       been account for)</a:t>
            </a:r>
          </a:p>
          <a:p>
            <a:endParaRPr lang="en-US" sz="1400" dirty="0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09692A0A-56C6-5187-39FF-F0491DCECE50}"/>
              </a:ext>
            </a:extLst>
          </p:cNvPr>
          <p:cNvSpPr txBox="1"/>
          <p:nvPr/>
        </p:nvSpPr>
        <p:spPr>
          <a:xfrm>
            <a:off x="290381" y="1290222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C109DA2A-1889-4667-5FA8-6423ADDCE7B5}"/>
              </a:ext>
            </a:extLst>
          </p:cNvPr>
          <p:cNvSpPr txBox="1"/>
          <p:nvPr/>
        </p:nvSpPr>
        <p:spPr>
          <a:xfrm>
            <a:off x="289545" y="1964033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2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0AED83EA-EBC0-40F7-23C4-5489E9E38F60}"/>
              </a:ext>
            </a:extLst>
          </p:cNvPr>
          <p:cNvSpPr txBox="1"/>
          <p:nvPr/>
        </p:nvSpPr>
        <p:spPr>
          <a:xfrm>
            <a:off x="293909" y="2608917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3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33F11150-2F6E-12DB-5E9E-920881603706}"/>
              </a:ext>
            </a:extLst>
          </p:cNvPr>
          <p:cNvSpPr txBox="1"/>
          <p:nvPr/>
        </p:nvSpPr>
        <p:spPr>
          <a:xfrm>
            <a:off x="296295" y="3267434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4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2697FAC8-F9E6-F8F4-43A2-7172DA61378C}"/>
              </a:ext>
            </a:extLst>
          </p:cNvPr>
          <p:cNvSpPr txBox="1"/>
          <p:nvPr/>
        </p:nvSpPr>
        <p:spPr>
          <a:xfrm>
            <a:off x="301049" y="3933054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5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E380BB77-78E6-AA6D-5A18-01626AD23C6E}"/>
              </a:ext>
            </a:extLst>
          </p:cNvPr>
          <p:cNvSpPr txBox="1"/>
          <p:nvPr/>
        </p:nvSpPr>
        <p:spPr>
          <a:xfrm>
            <a:off x="304355" y="4603164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6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DE7B170-3AD8-DD83-9E17-53F9E906AC51}"/>
              </a:ext>
            </a:extLst>
          </p:cNvPr>
          <p:cNvSpPr txBox="1"/>
          <p:nvPr/>
        </p:nvSpPr>
        <p:spPr>
          <a:xfrm>
            <a:off x="310607" y="5261681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267716200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3912FA-095C-678A-8EC0-2C9C6E1840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02B1E1-FDCE-381E-FCD9-EDFF68F7A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Recovering Edge Sources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DA4DC7-ABB4-5080-BEEC-F5CB1F4BF7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07/03/2024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9CF1D9-1BCC-EE86-F4DE-D6EC12DDE4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Vertical Reconstruction Analysis Talk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F0B3D1-A76F-6825-76BA-3908F8F4DB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75C06-E6FF-2B41-9965-ECD387385993}" type="slidenum">
              <a:rPr lang="en-US" smtClean="0"/>
              <a:t>36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E60F795-D7D7-6CC7-668F-E46D75A259F9}"/>
              </a:ext>
            </a:extLst>
          </p:cNvPr>
          <p:cNvGrpSpPr/>
          <p:nvPr/>
        </p:nvGrpSpPr>
        <p:grpSpPr>
          <a:xfrm>
            <a:off x="653572" y="1362025"/>
            <a:ext cx="129209" cy="4094922"/>
            <a:chOff x="5303036" y="1620078"/>
            <a:chExt cx="183364" cy="5932816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274FF489-5911-E76D-145D-853D933B607F}"/>
                </a:ext>
              </a:extLst>
            </p:cNvPr>
            <p:cNvCxnSpPr>
              <a:cxnSpLocks/>
              <a:endCxn id="18" idx="4"/>
            </p:cNvCxnSpPr>
            <p:nvPr/>
          </p:nvCxnSpPr>
          <p:spPr>
            <a:xfrm flipH="1">
              <a:off x="5392488" y="1709530"/>
              <a:ext cx="4460" cy="5843364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37C4D5F1-8D28-99D0-DCA4-93A7C42B4B21}"/>
                </a:ext>
              </a:extLst>
            </p:cNvPr>
            <p:cNvSpPr/>
            <p:nvPr/>
          </p:nvSpPr>
          <p:spPr>
            <a:xfrm>
              <a:off x="5307496" y="1620078"/>
              <a:ext cx="178904" cy="178905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1BDC916-186A-A3D1-A93B-ACCAA5D03AB9}"/>
                </a:ext>
              </a:extLst>
            </p:cNvPr>
            <p:cNvSpPr/>
            <p:nvPr/>
          </p:nvSpPr>
          <p:spPr>
            <a:xfrm>
              <a:off x="5307496" y="2578078"/>
              <a:ext cx="178904" cy="178905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C523FD1A-B2CD-254C-66D1-1F1089A8F53E}"/>
                </a:ext>
              </a:extLst>
            </p:cNvPr>
            <p:cNvSpPr/>
            <p:nvPr/>
          </p:nvSpPr>
          <p:spPr>
            <a:xfrm>
              <a:off x="5307496" y="2579814"/>
              <a:ext cx="178904" cy="178905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FE71ABD4-BA94-8BC7-C790-DE27B9F80657}"/>
                </a:ext>
              </a:extLst>
            </p:cNvPr>
            <p:cNvSpPr/>
            <p:nvPr/>
          </p:nvSpPr>
          <p:spPr>
            <a:xfrm>
              <a:off x="5307496" y="3537814"/>
              <a:ext cx="178904" cy="178905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7BE5164A-3ED8-B456-3B5A-DA4E8A5E9E3F}"/>
                </a:ext>
              </a:extLst>
            </p:cNvPr>
            <p:cNvSpPr/>
            <p:nvPr/>
          </p:nvSpPr>
          <p:spPr>
            <a:xfrm>
              <a:off x="5304351" y="3538517"/>
              <a:ext cx="178904" cy="178905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04B2726-D60B-313F-0023-A9B16B895E8C}"/>
                </a:ext>
              </a:extLst>
            </p:cNvPr>
            <p:cNvSpPr/>
            <p:nvPr/>
          </p:nvSpPr>
          <p:spPr>
            <a:xfrm>
              <a:off x="5304351" y="4498253"/>
              <a:ext cx="178904" cy="178905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C3F37C3C-CFF9-8918-DA56-A3E4A64F8F66}"/>
                </a:ext>
              </a:extLst>
            </p:cNvPr>
            <p:cNvSpPr/>
            <p:nvPr/>
          </p:nvSpPr>
          <p:spPr>
            <a:xfrm>
              <a:off x="5304351" y="5456253"/>
              <a:ext cx="178904" cy="178905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2795591B-9B6A-7A34-7C50-82E10023C544}"/>
                </a:ext>
              </a:extLst>
            </p:cNvPr>
            <p:cNvSpPr/>
            <p:nvPr/>
          </p:nvSpPr>
          <p:spPr>
            <a:xfrm>
              <a:off x="5303036" y="5456253"/>
              <a:ext cx="178904" cy="178905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2131CB53-05ED-FC14-2DDD-7312C7D476D6}"/>
                </a:ext>
              </a:extLst>
            </p:cNvPr>
            <p:cNvSpPr/>
            <p:nvPr/>
          </p:nvSpPr>
          <p:spPr>
            <a:xfrm>
              <a:off x="5303036" y="6415989"/>
              <a:ext cx="178904" cy="178905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E39E4A06-4363-57B8-883B-8BD9CCCB79FC}"/>
                </a:ext>
              </a:extLst>
            </p:cNvPr>
            <p:cNvSpPr/>
            <p:nvPr/>
          </p:nvSpPr>
          <p:spPr>
            <a:xfrm>
              <a:off x="5303036" y="7373989"/>
              <a:ext cx="178904" cy="178905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471B046-47BA-CF79-AE95-D7B703A202CF}"/>
              </a:ext>
            </a:extLst>
          </p:cNvPr>
          <p:cNvGrpSpPr/>
          <p:nvPr/>
        </p:nvGrpSpPr>
        <p:grpSpPr>
          <a:xfrm>
            <a:off x="1165149" y="919610"/>
            <a:ext cx="259283" cy="5006120"/>
            <a:chOff x="1383181" y="1794185"/>
            <a:chExt cx="259283" cy="4097810"/>
          </a:xfrm>
        </p:grpSpPr>
        <p:pic>
          <p:nvPicPr>
            <p:cNvPr id="20" name="Content Placeholder 9" descr="Content Placeholder 9">
              <a:extLst>
                <a:ext uri="{FF2B5EF4-FFF2-40B4-BE49-F238E27FC236}">
                  <a16:creationId xmlns:a16="http://schemas.microsoft.com/office/drawing/2014/main" id="{C8481D97-16D6-800F-E7E2-7A4187268B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5113" t="40305" r="10341" b="4549"/>
            <a:stretch/>
          </p:blipFill>
          <p:spPr>
            <a:xfrm rot="16200000">
              <a:off x="-313842" y="3748985"/>
              <a:ext cx="3660579" cy="215081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21" name="Content Placeholder 9" descr="Content Placeholder 9">
              <a:extLst>
                <a:ext uri="{FF2B5EF4-FFF2-40B4-BE49-F238E27FC236}">
                  <a16:creationId xmlns:a16="http://schemas.microsoft.com/office/drawing/2014/main" id="{AA14F6E7-9DD3-CA5D-7B0B-E49DE9F783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9187" t="40305"/>
            <a:stretch/>
          </p:blipFill>
          <p:spPr>
            <a:xfrm rot="16200000">
              <a:off x="1387833" y="1815991"/>
              <a:ext cx="276438" cy="232825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22" name="Content Placeholder 9" descr="Content Placeholder 9">
              <a:extLst>
                <a:ext uri="{FF2B5EF4-FFF2-40B4-BE49-F238E27FC236}">
                  <a16:creationId xmlns:a16="http://schemas.microsoft.com/office/drawing/2014/main" id="{A4BFD507-8152-1C55-9862-F1055A66FA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9187" t="40305"/>
            <a:stretch/>
          </p:blipFill>
          <p:spPr>
            <a:xfrm rot="5400000">
              <a:off x="1361375" y="5637363"/>
              <a:ext cx="276438" cy="232825"/>
            </a:xfrm>
            <a:prstGeom prst="rect">
              <a:avLst/>
            </a:prstGeom>
            <a:ln w="12700">
              <a:miter lim="400000"/>
            </a:ln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9A0AE64-FDF4-2EDF-9F7E-91E44B2F5B25}"/>
              </a:ext>
            </a:extLst>
          </p:cNvPr>
          <p:cNvGrpSpPr/>
          <p:nvPr/>
        </p:nvGrpSpPr>
        <p:grpSpPr>
          <a:xfrm>
            <a:off x="1810336" y="926241"/>
            <a:ext cx="259283" cy="5006120"/>
            <a:chOff x="1383181" y="1794185"/>
            <a:chExt cx="259283" cy="4097810"/>
          </a:xfrm>
        </p:grpSpPr>
        <p:pic>
          <p:nvPicPr>
            <p:cNvPr id="24" name="Content Placeholder 9" descr="Content Placeholder 9">
              <a:extLst>
                <a:ext uri="{FF2B5EF4-FFF2-40B4-BE49-F238E27FC236}">
                  <a16:creationId xmlns:a16="http://schemas.microsoft.com/office/drawing/2014/main" id="{F8036A96-EE6D-F1AA-666F-2B4EA14501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5113" t="40305" r="10341" b="4549"/>
            <a:stretch/>
          </p:blipFill>
          <p:spPr>
            <a:xfrm rot="16200000">
              <a:off x="-313842" y="3748985"/>
              <a:ext cx="3660579" cy="215081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25" name="Content Placeholder 9" descr="Content Placeholder 9">
              <a:extLst>
                <a:ext uri="{FF2B5EF4-FFF2-40B4-BE49-F238E27FC236}">
                  <a16:creationId xmlns:a16="http://schemas.microsoft.com/office/drawing/2014/main" id="{71E05061-74A2-D6AC-5867-5D6E991C08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9187" t="40305"/>
            <a:stretch/>
          </p:blipFill>
          <p:spPr>
            <a:xfrm rot="16200000">
              <a:off x="1387833" y="1815991"/>
              <a:ext cx="276438" cy="232825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26" name="Content Placeholder 9" descr="Content Placeholder 9">
              <a:extLst>
                <a:ext uri="{FF2B5EF4-FFF2-40B4-BE49-F238E27FC236}">
                  <a16:creationId xmlns:a16="http://schemas.microsoft.com/office/drawing/2014/main" id="{41F1504F-507E-6725-E290-9830B063F6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9187" t="40305"/>
            <a:stretch/>
          </p:blipFill>
          <p:spPr>
            <a:xfrm rot="5400000">
              <a:off x="1361375" y="5637363"/>
              <a:ext cx="276438" cy="232825"/>
            </a:xfrm>
            <a:prstGeom prst="rect">
              <a:avLst/>
            </a:prstGeom>
            <a:ln w="12700">
              <a:miter lim="400000"/>
            </a:ln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2A587FE-9E7A-A24F-FE23-48939B66C783}"/>
              </a:ext>
            </a:extLst>
          </p:cNvPr>
          <p:cNvGrpSpPr/>
          <p:nvPr/>
        </p:nvGrpSpPr>
        <p:grpSpPr>
          <a:xfrm>
            <a:off x="1802927" y="919610"/>
            <a:ext cx="259283" cy="5006120"/>
            <a:chOff x="1383181" y="1794185"/>
            <a:chExt cx="259283" cy="4097810"/>
          </a:xfrm>
        </p:grpSpPr>
        <p:pic>
          <p:nvPicPr>
            <p:cNvPr id="28" name="Content Placeholder 9" descr="Content Placeholder 9">
              <a:extLst>
                <a:ext uri="{FF2B5EF4-FFF2-40B4-BE49-F238E27FC236}">
                  <a16:creationId xmlns:a16="http://schemas.microsoft.com/office/drawing/2014/main" id="{2ABA2360-01C2-738F-9D2B-C1574C4A85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5113" t="40305" r="10341" b="4549"/>
            <a:stretch/>
          </p:blipFill>
          <p:spPr>
            <a:xfrm rot="16200000">
              <a:off x="-313842" y="3748985"/>
              <a:ext cx="3660579" cy="215081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29" name="Content Placeholder 9" descr="Content Placeholder 9">
              <a:extLst>
                <a:ext uri="{FF2B5EF4-FFF2-40B4-BE49-F238E27FC236}">
                  <a16:creationId xmlns:a16="http://schemas.microsoft.com/office/drawing/2014/main" id="{C1B70E20-FFAF-8395-7F02-66CA45A5C03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9187" t="40305"/>
            <a:stretch/>
          </p:blipFill>
          <p:spPr>
            <a:xfrm rot="16200000">
              <a:off x="1387833" y="1815991"/>
              <a:ext cx="276438" cy="232825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30" name="Content Placeholder 9" descr="Content Placeholder 9">
              <a:extLst>
                <a:ext uri="{FF2B5EF4-FFF2-40B4-BE49-F238E27FC236}">
                  <a16:creationId xmlns:a16="http://schemas.microsoft.com/office/drawing/2014/main" id="{A7C2C6AD-1218-282B-E237-CDB66AB208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9187" t="40305"/>
            <a:stretch/>
          </p:blipFill>
          <p:spPr>
            <a:xfrm rot="5400000">
              <a:off x="1361375" y="5637363"/>
              <a:ext cx="276438" cy="232825"/>
            </a:xfrm>
            <a:prstGeom prst="rect">
              <a:avLst/>
            </a:prstGeom>
            <a:ln w="12700">
              <a:miter lim="400000"/>
            </a:ln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58900B93-DA88-29E5-7234-5B10F8C206EF}"/>
              </a:ext>
            </a:extLst>
          </p:cNvPr>
          <p:cNvGrpSpPr/>
          <p:nvPr/>
        </p:nvGrpSpPr>
        <p:grpSpPr>
          <a:xfrm>
            <a:off x="2448114" y="926241"/>
            <a:ext cx="259283" cy="5006120"/>
            <a:chOff x="1383181" y="1794185"/>
            <a:chExt cx="259283" cy="4097810"/>
          </a:xfrm>
        </p:grpSpPr>
        <p:pic>
          <p:nvPicPr>
            <p:cNvPr id="32" name="Content Placeholder 9" descr="Content Placeholder 9">
              <a:extLst>
                <a:ext uri="{FF2B5EF4-FFF2-40B4-BE49-F238E27FC236}">
                  <a16:creationId xmlns:a16="http://schemas.microsoft.com/office/drawing/2014/main" id="{12C57DAD-9789-1F38-E7BB-48576147BF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5113" t="40305" r="10341" b="4549"/>
            <a:stretch/>
          </p:blipFill>
          <p:spPr>
            <a:xfrm rot="16200000">
              <a:off x="-313842" y="3748985"/>
              <a:ext cx="3660579" cy="215081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33" name="Content Placeholder 9" descr="Content Placeholder 9">
              <a:extLst>
                <a:ext uri="{FF2B5EF4-FFF2-40B4-BE49-F238E27FC236}">
                  <a16:creationId xmlns:a16="http://schemas.microsoft.com/office/drawing/2014/main" id="{8B3750D9-24EB-34E0-E88A-F07599E209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9187" t="40305"/>
            <a:stretch/>
          </p:blipFill>
          <p:spPr>
            <a:xfrm rot="16200000">
              <a:off x="1387833" y="1815991"/>
              <a:ext cx="276438" cy="232825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34" name="Content Placeholder 9" descr="Content Placeholder 9">
              <a:extLst>
                <a:ext uri="{FF2B5EF4-FFF2-40B4-BE49-F238E27FC236}">
                  <a16:creationId xmlns:a16="http://schemas.microsoft.com/office/drawing/2014/main" id="{2E07FE87-25B1-CA7B-C6BF-28E60E47C9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9187" t="40305"/>
            <a:stretch/>
          </p:blipFill>
          <p:spPr>
            <a:xfrm rot="5400000">
              <a:off x="1361375" y="5637363"/>
              <a:ext cx="276438" cy="232825"/>
            </a:xfrm>
            <a:prstGeom prst="rect">
              <a:avLst/>
            </a:prstGeom>
            <a:ln w="12700">
              <a:miter lim="400000"/>
            </a:ln>
          </p:spPr>
        </p:pic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62F8EE4-9AF8-A7DC-616B-27D81C99F7A4}"/>
              </a:ext>
            </a:extLst>
          </p:cNvPr>
          <p:cNvGrpSpPr/>
          <p:nvPr/>
        </p:nvGrpSpPr>
        <p:grpSpPr>
          <a:xfrm>
            <a:off x="2442849" y="929913"/>
            <a:ext cx="259283" cy="5006120"/>
            <a:chOff x="1383181" y="1794185"/>
            <a:chExt cx="259283" cy="4097810"/>
          </a:xfrm>
        </p:grpSpPr>
        <p:pic>
          <p:nvPicPr>
            <p:cNvPr id="36" name="Content Placeholder 9" descr="Content Placeholder 9">
              <a:extLst>
                <a:ext uri="{FF2B5EF4-FFF2-40B4-BE49-F238E27FC236}">
                  <a16:creationId xmlns:a16="http://schemas.microsoft.com/office/drawing/2014/main" id="{16F004A8-0B8B-6521-FB6D-B4971E666F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5113" t="40305" r="10341" b="4549"/>
            <a:stretch/>
          </p:blipFill>
          <p:spPr>
            <a:xfrm rot="16200000">
              <a:off x="-313842" y="3748985"/>
              <a:ext cx="3660579" cy="215081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37" name="Content Placeholder 9" descr="Content Placeholder 9">
              <a:extLst>
                <a:ext uri="{FF2B5EF4-FFF2-40B4-BE49-F238E27FC236}">
                  <a16:creationId xmlns:a16="http://schemas.microsoft.com/office/drawing/2014/main" id="{AC339260-33EC-383C-29C8-9D4F377A19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9187" t="40305"/>
            <a:stretch/>
          </p:blipFill>
          <p:spPr>
            <a:xfrm rot="16200000">
              <a:off x="1387833" y="1815991"/>
              <a:ext cx="276438" cy="232825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38" name="Content Placeholder 9" descr="Content Placeholder 9">
              <a:extLst>
                <a:ext uri="{FF2B5EF4-FFF2-40B4-BE49-F238E27FC236}">
                  <a16:creationId xmlns:a16="http://schemas.microsoft.com/office/drawing/2014/main" id="{07FA0699-A989-E13C-2950-BE2C55E7F9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9187" t="40305"/>
            <a:stretch/>
          </p:blipFill>
          <p:spPr>
            <a:xfrm rot="5400000">
              <a:off x="1361375" y="5637363"/>
              <a:ext cx="276438" cy="232825"/>
            </a:xfrm>
            <a:prstGeom prst="rect">
              <a:avLst/>
            </a:prstGeom>
            <a:ln w="12700">
              <a:miter lim="400000"/>
            </a:ln>
          </p:spPr>
        </p:pic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017FA1FC-0C91-921A-63C1-3BBF78DAD7B6}"/>
              </a:ext>
            </a:extLst>
          </p:cNvPr>
          <p:cNvGrpSpPr/>
          <p:nvPr/>
        </p:nvGrpSpPr>
        <p:grpSpPr>
          <a:xfrm>
            <a:off x="3088036" y="936544"/>
            <a:ext cx="259283" cy="5006120"/>
            <a:chOff x="1383181" y="1794185"/>
            <a:chExt cx="259283" cy="4097810"/>
          </a:xfrm>
        </p:grpSpPr>
        <p:pic>
          <p:nvPicPr>
            <p:cNvPr id="40" name="Content Placeholder 9" descr="Content Placeholder 9">
              <a:extLst>
                <a:ext uri="{FF2B5EF4-FFF2-40B4-BE49-F238E27FC236}">
                  <a16:creationId xmlns:a16="http://schemas.microsoft.com/office/drawing/2014/main" id="{C8B09C34-73E6-3F4B-9C00-DBD7F4FF614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5113" t="40305" r="10341" b="4549"/>
            <a:stretch/>
          </p:blipFill>
          <p:spPr>
            <a:xfrm rot="16200000">
              <a:off x="-313842" y="3748985"/>
              <a:ext cx="3660579" cy="215081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41" name="Content Placeholder 9" descr="Content Placeholder 9">
              <a:extLst>
                <a:ext uri="{FF2B5EF4-FFF2-40B4-BE49-F238E27FC236}">
                  <a16:creationId xmlns:a16="http://schemas.microsoft.com/office/drawing/2014/main" id="{1DD1C24B-BFC9-B37B-94DB-9280E9F5FE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9187" t="40305"/>
            <a:stretch/>
          </p:blipFill>
          <p:spPr>
            <a:xfrm rot="16200000">
              <a:off x="1387833" y="1815991"/>
              <a:ext cx="276438" cy="232825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42" name="Content Placeholder 9" descr="Content Placeholder 9">
              <a:extLst>
                <a:ext uri="{FF2B5EF4-FFF2-40B4-BE49-F238E27FC236}">
                  <a16:creationId xmlns:a16="http://schemas.microsoft.com/office/drawing/2014/main" id="{7F05BF63-763B-8F8C-0CA9-B993F8D5B79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9187" t="40305"/>
            <a:stretch/>
          </p:blipFill>
          <p:spPr>
            <a:xfrm rot="5400000">
              <a:off x="1361375" y="5637363"/>
              <a:ext cx="276438" cy="232825"/>
            </a:xfrm>
            <a:prstGeom prst="rect">
              <a:avLst/>
            </a:prstGeom>
            <a:ln w="12700">
              <a:miter lim="400000"/>
            </a:ln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7B868321-090C-AA0F-2967-ACF9BFD829E8}"/>
              </a:ext>
            </a:extLst>
          </p:cNvPr>
          <p:cNvGrpSpPr/>
          <p:nvPr/>
        </p:nvGrpSpPr>
        <p:grpSpPr>
          <a:xfrm>
            <a:off x="3081800" y="938721"/>
            <a:ext cx="259283" cy="5006120"/>
            <a:chOff x="1383181" y="1794185"/>
            <a:chExt cx="259283" cy="4097810"/>
          </a:xfrm>
        </p:grpSpPr>
        <p:pic>
          <p:nvPicPr>
            <p:cNvPr id="44" name="Content Placeholder 9" descr="Content Placeholder 9">
              <a:extLst>
                <a:ext uri="{FF2B5EF4-FFF2-40B4-BE49-F238E27FC236}">
                  <a16:creationId xmlns:a16="http://schemas.microsoft.com/office/drawing/2014/main" id="{9FEE66AD-DE59-81C9-DC21-33E9363C8AE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5113" t="40305" r="10341" b="4549"/>
            <a:stretch/>
          </p:blipFill>
          <p:spPr>
            <a:xfrm rot="16200000">
              <a:off x="-313842" y="3748985"/>
              <a:ext cx="3660579" cy="215081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45" name="Content Placeholder 9" descr="Content Placeholder 9">
              <a:extLst>
                <a:ext uri="{FF2B5EF4-FFF2-40B4-BE49-F238E27FC236}">
                  <a16:creationId xmlns:a16="http://schemas.microsoft.com/office/drawing/2014/main" id="{CDC5AB45-AE81-19BB-B0CF-E49C58D478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9187" t="40305"/>
            <a:stretch/>
          </p:blipFill>
          <p:spPr>
            <a:xfrm rot="16200000">
              <a:off x="1387833" y="1815991"/>
              <a:ext cx="276438" cy="232825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46" name="Content Placeholder 9" descr="Content Placeholder 9">
              <a:extLst>
                <a:ext uri="{FF2B5EF4-FFF2-40B4-BE49-F238E27FC236}">
                  <a16:creationId xmlns:a16="http://schemas.microsoft.com/office/drawing/2014/main" id="{96A0B0DD-49AF-F844-2FCC-DC999CAC43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9187" t="40305"/>
            <a:stretch/>
          </p:blipFill>
          <p:spPr>
            <a:xfrm rot="5400000">
              <a:off x="1361375" y="5637363"/>
              <a:ext cx="276438" cy="232825"/>
            </a:xfrm>
            <a:prstGeom prst="rect">
              <a:avLst/>
            </a:prstGeom>
            <a:ln w="12700">
              <a:miter lim="400000"/>
            </a:ln>
          </p:spPr>
        </p:pic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7E49C019-A021-B6D0-6291-5F0BBD461332}"/>
              </a:ext>
            </a:extLst>
          </p:cNvPr>
          <p:cNvGrpSpPr/>
          <p:nvPr/>
        </p:nvGrpSpPr>
        <p:grpSpPr>
          <a:xfrm>
            <a:off x="3726987" y="945352"/>
            <a:ext cx="259283" cy="5006120"/>
            <a:chOff x="1383181" y="1794185"/>
            <a:chExt cx="259283" cy="4097810"/>
          </a:xfrm>
        </p:grpSpPr>
        <p:pic>
          <p:nvPicPr>
            <p:cNvPr id="48" name="Content Placeholder 9" descr="Content Placeholder 9">
              <a:extLst>
                <a:ext uri="{FF2B5EF4-FFF2-40B4-BE49-F238E27FC236}">
                  <a16:creationId xmlns:a16="http://schemas.microsoft.com/office/drawing/2014/main" id="{5227133E-27A8-8982-7DED-EDFAF07B90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5113" t="40305" r="10341" b="4549"/>
            <a:stretch/>
          </p:blipFill>
          <p:spPr>
            <a:xfrm rot="16200000">
              <a:off x="-313842" y="3748985"/>
              <a:ext cx="3660579" cy="215081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49" name="Content Placeholder 9" descr="Content Placeholder 9">
              <a:extLst>
                <a:ext uri="{FF2B5EF4-FFF2-40B4-BE49-F238E27FC236}">
                  <a16:creationId xmlns:a16="http://schemas.microsoft.com/office/drawing/2014/main" id="{3F94002E-5254-EE94-3AA5-EF7284FCE0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9187" t="40305"/>
            <a:stretch/>
          </p:blipFill>
          <p:spPr>
            <a:xfrm rot="16200000">
              <a:off x="1387833" y="1815991"/>
              <a:ext cx="276438" cy="232825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50" name="Content Placeholder 9" descr="Content Placeholder 9">
              <a:extLst>
                <a:ext uri="{FF2B5EF4-FFF2-40B4-BE49-F238E27FC236}">
                  <a16:creationId xmlns:a16="http://schemas.microsoft.com/office/drawing/2014/main" id="{7881FC3F-0E48-519E-3A9F-B232EF5E83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9187" t="40305"/>
            <a:stretch/>
          </p:blipFill>
          <p:spPr>
            <a:xfrm rot="5400000">
              <a:off x="1361375" y="5637363"/>
              <a:ext cx="276438" cy="232825"/>
            </a:xfrm>
            <a:prstGeom prst="rect">
              <a:avLst/>
            </a:prstGeom>
            <a:ln w="12700">
              <a:miter lim="400000"/>
            </a:ln>
          </p:spPr>
        </p:pic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C07114BA-5DC7-2DE7-1E0C-AFA375A8D9BF}"/>
              </a:ext>
            </a:extLst>
          </p:cNvPr>
          <p:cNvGrpSpPr/>
          <p:nvPr/>
        </p:nvGrpSpPr>
        <p:grpSpPr>
          <a:xfrm>
            <a:off x="675177" y="1028503"/>
            <a:ext cx="3709001" cy="855090"/>
            <a:chOff x="803364" y="1475399"/>
            <a:chExt cx="3709001" cy="855090"/>
          </a:xfrm>
        </p:grpSpPr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E5128F53-1761-CEE4-9E5F-20F9E5FD4E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1273" y="1475399"/>
              <a:ext cx="3631214" cy="405203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B0D595C9-9CDD-7CB0-6DBB-1163691B877E}"/>
                </a:ext>
              </a:extLst>
            </p:cNvPr>
            <p:cNvCxnSpPr>
              <a:cxnSpLocks/>
            </p:cNvCxnSpPr>
            <p:nvPr/>
          </p:nvCxnSpPr>
          <p:spPr>
            <a:xfrm>
              <a:off x="803364" y="1864625"/>
              <a:ext cx="3709001" cy="2770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5810D910-7FA6-5633-0A82-3939AC8A2CBB}"/>
                </a:ext>
              </a:extLst>
            </p:cNvPr>
            <p:cNvCxnSpPr>
              <a:cxnSpLocks/>
            </p:cNvCxnSpPr>
            <p:nvPr/>
          </p:nvCxnSpPr>
          <p:spPr>
            <a:xfrm>
              <a:off x="889363" y="1871844"/>
              <a:ext cx="3603124" cy="45864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CFD427D5-4D88-21F0-A8AB-E21EBCAAF2E9}"/>
              </a:ext>
            </a:extLst>
          </p:cNvPr>
          <p:cNvGrpSpPr/>
          <p:nvPr/>
        </p:nvGrpSpPr>
        <p:grpSpPr>
          <a:xfrm>
            <a:off x="675177" y="1699457"/>
            <a:ext cx="3709001" cy="855090"/>
            <a:chOff x="803364" y="1475399"/>
            <a:chExt cx="3709001" cy="855090"/>
          </a:xfrm>
        </p:grpSpPr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2F61ED1B-3413-F271-ED88-24550543FA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1273" y="1475399"/>
              <a:ext cx="3631214" cy="4052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E08BA465-FB0E-2591-301B-F393318AFDFF}"/>
                </a:ext>
              </a:extLst>
            </p:cNvPr>
            <p:cNvCxnSpPr>
              <a:cxnSpLocks/>
            </p:cNvCxnSpPr>
            <p:nvPr/>
          </p:nvCxnSpPr>
          <p:spPr>
            <a:xfrm>
              <a:off x="803364" y="1864625"/>
              <a:ext cx="3709001" cy="277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5E69EFA2-7621-24F9-686A-443451A07A2A}"/>
                </a:ext>
              </a:extLst>
            </p:cNvPr>
            <p:cNvCxnSpPr>
              <a:cxnSpLocks/>
            </p:cNvCxnSpPr>
            <p:nvPr/>
          </p:nvCxnSpPr>
          <p:spPr>
            <a:xfrm>
              <a:off x="889363" y="1871844"/>
              <a:ext cx="3603124" cy="45864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9053604D-8CBA-DFED-FC85-B44B7338FBE7}"/>
              </a:ext>
            </a:extLst>
          </p:cNvPr>
          <p:cNvGrpSpPr/>
          <p:nvPr/>
        </p:nvGrpSpPr>
        <p:grpSpPr>
          <a:xfrm>
            <a:off x="655299" y="2364157"/>
            <a:ext cx="3709001" cy="855090"/>
            <a:chOff x="803364" y="1475399"/>
            <a:chExt cx="3709001" cy="855090"/>
          </a:xfrm>
        </p:grpSpPr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DAA42900-FCDC-3593-D773-160B885D5F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1273" y="1475399"/>
              <a:ext cx="3631214" cy="4052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49EFEE19-3A9A-68A8-B7AA-6FC52E30A3F3}"/>
                </a:ext>
              </a:extLst>
            </p:cNvPr>
            <p:cNvCxnSpPr>
              <a:cxnSpLocks/>
            </p:cNvCxnSpPr>
            <p:nvPr/>
          </p:nvCxnSpPr>
          <p:spPr>
            <a:xfrm>
              <a:off x="803364" y="1864625"/>
              <a:ext cx="3709001" cy="277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9B7DB06E-BCB6-F61E-81E2-9E77632A7E68}"/>
                </a:ext>
              </a:extLst>
            </p:cNvPr>
            <p:cNvCxnSpPr>
              <a:cxnSpLocks/>
            </p:cNvCxnSpPr>
            <p:nvPr/>
          </p:nvCxnSpPr>
          <p:spPr>
            <a:xfrm>
              <a:off x="889363" y="1871844"/>
              <a:ext cx="3603124" cy="45864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88481CF7-F150-58E5-E58B-A0D3FDE9F7BE}"/>
              </a:ext>
            </a:extLst>
          </p:cNvPr>
          <p:cNvGrpSpPr/>
          <p:nvPr/>
        </p:nvGrpSpPr>
        <p:grpSpPr>
          <a:xfrm>
            <a:off x="688359" y="3026225"/>
            <a:ext cx="3709001" cy="855090"/>
            <a:chOff x="803364" y="1475399"/>
            <a:chExt cx="3709001" cy="855090"/>
          </a:xfrm>
        </p:grpSpPr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1C78FAD9-0DA7-67FC-EF56-38D4BD34977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1273" y="1475399"/>
              <a:ext cx="3631214" cy="4052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80D61858-04BE-68F2-DB1C-3A7B95841001}"/>
                </a:ext>
              </a:extLst>
            </p:cNvPr>
            <p:cNvCxnSpPr>
              <a:cxnSpLocks/>
            </p:cNvCxnSpPr>
            <p:nvPr/>
          </p:nvCxnSpPr>
          <p:spPr>
            <a:xfrm>
              <a:off x="803364" y="1864625"/>
              <a:ext cx="3709001" cy="277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A30355D2-9E31-97A0-460A-643AC4BD6E74}"/>
                </a:ext>
              </a:extLst>
            </p:cNvPr>
            <p:cNvCxnSpPr>
              <a:cxnSpLocks/>
            </p:cNvCxnSpPr>
            <p:nvPr/>
          </p:nvCxnSpPr>
          <p:spPr>
            <a:xfrm>
              <a:off x="889363" y="1871844"/>
              <a:ext cx="3603124" cy="45864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C1AEE0F3-4057-34CB-785F-E0C889C5A2AD}"/>
              </a:ext>
            </a:extLst>
          </p:cNvPr>
          <p:cNvGrpSpPr/>
          <p:nvPr/>
        </p:nvGrpSpPr>
        <p:grpSpPr>
          <a:xfrm>
            <a:off x="688359" y="3684466"/>
            <a:ext cx="3709001" cy="855090"/>
            <a:chOff x="803364" y="1475399"/>
            <a:chExt cx="3709001" cy="855090"/>
          </a:xfrm>
        </p:grpSpPr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B4105E52-ACE5-7AFA-4049-BF3BFE604F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1273" y="1475399"/>
              <a:ext cx="3631214" cy="4052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29E2F4C5-8E14-6AFE-DF7B-06C37D3F0455}"/>
                </a:ext>
              </a:extLst>
            </p:cNvPr>
            <p:cNvCxnSpPr>
              <a:cxnSpLocks/>
            </p:cNvCxnSpPr>
            <p:nvPr/>
          </p:nvCxnSpPr>
          <p:spPr>
            <a:xfrm>
              <a:off x="803364" y="1864625"/>
              <a:ext cx="3709001" cy="277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116AC8CC-F1A1-5A41-F7B3-F8AC213A850E}"/>
                </a:ext>
              </a:extLst>
            </p:cNvPr>
            <p:cNvCxnSpPr>
              <a:cxnSpLocks/>
            </p:cNvCxnSpPr>
            <p:nvPr/>
          </p:nvCxnSpPr>
          <p:spPr>
            <a:xfrm>
              <a:off x="889363" y="1871844"/>
              <a:ext cx="3603124" cy="45864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B3419ECF-30B2-C6EA-EE5E-D8716CFCD3B7}"/>
              </a:ext>
            </a:extLst>
          </p:cNvPr>
          <p:cNvGrpSpPr/>
          <p:nvPr/>
        </p:nvGrpSpPr>
        <p:grpSpPr>
          <a:xfrm>
            <a:off x="635421" y="4341270"/>
            <a:ext cx="3709001" cy="855090"/>
            <a:chOff x="803364" y="1475399"/>
            <a:chExt cx="3709001" cy="855090"/>
          </a:xfrm>
        </p:grpSpPr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13CC7152-217F-E7A8-9E1B-224F991A84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1273" y="1475399"/>
              <a:ext cx="3631214" cy="4052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55C32F2C-2166-9C7F-C57A-441224F272B1}"/>
                </a:ext>
              </a:extLst>
            </p:cNvPr>
            <p:cNvCxnSpPr>
              <a:cxnSpLocks/>
            </p:cNvCxnSpPr>
            <p:nvPr/>
          </p:nvCxnSpPr>
          <p:spPr>
            <a:xfrm>
              <a:off x="803364" y="1864625"/>
              <a:ext cx="3709001" cy="277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7AC32C09-0FAC-7D01-66F7-A14EAA65D248}"/>
                </a:ext>
              </a:extLst>
            </p:cNvPr>
            <p:cNvCxnSpPr>
              <a:cxnSpLocks/>
            </p:cNvCxnSpPr>
            <p:nvPr/>
          </p:nvCxnSpPr>
          <p:spPr>
            <a:xfrm>
              <a:off x="889363" y="1871844"/>
              <a:ext cx="3603124" cy="45864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F89B30B3-28CD-B7C5-A952-8CE7AF62AF32}"/>
              </a:ext>
            </a:extLst>
          </p:cNvPr>
          <p:cNvGrpSpPr/>
          <p:nvPr/>
        </p:nvGrpSpPr>
        <p:grpSpPr>
          <a:xfrm>
            <a:off x="675177" y="5014546"/>
            <a:ext cx="3709001" cy="855090"/>
            <a:chOff x="803364" y="1475399"/>
            <a:chExt cx="3709001" cy="855090"/>
          </a:xfrm>
        </p:grpSpPr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483C9982-0F54-C24C-B8FB-537FF9E482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1273" y="1475399"/>
              <a:ext cx="3631214" cy="4052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8A5DE449-EA24-FBA6-1F21-5E77D27E51E7}"/>
                </a:ext>
              </a:extLst>
            </p:cNvPr>
            <p:cNvCxnSpPr>
              <a:cxnSpLocks/>
            </p:cNvCxnSpPr>
            <p:nvPr/>
          </p:nvCxnSpPr>
          <p:spPr>
            <a:xfrm>
              <a:off x="803364" y="1864625"/>
              <a:ext cx="3709001" cy="2770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A11521B0-2787-810E-BC09-959AF05F681C}"/>
                </a:ext>
              </a:extLst>
            </p:cNvPr>
            <p:cNvCxnSpPr>
              <a:cxnSpLocks/>
            </p:cNvCxnSpPr>
            <p:nvPr/>
          </p:nvCxnSpPr>
          <p:spPr>
            <a:xfrm>
              <a:off x="889363" y="1871844"/>
              <a:ext cx="3603124" cy="458645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5" name="Rectangle 84">
            <a:extLst>
              <a:ext uri="{FF2B5EF4-FFF2-40B4-BE49-F238E27FC236}">
                <a16:creationId xmlns:a16="http://schemas.microsoft.com/office/drawing/2014/main" id="{815EED23-34C7-290B-6170-24AEADCCC430}"/>
              </a:ext>
            </a:extLst>
          </p:cNvPr>
          <p:cNvSpPr/>
          <p:nvPr/>
        </p:nvSpPr>
        <p:spPr>
          <a:xfrm>
            <a:off x="487110" y="854762"/>
            <a:ext cx="4204531" cy="623557"/>
          </a:xfrm>
          <a:prstGeom prst="rect">
            <a:avLst/>
          </a:prstGeom>
          <a:solidFill>
            <a:srgbClr val="FF0000">
              <a:alpha val="3026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8FE945D5-52DF-F7A1-DCB5-780369C27C4B}"/>
              </a:ext>
            </a:extLst>
          </p:cNvPr>
          <p:cNvSpPr/>
          <p:nvPr/>
        </p:nvSpPr>
        <p:spPr>
          <a:xfrm>
            <a:off x="487110" y="5359571"/>
            <a:ext cx="4204531" cy="623557"/>
          </a:xfrm>
          <a:prstGeom prst="rect">
            <a:avLst/>
          </a:prstGeom>
          <a:solidFill>
            <a:srgbClr val="FF0000">
              <a:alpha val="3026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488445AE-4C92-E08E-5D5E-0144109E0F99}"/>
              </a:ext>
            </a:extLst>
          </p:cNvPr>
          <p:cNvSpPr txBox="1"/>
          <p:nvPr/>
        </p:nvSpPr>
        <p:spPr>
          <a:xfrm>
            <a:off x="4989466" y="936543"/>
            <a:ext cx="7290329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Currently we can’t obtain straight angle data from the edge sources due to trigger restrictions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Have used angle information from Tomas’ tracking to recover data from these sources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Results in higher uncertainty on position measurement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(Angle is calculated using data uncorrected for deceleration but the scale of this effect has </a:t>
            </a:r>
          </a:p>
          <a:p>
            <a:r>
              <a:rPr lang="en-US" sz="1400" dirty="0"/>
              <a:t>       been account for)</a:t>
            </a:r>
          </a:p>
          <a:p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For new runs this restriction will be removed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Once have enough data can reperform analysis using straight angle tracks</a:t>
            </a:r>
          </a:p>
          <a:p>
            <a:endParaRPr lang="en-US" sz="1400" dirty="0"/>
          </a:p>
          <a:p>
            <a:endParaRPr lang="en-US" sz="1400" dirty="0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E77D025C-DB19-DEDB-C12F-3F18BBF50DCF}"/>
              </a:ext>
            </a:extLst>
          </p:cNvPr>
          <p:cNvSpPr txBox="1"/>
          <p:nvPr/>
        </p:nvSpPr>
        <p:spPr>
          <a:xfrm>
            <a:off x="290381" y="1290222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CE03E2D3-9F47-64EC-59A7-D65998C69D36}"/>
              </a:ext>
            </a:extLst>
          </p:cNvPr>
          <p:cNvSpPr txBox="1"/>
          <p:nvPr/>
        </p:nvSpPr>
        <p:spPr>
          <a:xfrm>
            <a:off x="289545" y="1964033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2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5A8DE3D6-C309-0908-9CB8-2CB5BBE8DDC2}"/>
              </a:ext>
            </a:extLst>
          </p:cNvPr>
          <p:cNvSpPr txBox="1"/>
          <p:nvPr/>
        </p:nvSpPr>
        <p:spPr>
          <a:xfrm>
            <a:off x="293909" y="2608917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3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C4D35507-446B-81D8-07D8-8D24A7711908}"/>
              </a:ext>
            </a:extLst>
          </p:cNvPr>
          <p:cNvSpPr txBox="1"/>
          <p:nvPr/>
        </p:nvSpPr>
        <p:spPr>
          <a:xfrm>
            <a:off x="296295" y="3267434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4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58FC6BC1-F23B-C103-7412-D16C348365E0}"/>
              </a:ext>
            </a:extLst>
          </p:cNvPr>
          <p:cNvSpPr txBox="1"/>
          <p:nvPr/>
        </p:nvSpPr>
        <p:spPr>
          <a:xfrm>
            <a:off x="301049" y="3933054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5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707E3DD5-3FAF-F76F-F7EA-D7E7FC0961ED}"/>
              </a:ext>
            </a:extLst>
          </p:cNvPr>
          <p:cNvSpPr txBox="1"/>
          <p:nvPr/>
        </p:nvSpPr>
        <p:spPr>
          <a:xfrm>
            <a:off x="304355" y="4603164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6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FF0DEAF1-D5E1-EA50-0B30-BE733CC73417}"/>
              </a:ext>
            </a:extLst>
          </p:cNvPr>
          <p:cNvSpPr txBox="1"/>
          <p:nvPr/>
        </p:nvSpPr>
        <p:spPr>
          <a:xfrm>
            <a:off x="310607" y="5261681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33545781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99A7-522F-3920-08FA-98F7454BF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89E62D-CE79-F7B8-FAAC-01608DFD93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07/03/2024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4F826A-8D5D-C7A6-608E-9F2284AA29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Vertical Reconstruction Analysis Talk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0D4C0A-5213-A9AE-E5DB-0D2C9DEE72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75C06-E6FF-2B41-9965-ECD387385993}" type="slidenum">
              <a:rPr lang="en-US" smtClean="0"/>
              <a:t>37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F7F4E32-D516-8F4A-50F4-9177A16058D9}"/>
              </a:ext>
            </a:extLst>
          </p:cNvPr>
          <p:cNvGrpSpPr/>
          <p:nvPr/>
        </p:nvGrpSpPr>
        <p:grpSpPr>
          <a:xfrm>
            <a:off x="6096000" y="1743568"/>
            <a:ext cx="5119113" cy="3703316"/>
            <a:chOff x="6632406" y="2705679"/>
            <a:chExt cx="4786476" cy="3619722"/>
          </a:xfrm>
        </p:grpSpPr>
        <p:pic>
          <p:nvPicPr>
            <p:cNvPr id="16" name="Picture 15" descr="A graph of a function&#10;&#10;Description automatically generated">
              <a:extLst>
                <a:ext uri="{FF2B5EF4-FFF2-40B4-BE49-F238E27FC236}">
                  <a16:creationId xmlns:a16="http://schemas.microsoft.com/office/drawing/2014/main" id="{47831EA9-497F-DE7B-9E3F-27CF2DC1DC5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080419" y="2705679"/>
              <a:ext cx="4338463" cy="3152269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3B72387F-63F9-51FE-94BB-3ADC0480CEA1}"/>
                    </a:ext>
                  </a:extLst>
                </p:cNvPr>
                <p:cNvSpPr txBox="1"/>
                <p:nvPr/>
              </p:nvSpPr>
              <p:spPr>
                <a:xfrm rot="16200000">
                  <a:off x="6102453" y="4240197"/>
                  <a:ext cx="1429238" cy="369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𝑟𝑒𝑐</m:t>
                            </m:r>
                          </m:sub>
                        </m:sSub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𝑡𝑟𝑢𝑒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3B72387F-63F9-51FE-94BB-3ADC0480CEA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6102453" y="4240197"/>
                  <a:ext cx="1429238" cy="369331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13ECEE54-26FF-4719-4DAA-DE89C32E2038}"/>
                    </a:ext>
                  </a:extLst>
                </p:cNvPr>
                <p:cNvSpPr txBox="1"/>
                <p:nvPr/>
              </p:nvSpPr>
              <p:spPr>
                <a:xfrm>
                  <a:off x="8992681" y="5856262"/>
                  <a:ext cx="795657" cy="46913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𝑟𝑒𝑐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13ECEE54-26FF-4719-4DAA-DE89C32E203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92681" y="5856262"/>
                  <a:ext cx="795657" cy="469139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833309C8-F129-7553-5A6B-75D962CAAF9F}"/>
                    </a:ext>
                  </a:extLst>
                </p:cNvPr>
                <p:cNvSpPr txBox="1"/>
                <p:nvPr/>
              </p:nvSpPr>
              <p:spPr>
                <a:xfrm>
                  <a:off x="10882115" y="5876167"/>
                  <a:ext cx="336631" cy="43685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2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1200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num>
                          <m:den>
                            <m:r>
                              <a:rPr lang="en-GB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oMath>
                    </m:oMathPara>
                  </a14:m>
                  <a:endParaRPr lang="en-US" sz="1200" dirty="0"/>
                </a:p>
              </p:txBody>
            </p:sp>
          </mc:Choice>
          <mc:Fallback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833309C8-F129-7553-5A6B-75D962CAAF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82115" y="5876167"/>
                  <a:ext cx="336631" cy="436851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48B5697D-F601-A1C1-FE1A-BDD2255B74EB}"/>
                    </a:ext>
                  </a:extLst>
                </p:cNvPr>
                <p:cNvSpPr txBox="1"/>
                <p:nvPr/>
              </p:nvSpPr>
              <p:spPr>
                <a:xfrm>
                  <a:off x="7248781" y="5854112"/>
                  <a:ext cx="452047" cy="43685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2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12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GB" sz="1200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num>
                          <m:den>
                            <m:r>
                              <a:rPr lang="en-GB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oMath>
                    </m:oMathPara>
                  </a14:m>
                  <a:endParaRPr lang="en-US" sz="1200" dirty="0"/>
                </a:p>
              </p:txBody>
            </p:sp>
          </mc:Choice>
          <mc:Fallback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48B5697D-F601-A1C1-FE1A-BDD2255B74E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48781" y="5854112"/>
                  <a:ext cx="452047" cy="436851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B1F2774-AE23-398E-74DF-D2C28D08E9CA}"/>
              </a:ext>
            </a:extLst>
          </p:cNvPr>
          <p:cNvGrpSpPr/>
          <p:nvPr/>
        </p:nvGrpSpPr>
        <p:grpSpPr>
          <a:xfrm>
            <a:off x="532321" y="1200442"/>
            <a:ext cx="4888400" cy="4577959"/>
            <a:chOff x="532321" y="1200442"/>
            <a:chExt cx="4888400" cy="4577959"/>
          </a:xfrm>
        </p:grpSpPr>
        <p:pic>
          <p:nvPicPr>
            <p:cNvPr id="21" name="Picture 20" descr="A graph with dots and lines&#10;&#10;Description automatically generated">
              <a:extLst>
                <a:ext uri="{FF2B5EF4-FFF2-40B4-BE49-F238E27FC236}">
                  <a16:creationId xmlns:a16="http://schemas.microsoft.com/office/drawing/2014/main" id="{33A146A1-ED44-ED30-9B9E-C152B35DD3E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99264" y="1200442"/>
              <a:ext cx="4421457" cy="4115249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6C20DAB5-DB52-DFA3-C21A-27C11B24DB94}"/>
                    </a:ext>
                  </a:extLst>
                </p:cNvPr>
                <p:cNvSpPr txBox="1"/>
                <p:nvPr/>
              </p:nvSpPr>
              <p:spPr>
                <a:xfrm rot="16200000">
                  <a:off x="-1303" y="3060566"/>
                  <a:ext cx="1462245" cy="394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𝑟𝑒𝑐</m:t>
                            </m:r>
                          </m:sub>
                        </m:sSub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𝑡𝑟𝑢𝑒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6C20DAB5-DB52-DFA3-C21A-27C11B24DB9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-1303" y="3060566"/>
                  <a:ext cx="1462245" cy="394998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D34BC562-FE56-DE85-8068-7460CBA0BF4D}"/>
                    </a:ext>
                  </a:extLst>
                </p:cNvPr>
                <p:cNvSpPr txBox="1"/>
                <p:nvPr/>
              </p:nvSpPr>
              <p:spPr>
                <a:xfrm>
                  <a:off x="3066022" y="5298428"/>
                  <a:ext cx="850951" cy="47997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𝑟𝑒𝑐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D34BC562-FE56-DE85-8068-7460CBA0BF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66022" y="5298428"/>
                  <a:ext cx="850951" cy="479973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BFA63B07-9F8C-65FB-B4FA-82928310EC0F}"/>
              </a:ext>
            </a:extLst>
          </p:cNvPr>
          <p:cNvSpPr txBox="1"/>
          <p:nvPr/>
        </p:nvSpPr>
        <p:spPr>
          <a:xfrm>
            <a:off x="2048787" y="1017608"/>
            <a:ext cx="25649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for an individual cell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4A9D11B-1308-8CC4-AB9F-ECAFB5444C80}"/>
              </a:ext>
            </a:extLst>
          </p:cNvPr>
          <p:cNvSpPr txBox="1"/>
          <p:nvPr/>
        </p:nvSpPr>
        <p:spPr>
          <a:xfrm>
            <a:off x="8230779" y="1386940"/>
            <a:ext cx="16299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Expected Trend</a:t>
            </a:r>
          </a:p>
        </p:txBody>
      </p:sp>
    </p:spTree>
    <p:extLst>
      <p:ext uri="{BB962C8B-B14F-4D97-AF65-F5344CB8AC3E}">
        <p14:creationId xmlns:p14="http://schemas.microsoft.com/office/powerpoint/2010/main" val="34002079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8CEBE8-BAEF-DF2C-7C47-6B0C40845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plotted?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1C030B-001A-5F23-1023-625BCC915F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07/03/2024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232078-86D9-426C-2B24-FD2986FC2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Vertical Reconstruction Analysis Talk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851749-7AD3-265D-C746-D6708B251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75C06-E6FF-2B41-9965-ECD387385993}" type="slidenum">
              <a:rPr lang="en-US" smtClean="0"/>
              <a:t>38</a:t>
            </a:fld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B535FBF-F295-3262-DEE2-0A04F3CC15D8}"/>
              </a:ext>
            </a:extLst>
          </p:cNvPr>
          <p:cNvGrpSpPr/>
          <p:nvPr/>
        </p:nvGrpSpPr>
        <p:grpSpPr>
          <a:xfrm>
            <a:off x="6054049" y="1176684"/>
            <a:ext cx="5568015" cy="5093796"/>
            <a:chOff x="744609" y="1080548"/>
            <a:chExt cx="4676112" cy="4625206"/>
          </a:xfrm>
        </p:grpSpPr>
        <p:pic>
          <p:nvPicPr>
            <p:cNvPr id="7" name="Picture 6" descr="A graph with dots and lines&#10;&#10;Description automatically generated">
              <a:extLst>
                <a:ext uri="{FF2B5EF4-FFF2-40B4-BE49-F238E27FC236}">
                  <a16:creationId xmlns:a16="http://schemas.microsoft.com/office/drawing/2014/main" id="{B3A19397-C5DB-3E4E-2DFD-D18D99E15B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99264" y="1200442"/>
              <a:ext cx="4421457" cy="4115249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D867A82-8323-56D1-9416-D9399792BFB0}"/>
                    </a:ext>
                  </a:extLst>
                </p:cNvPr>
                <p:cNvSpPr txBox="1"/>
                <p:nvPr/>
              </p:nvSpPr>
              <p:spPr>
                <a:xfrm rot="16200000">
                  <a:off x="210985" y="3060567"/>
                  <a:ext cx="1462245" cy="394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𝑟𝑒𝑐</m:t>
                            </m:r>
                          </m:sub>
                        </m:sSub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𝑡𝑟𝑢𝑒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D867A82-8323-56D1-9416-D9399792BFB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210985" y="3060567"/>
                  <a:ext cx="1462245" cy="394998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84250AC7-49AB-3B05-D9BC-2170D016DE75}"/>
                    </a:ext>
                  </a:extLst>
                </p:cNvPr>
                <p:cNvSpPr txBox="1"/>
                <p:nvPr/>
              </p:nvSpPr>
              <p:spPr>
                <a:xfrm>
                  <a:off x="3069913" y="5225781"/>
                  <a:ext cx="850951" cy="47997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𝑟𝑒𝑐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84250AC7-49AB-3B05-D9BC-2170D016DE7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69913" y="5225781"/>
                  <a:ext cx="850951" cy="479973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15450DE-C017-F0E1-A6A3-66206CCE4DB6}"/>
                </a:ext>
              </a:extLst>
            </p:cNvPr>
            <p:cNvSpPr txBox="1"/>
            <p:nvPr/>
          </p:nvSpPr>
          <p:spPr>
            <a:xfrm>
              <a:off x="2344041" y="1080548"/>
              <a:ext cx="25649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Data for an individual cell</a:t>
              </a:r>
            </a:p>
          </p:txBody>
        </p:sp>
      </p:grp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E53936BB-D480-7813-557D-EB8E129BB27C}"/>
              </a:ext>
            </a:extLst>
          </p:cNvPr>
          <p:cNvGrpSpPr/>
          <p:nvPr/>
        </p:nvGrpSpPr>
        <p:grpSpPr>
          <a:xfrm>
            <a:off x="569936" y="1017101"/>
            <a:ext cx="1980365" cy="4167838"/>
            <a:chOff x="997393" y="985780"/>
            <a:chExt cx="1980365" cy="4167838"/>
          </a:xfrm>
        </p:grpSpPr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872083E1-DFFE-A859-CE44-6276B787DC18}"/>
                </a:ext>
              </a:extLst>
            </p:cNvPr>
            <p:cNvGrpSpPr/>
            <p:nvPr/>
          </p:nvGrpSpPr>
          <p:grpSpPr>
            <a:xfrm>
              <a:off x="1346481" y="1032411"/>
              <a:ext cx="137958" cy="4095465"/>
              <a:chOff x="6206039" y="1684895"/>
              <a:chExt cx="137958" cy="4095465"/>
            </a:xfrm>
          </p:grpSpPr>
          <p:grpSp>
            <p:nvGrpSpPr>
              <p:cNvPr id="97" name="Group 96">
                <a:extLst>
                  <a:ext uri="{FF2B5EF4-FFF2-40B4-BE49-F238E27FC236}">
                    <a16:creationId xmlns:a16="http://schemas.microsoft.com/office/drawing/2014/main" id="{B62770EA-69A8-F098-947B-0692096365B7}"/>
                  </a:ext>
                </a:extLst>
              </p:cNvPr>
              <p:cNvGrpSpPr/>
              <p:nvPr/>
            </p:nvGrpSpPr>
            <p:grpSpPr>
              <a:xfrm>
                <a:off x="6217371" y="1684895"/>
                <a:ext cx="126066" cy="4094922"/>
                <a:chOff x="5319082" y="1620078"/>
                <a:chExt cx="178904" cy="5932816"/>
              </a:xfrm>
            </p:grpSpPr>
            <p:cxnSp>
              <p:nvCxnSpPr>
                <p:cNvPr id="104" name="Straight Connector 103">
                  <a:extLst>
                    <a:ext uri="{FF2B5EF4-FFF2-40B4-BE49-F238E27FC236}">
                      <a16:creationId xmlns:a16="http://schemas.microsoft.com/office/drawing/2014/main" id="{3DB2943D-9CD8-CFEE-30AB-6142C3D9F34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392488" y="1709530"/>
                  <a:ext cx="4460" cy="5843364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5" name="Oval 104">
                  <a:extLst>
                    <a:ext uri="{FF2B5EF4-FFF2-40B4-BE49-F238E27FC236}">
                      <a16:creationId xmlns:a16="http://schemas.microsoft.com/office/drawing/2014/main" id="{F151315C-A4E5-E877-4D5D-B89D2A0500EF}"/>
                    </a:ext>
                  </a:extLst>
                </p:cNvPr>
                <p:cNvSpPr/>
                <p:nvPr/>
              </p:nvSpPr>
              <p:spPr>
                <a:xfrm>
                  <a:off x="5319082" y="1620078"/>
                  <a:ext cx="178904" cy="178905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00" dirty="0"/>
                    <a:t>1</a:t>
                  </a:r>
                </a:p>
              </p:txBody>
            </p:sp>
          </p:grpSp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C95DEA1F-EA18-6AAB-7B87-52B1EFCAF675}"/>
                  </a:ext>
                </a:extLst>
              </p:cNvPr>
              <p:cNvSpPr/>
              <p:nvPr/>
            </p:nvSpPr>
            <p:spPr>
              <a:xfrm>
                <a:off x="6217931" y="1965157"/>
                <a:ext cx="126066" cy="123483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/>
                  <a:t>2</a:t>
                </a:r>
              </a:p>
            </p:txBody>
          </p:sp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D1FF0772-82B8-0059-D1CD-838120D2D0FF}"/>
                  </a:ext>
                </a:extLst>
              </p:cNvPr>
              <p:cNvSpPr/>
              <p:nvPr/>
            </p:nvSpPr>
            <p:spPr>
              <a:xfrm>
                <a:off x="6210654" y="2612493"/>
                <a:ext cx="126066" cy="123483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/>
                  <a:t>3</a:t>
                </a:r>
              </a:p>
            </p:txBody>
          </p:sp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14ECB3E4-ADC8-30DA-0754-8E4C41F0518C}"/>
                  </a:ext>
                </a:extLst>
              </p:cNvPr>
              <p:cNvSpPr/>
              <p:nvPr/>
            </p:nvSpPr>
            <p:spPr>
              <a:xfrm>
                <a:off x="6209214" y="3673423"/>
                <a:ext cx="126066" cy="123483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/>
                  <a:t>4</a:t>
                </a:r>
              </a:p>
            </p:txBody>
          </p:sp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7756D590-94CF-21E0-D5BB-5044C976B591}"/>
                  </a:ext>
                </a:extLst>
              </p:cNvPr>
              <p:cNvSpPr/>
              <p:nvPr/>
            </p:nvSpPr>
            <p:spPr>
              <a:xfrm>
                <a:off x="6208443" y="4723632"/>
                <a:ext cx="126066" cy="123483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/>
                  <a:t>5</a:t>
                </a:r>
              </a:p>
            </p:txBody>
          </p:sp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id="{1FCF55B6-938E-5C53-67A9-2BDB1D59F6B6}"/>
                  </a:ext>
                </a:extLst>
              </p:cNvPr>
              <p:cNvSpPr/>
              <p:nvPr/>
            </p:nvSpPr>
            <p:spPr>
              <a:xfrm>
                <a:off x="6214233" y="5379722"/>
                <a:ext cx="126066" cy="123483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/>
                  <a:t>6</a:t>
                </a:r>
              </a:p>
            </p:txBody>
          </p:sp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D8DBD995-8F50-97E0-E616-7A1A893DCE94}"/>
                  </a:ext>
                </a:extLst>
              </p:cNvPr>
              <p:cNvSpPr/>
              <p:nvPr/>
            </p:nvSpPr>
            <p:spPr>
              <a:xfrm>
                <a:off x="6206039" y="5656877"/>
                <a:ext cx="126066" cy="123483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/>
                  <a:t>7</a:t>
                </a:r>
              </a:p>
            </p:txBody>
          </p:sp>
        </p:grpSp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DDFDC45A-CB1D-99BD-1465-A0852C955913}"/>
                </a:ext>
              </a:extLst>
            </p:cNvPr>
            <p:cNvGrpSpPr/>
            <p:nvPr/>
          </p:nvGrpSpPr>
          <p:grpSpPr>
            <a:xfrm>
              <a:off x="997393" y="1035219"/>
              <a:ext cx="129215" cy="4094922"/>
              <a:chOff x="5303028" y="1620078"/>
              <a:chExt cx="183372" cy="5932816"/>
            </a:xfrm>
          </p:grpSpPr>
          <p:cxnSp>
            <p:nvCxnSpPr>
              <p:cNvPr id="107" name="Straight Connector 106">
                <a:extLst>
                  <a:ext uri="{FF2B5EF4-FFF2-40B4-BE49-F238E27FC236}">
                    <a16:creationId xmlns:a16="http://schemas.microsoft.com/office/drawing/2014/main" id="{AA6E3537-85A8-AA3A-BF58-B4B6D8760245}"/>
                  </a:ext>
                </a:extLst>
              </p:cNvPr>
              <p:cNvCxnSpPr>
                <a:cxnSpLocks/>
                <a:endCxn id="117" idx="4"/>
              </p:cNvCxnSpPr>
              <p:nvPr/>
            </p:nvCxnSpPr>
            <p:spPr>
              <a:xfrm flipH="1">
                <a:off x="5392488" y="1709530"/>
                <a:ext cx="4460" cy="5843364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id="{48AC2604-3CF8-F91D-5D81-47285FC2D919}"/>
                  </a:ext>
                </a:extLst>
              </p:cNvPr>
              <p:cNvSpPr/>
              <p:nvPr/>
            </p:nvSpPr>
            <p:spPr>
              <a:xfrm>
                <a:off x="5307496" y="1620078"/>
                <a:ext cx="178904" cy="178905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/>
                  <a:t>1</a:t>
                </a:r>
              </a:p>
            </p:txBody>
          </p:sp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59F5E046-1904-3F64-9D42-86C4C845743F}"/>
                  </a:ext>
                </a:extLst>
              </p:cNvPr>
              <p:cNvSpPr/>
              <p:nvPr/>
            </p:nvSpPr>
            <p:spPr>
              <a:xfrm>
                <a:off x="5307496" y="2578078"/>
                <a:ext cx="178904" cy="178905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14B180B6-8373-F941-24E3-F2501DACD68F}"/>
                  </a:ext>
                </a:extLst>
              </p:cNvPr>
              <p:cNvSpPr/>
              <p:nvPr/>
            </p:nvSpPr>
            <p:spPr>
              <a:xfrm>
                <a:off x="5307496" y="2579814"/>
                <a:ext cx="178904" cy="178905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/>
                  <a:t>2</a:t>
                </a:r>
              </a:p>
            </p:txBody>
          </p:sp>
          <p:sp>
            <p:nvSpPr>
              <p:cNvPr id="111" name="Oval 110">
                <a:extLst>
                  <a:ext uri="{FF2B5EF4-FFF2-40B4-BE49-F238E27FC236}">
                    <a16:creationId xmlns:a16="http://schemas.microsoft.com/office/drawing/2014/main" id="{B1FD57A4-5377-A590-8B5B-1EA2AD22FED0}"/>
                  </a:ext>
                </a:extLst>
              </p:cNvPr>
              <p:cNvSpPr/>
              <p:nvPr/>
            </p:nvSpPr>
            <p:spPr>
              <a:xfrm>
                <a:off x="5307496" y="3537814"/>
                <a:ext cx="178904" cy="178905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Oval 111">
                <a:extLst>
                  <a:ext uri="{FF2B5EF4-FFF2-40B4-BE49-F238E27FC236}">
                    <a16:creationId xmlns:a16="http://schemas.microsoft.com/office/drawing/2014/main" id="{95491E3F-8B45-CF89-D4E9-A6FF992E32B3}"/>
                  </a:ext>
                </a:extLst>
              </p:cNvPr>
              <p:cNvSpPr/>
              <p:nvPr/>
            </p:nvSpPr>
            <p:spPr>
              <a:xfrm>
                <a:off x="5304351" y="3538517"/>
                <a:ext cx="178904" cy="178905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/>
                  <a:t>3</a:t>
                </a:r>
              </a:p>
            </p:txBody>
          </p: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6D2CE277-8E61-EBBB-4607-0CA4C8BFFCB5}"/>
                  </a:ext>
                </a:extLst>
              </p:cNvPr>
              <p:cNvSpPr/>
              <p:nvPr/>
            </p:nvSpPr>
            <p:spPr>
              <a:xfrm>
                <a:off x="5304351" y="4498253"/>
                <a:ext cx="178904" cy="178905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/>
                  <a:t>4</a:t>
                </a:r>
              </a:p>
            </p:txBody>
          </p:sp>
          <p:sp>
            <p:nvSpPr>
              <p:cNvPr id="114" name="Oval 113">
                <a:extLst>
                  <a:ext uri="{FF2B5EF4-FFF2-40B4-BE49-F238E27FC236}">
                    <a16:creationId xmlns:a16="http://schemas.microsoft.com/office/drawing/2014/main" id="{1F36CC73-49C8-D45A-6AA2-FEABD0145300}"/>
                  </a:ext>
                </a:extLst>
              </p:cNvPr>
              <p:cNvSpPr/>
              <p:nvPr/>
            </p:nvSpPr>
            <p:spPr>
              <a:xfrm>
                <a:off x="5304351" y="5456253"/>
                <a:ext cx="178904" cy="178905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Oval 114">
                <a:extLst>
                  <a:ext uri="{FF2B5EF4-FFF2-40B4-BE49-F238E27FC236}">
                    <a16:creationId xmlns:a16="http://schemas.microsoft.com/office/drawing/2014/main" id="{68D360C4-8790-7D23-FE18-2F22F22766A0}"/>
                  </a:ext>
                </a:extLst>
              </p:cNvPr>
              <p:cNvSpPr/>
              <p:nvPr/>
            </p:nvSpPr>
            <p:spPr>
              <a:xfrm>
                <a:off x="5303036" y="5456253"/>
                <a:ext cx="178904" cy="178905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/>
                  <a:t>5</a:t>
                </a:r>
              </a:p>
            </p:txBody>
          </p:sp>
          <p:sp>
            <p:nvSpPr>
              <p:cNvPr id="116" name="Oval 115">
                <a:extLst>
                  <a:ext uri="{FF2B5EF4-FFF2-40B4-BE49-F238E27FC236}">
                    <a16:creationId xmlns:a16="http://schemas.microsoft.com/office/drawing/2014/main" id="{C72A6091-548E-000C-7D9A-BBDE34F262FF}"/>
                  </a:ext>
                </a:extLst>
              </p:cNvPr>
              <p:cNvSpPr/>
              <p:nvPr/>
            </p:nvSpPr>
            <p:spPr>
              <a:xfrm>
                <a:off x="5303028" y="6415988"/>
                <a:ext cx="178903" cy="178905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/>
                  <a:t>6</a:t>
                </a:r>
              </a:p>
            </p:txBody>
          </p:sp>
          <p:sp>
            <p:nvSpPr>
              <p:cNvPr id="117" name="Oval 116">
                <a:extLst>
                  <a:ext uri="{FF2B5EF4-FFF2-40B4-BE49-F238E27FC236}">
                    <a16:creationId xmlns:a16="http://schemas.microsoft.com/office/drawing/2014/main" id="{45AFCC7B-2907-AF3C-76E3-C4E7431BE28E}"/>
                  </a:ext>
                </a:extLst>
              </p:cNvPr>
              <p:cNvSpPr/>
              <p:nvPr/>
            </p:nvSpPr>
            <p:spPr>
              <a:xfrm>
                <a:off x="5303036" y="7373989"/>
                <a:ext cx="178904" cy="178905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/>
                  <a:t>7</a:t>
                </a:r>
              </a:p>
            </p:txBody>
          </p:sp>
        </p:grp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C6F0D0D3-C523-A3E1-8406-9864B648EBC7}"/>
                </a:ext>
              </a:extLst>
            </p:cNvPr>
            <p:cNvCxnSpPr>
              <a:cxnSpLocks/>
            </p:cNvCxnSpPr>
            <p:nvPr/>
          </p:nvCxnSpPr>
          <p:spPr>
            <a:xfrm>
              <a:off x="1483500" y="1374414"/>
              <a:ext cx="1443352" cy="0"/>
            </a:xfrm>
            <a:prstGeom prst="line">
              <a:avLst/>
            </a:prstGeom>
            <a:ln w="1270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503B8211-5E58-2299-6118-5B12B6932D47}"/>
                </a:ext>
              </a:extLst>
            </p:cNvPr>
            <p:cNvCxnSpPr>
              <a:cxnSpLocks/>
            </p:cNvCxnSpPr>
            <p:nvPr/>
          </p:nvCxnSpPr>
          <p:spPr>
            <a:xfrm>
              <a:off x="1111219" y="1758187"/>
              <a:ext cx="1822890" cy="0"/>
            </a:xfrm>
            <a:prstGeom prst="line">
              <a:avLst/>
            </a:prstGeom>
            <a:ln w="1270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AF593B44-3E0B-9312-8887-D9A19A22753E}"/>
                </a:ext>
              </a:extLst>
            </p:cNvPr>
            <p:cNvCxnSpPr>
              <a:cxnSpLocks/>
            </p:cNvCxnSpPr>
            <p:nvPr/>
          </p:nvCxnSpPr>
          <p:spPr>
            <a:xfrm>
              <a:off x="1483500" y="2037435"/>
              <a:ext cx="1457866" cy="0"/>
            </a:xfrm>
            <a:prstGeom prst="line">
              <a:avLst/>
            </a:prstGeom>
            <a:ln w="1270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948947CA-D8C2-5AEC-E425-50F352D71307}"/>
                </a:ext>
              </a:extLst>
            </p:cNvPr>
            <p:cNvCxnSpPr>
              <a:cxnSpLocks/>
            </p:cNvCxnSpPr>
            <p:nvPr/>
          </p:nvCxnSpPr>
          <p:spPr>
            <a:xfrm>
              <a:off x="1118475" y="2420611"/>
              <a:ext cx="1822891" cy="0"/>
            </a:xfrm>
            <a:prstGeom prst="line">
              <a:avLst/>
            </a:prstGeom>
            <a:ln w="1270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14F04110-946A-CB09-E4AA-5782887873CF}"/>
                </a:ext>
              </a:extLst>
            </p:cNvPr>
            <p:cNvCxnSpPr>
              <a:cxnSpLocks/>
            </p:cNvCxnSpPr>
            <p:nvPr/>
          </p:nvCxnSpPr>
          <p:spPr>
            <a:xfrm>
              <a:off x="1118474" y="3744748"/>
              <a:ext cx="1822892" cy="0"/>
            </a:xfrm>
            <a:prstGeom prst="line">
              <a:avLst/>
            </a:prstGeom>
            <a:ln w="1270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F3090115-7318-B339-A476-6836CCBB7A2E}"/>
                </a:ext>
              </a:extLst>
            </p:cNvPr>
            <p:cNvCxnSpPr/>
            <p:nvPr/>
          </p:nvCxnSpPr>
          <p:spPr>
            <a:xfrm>
              <a:off x="1472547" y="4132889"/>
              <a:ext cx="1468927" cy="0"/>
            </a:xfrm>
            <a:prstGeom prst="line">
              <a:avLst/>
            </a:prstGeom>
            <a:ln w="1270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4E982B9C-8039-8FE3-C39F-917800D75874}"/>
                </a:ext>
              </a:extLst>
            </p:cNvPr>
            <p:cNvCxnSpPr>
              <a:cxnSpLocks/>
            </p:cNvCxnSpPr>
            <p:nvPr/>
          </p:nvCxnSpPr>
          <p:spPr>
            <a:xfrm>
              <a:off x="1096702" y="4407172"/>
              <a:ext cx="1881056" cy="0"/>
            </a:xfrm>
            <a:prstGeom prst="line">
              <a:avLst/>
            </a:prstGeom>
            <a:ln w="1270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60953B54-65CB-56F2-0F58-A314D447A537}"/>
                </a:ext>
              </a:extLst>
            </p:cNvPr>
            <p:cNvCxnSpPr/>
            <p:nvPr/>
          </p:nvCxnSpPr>
          <p:spPr>
            <a:xfrm>
              <a:off x="1472546" y="4788979"/>
              <a:ext cx="1468927" cy="0"/>
            </a:xfrm>
            <a:prstGeom prst="line">
              <a:avLst/>
            </a:prstGeom>
            <a:ln w="1270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Arrow Connector 145">
              <a:extLst>
                <a:ext uri="{FF2B5EF4-FFF2-40B4-BE49-F238E27FC236}">
                  <a16:creationId xmlns:a16="http://schemas.microsoft.com/office/drawing/2014/main" id="{A5367E95-73A7-BE7C-8D0F-0BAF5DF78B1A}"/>
                </a:ext>
              </a:extLst>
            </p:cNvPr>
            <p:cNvCxnSpPr/>
            <p:nvPr/>
          </p:nvCxnSpPr>
          <p:spPr>
            <a:xfrm>
              <a:off x="2116394" y="1374414"/>
              <a:ext cx="0" cy="383773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Arrow Connector 147">
              <a:extLst>
                <a:ext uri="{FF2B5EF4-FFF2-40B4-BE49-F238E27FC236}">
                  <a16:creationId xmlns:a16="http://schemas.microsoft.com/office/drawing/2014/main" id="{943AD451-F511-251C-EA4B-B96AF4EFFB81}"/>
                </a:ext>
              </a:extLst>
            </p:cNvPr>
            <p:cNvCxnSpPr/>
            <p:nvPr/>
          </p:nvCxnSpPr>
          <p:spPr>
            <a:xfrm>
              <a:off x="2116394" y="2021750"/>
              <a:ext cx="0" cy="383773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Arrow Connector 148">
              <a:extLst>
                <a:ext uri="{FF2B5EF4-FFF2-40B4-BE49-F238E27FC236}">
                  <a16:creationId xmlns:a16="http://schemas.microsoft.com/office/drawing/2014/main" id="{42AD9191-2AE0-9795-AFE9-DDE52AD0E83E}"/>
                </a:ext>
              </a:extLst>
            </p:cNvPr>
            <p:cNvCxnSpPr/>
            <p:nvPr/>
          </p:nvCxnSpPr>
          <p:spPr>
            <a:xfrm>
              <a:off x="2116394" y="3749116"/>
              <a:ext cx="0" cy="383773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Arrow Connector 149">
              <a:extLst>
                <a:ext uri="{FF2B5EF4-FFF2-40B4-BE49-F238E27FC236}">
                  <a16:creationId xmlns:a16="http://schemas.microsoft.com/office/drawing/2014/main" id="{FA4B81F7-3778-893B-6C33-49FA80F9AD60}"/>
                </a:ext>
              </a:extLst>
            </p:cNvPr>
            <p:cNvCxnSpPr/>
            <p:nvPr/>
          </p:nvCxnSpPr>
          <p:spPr>
            <a:xfrm>
              <a:off x="2116394" y="4405206"/>
              <a:ext cx="0" cy="383773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87431056-541A-2246-02A3-7897EB1F0D1A}"/>
                </a:ext>
              </a:extLst>
            </p:cNvPr>
            <p:cNvCxnSpPr>
              <a:cxnSpLocks/>
            </p:cNvCxnSpPr>
            <p:nvPr/>
          </p:nvCxnSpPr>
          <p:spPr>
            <a:xfrm>
              <a:off x="1130711" y="5066134"/>
              <a:ext cx="1818019" cy="0"/>
            </a:xfrm>
            <a:prstGeom prst="line">
              <a:avLst/>
            </a:prstGeom>
            <a:ln w="1270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0614BA4B-ADA3-E913-AC06-DCA7B54D0702}"/>
                </a:ext>
              </a:extLst>
            </p:cNvPr>
            <p:cNvCxnSpPr>
              <a:cxnSpLocks/>
            </p:cNvCxnSpPr>
            <p:nvPr/>
          </p:nvCxnSpPr>
          <p:spPr>
            <a:xfrm>
              <a:off x="1130711" y="3082680"/>
              <a:ext cx="1847047" cy="0"/>
            </a:xfrm>
            <a:prstGeom prst="line">
              <a:avLst/>
            </a:prstGeom>
            <a:ln w="1270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950AE66D-DA22-A57F-23F6-517F33C0E2DE}"/>
                </a:ext>
              </a:extLst>
            </p:cNvPr>
            <p:cNvCxnSpPr>
              <a:cxnSpLocks/>
            </p:cNvCxnSpPr>
            <p:nvPr/>
          </p:nvCxnSpPr>
          <p:spPr>
            <a:xfrm>
              <a:off x="1103959" y="1094152"/>
              <a:ext cx="1822893" cy="0"/>
            </a:xfrm>
            <a:prstGeom prst="line">
              <a:avLst/>
            </a:prstGeom>
            <a:ln w="1270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Arrow Connector 159">
              <a:extLst>
                <a:ext uri="{FF2B5EF4-FFF2-40B4-BE49-F238E27FC236}">
                  <a16:creationId xmlns:a16="http://schemas.microsoft.com/office/drawing/2014/main" id="{784DB669-4423-12A0-E3B0-E04CA4C31C54}"/>
                </a:ext>
              </a:extLst>
            </p:cNvPr>
            <p:cNvCxnSpPr>
              <a:cxnSpLocks/>
            </p:cNvCxnSpPr>
            <p:nvPr/>
          </p:nvCxnSpPr>
          <p:spPr>
            <a:xfrm>
              <a:off x="2116394" y="985780"/>
              <a:ext cx="0" cy="215202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Arrow Connector 161">
              <a:extLst>
                <a:ext uri="{FF2B5EF4-FFF2-40B4-BE49-F238E27FC236}">
                  <a16:creationId xmlns:a16="http://schemas.microsoft.com/office/drawing/2014/main" id="{D94E7A9A-6002-0D87-AA35-83A15589AE6B}"/>
                </a:ext>
              </a:extLst>
            </p:cNvPr>
            <p:cNvCxnSpPr>
              <a:cxnSpLocks/>
            </p:cNvCxnSpPr>
            <p:nvPr/>
          </p:nvCxnSpPr>
          <p:spPr>
            <a:xfrm>
              <a:off x="2116394" y="2964710"/>
              <a:ext cx="0" cy="215202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Arrow Connector 162">
              <a:extLst>
                <a:ext uri="{FF2B5EF4-FFF2-40B4-BE49-F238E27FC236}">
                  <a16:creationId xmlns:a16="http://schemas.microsoft.com/office/drawing/2014/main" id="{4CEA66CE-DB8F-7ACA-3D7A-13CADF1BB864}"/>
                </a:ext>
              </a:extLst>
            </p:cNvPr>
            <p:cNvCxnSpPr>
              <a:cxnSpLocks/>
            </p:cNvCxnSpPr>
            <p:nvPr/>
          </p:nvCxnSpPr>
          <p:spPr>
            <a:xfrm>
              <a:off x="2108153" y="4938416"/>
              <a:ext cx="0" cy="215202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7" name="Oval 166">
            <a:extLst>
              <a:ext uri="{FF2B5EF4-FFF2-40B4-BE49-F238E27FC236}">
                <a16:creationId xmlns:a16="http://schemas.microsoft.com/office/drawing/2014/main" id="{72B11F51-663E-40CF-037D-021839A963F0}"/>
              </a:ext>
            </a:extLst>
          </p:cNvPr>
          <p:cNvSpPr/>
          <p:nvPr/>
        </p:nvSpPr>
        <p:spPr>
          <a:xfrm>
            <a:off x="2901253" y="1138973"/>
            <a:ext cx="126067" cy="1234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  <a:p>
            <a:pPr algn="ctr"/>
            <a:endParaRPr lang="en-US" sz="1000" dirty="0"/>
          </a:p>
        </p:txBody>
      </p:sp>
      <p:sp>
        <p:nvSpPr>
          <p:cNvPr id="168" name="Oval 167">
            <a:extLst>
              <a:ext uri="{FF2B5EF4-FFF2-40B4-BE49-F238E27FC236}">
                <a16:creationId xmlns:a16="http://schemas.microsoft.com/office/drawing/2014/main" id="{31FD980D-9B94-BBCB-0DF3-00043063613F}"/>
              </a:ext>
            </a:extLst>
          </p:cNvPr>
          <p:cNvSpPr/>
          <p:nvPr/>
        </p:nvSpPr>
        <p:spPr>
          <a:xfrm>
            <a:off x="2901254" y="1508172"/>
            <a:ext cx="126066" cy="12348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  <a:p>
            <a:pPr algn="ctr"/>
            <a:endParaRPr lang="en-US" sz="1000" dirty="0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0D8CA5B0-621A-5036-0645-B8DC744B06AE}"/>
              </a:ext>
            </a:extLst>
          </p:cNvPr>
          <p:cNvSpPr txBox="1"/>
          <p:nvPr/>
        </p:nvSpPr>
        <p:spPr>
          <a:xfrm>
            <a:off x="3093790" y="1073265"/>
            <a:ext cx="150233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True position of source</a:t>
            </a: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CD471C82-C339-B8AE-9B02-CD9EAD3D3244}"/>
              </a:ext>
            </a:extLst>
          </p:cNvPr>
          <p:cNvSpPr txBox="1"/>
          <p:nvPr/>
        </p:nvSpPr>
        <p:spPr>
          <a:xfrm>
            <a:off x="3103051" y="1435347"/>
            <a:ext cx="181972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Measured position of source</a:t>
            </a: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31A9162B-EC9A-34CA-4365-7609DB1C3870}"/>
              </a:ext>
            </a:extLst>
          </p:cNvPr>
          <p:cNvSpPr txBox="1"/>
          <p:nvPr/>
        </p:nvSpPr>
        <p:spPr>
          <a:xfrm>
            <a:off x="4727856" y="1122665"/>
            <a:ext cx="18289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(relative to central source)</a:t>
            </a:r>
          </a:p>
        </p:txBody>
      </p:sp>
    </p:spTree>
    <p:extLst>
      <p:ext uri="{BB962C8B-B14F-4D97-AF65-F5344CB8AC3E}">
        <p14:creationId xmlns:p14="http://schemas.microsoft.com/office/powerpoint/2010/main" val="7912603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9E030B-05CD-737A-5E1E-3B888F1A3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plots from different cells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ACC96A-B1B5-1552-1452-F9AF821DCC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07/03/2024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0DAADD-8737-1796-ECC2-CE542B50DD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Vertical Reconstruction Analysis Talk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608E90-7B9D-A316-8470-B12EE00FDD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75C06-E6FF-2B41-9965-ECD387385993}" type="slidenum">
              <a:rPr lang="en-US" smtClean="0"/>
              <a:t>39</a:t>
            </a:fld>
            <a:endParaRPr lang="en-US"/>
          </a:p>
        </p:txBody>
      </p:sp>
      <p:pic>
        <p:nvPicPr>
          <p:cNvPr id="9" name="Picture 8" descr="A graph with lines and dots&#10;&#10;Description automatically generated">
            <a:extLst>
              <a:ext uri="{FF2B5EF4-FFF2-40B4-BE49-F238E27FC236}">
                <a16:creationId xmlns:a16="http://schemas.microsoft.com/office/drawing/2014/main" id="{4A3C3C16-2E25-F47D-4D5C-0C79223044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7957" y="496121"/>
            <a:ext cx="2916675" cy="2809001"/>
          </a:xfrm>
          <a:prstGeom prst="rect">
            <a:avLst/>
          </a:prstGeom>
        </p:spPr>
      </p:pic>
      <p:pic>
        <p:nvPicPr>
          <p:cNvPr id="11" name="Picture 10" descr="A graph with dots and lines&#10;&#10;Description automatically generated">
            <a:extLst>
              <a:ext uri="{FF2B5EF4-FFF2-40B4-BE49-F238E27FC236}">
                <a16:creationId xmlns:a16="http://schemas.microsoft.com/office/drawing/2014/main" id="{F1763A82-A207-8255-AB80-3E45D2C56C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16" y="470723"/>
            <a:ext cx="3045301" cy="2834399"/>
          </a:xfrm>
          <a:prstGeom prst="rect">
            <a:avLst/>
          </a:prstGeom>
        </p:spPr>
      </p:pic>
      <p:pic>
        <p:nvPicPr>
          <p:cNvPr id="13" name="Picture 12" descr="A graph with dots and lines&#10;&#10;Description automatically generated">
            <a:extLst>
              <a:ext uri="{FF2B5EF4-FFF2-40B4-BE49-F238E27FC236}">
                <a16:creationId xmlns:a16="http://schemas.microsoft.com/office/drawing/2014/main" id="{10717319-2B03-7200-2A39-86792A6491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0850" y="508819"/>
            <a:ext cx="2898309" cy="2834399"/>
          </a:xfrm>
          <a:prstGeom prst="rect">
            <a:avLst/>
          </a:prstGeom>
        </p:spPr>
      </p:pic>
      <p:pic>
        <p:nvPicPr>
          <p:cNvPr id="37" name="Picture 36" descr="A graph with a line and dots&#10;&#10;Description automatically generated with medium confidence">
            <a:extLst>
              <a:ext uri="{FF2B5EF4-FFF2-40B4-BE49-F238E27FC236}">
                <a16:creationId xmlns:a16="http://schemas.microsoft.com/office/drawing/2014/main" id="{F184E065-638C-915E-63E8-7D07514A78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17957" y="3423253"/>
            <a:ext cx="3044642" cy="2938626"/>
          </a:xfrm>
          <a:prstGeom prst="rect">
            <a:avLst/>
          </a:prstGeom>
        </p:spPr>
      </p:pic>
      <p:pic>
        <p:nvPicPr>
          <p:cNvPr id="39" name="Picture 38" descr="A graph with dots and lines&#10;&#10;Description automatically generated">
            <a:extLst>
              <a:ext uri="{FF2B5EF4-FFF2-40B4-BE49-F238E27FC236}">
                <a16:creationId xmlns:a16="http://schemas.microsoft.com/office/drawing/2014/main" id="{656F1EF0-C08C-0C8B-4C8F-02DD54F8FB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70850" y="3410555"/>
            <a:ext cx="3044642" cy="3004001"/>
          </a:xfrm>
          <a:prstGeom prst="rect">
            <a:avLst/>
          </a:prstGeom>
        </p:spPr>
      </p:pic>
      <p:pic>
        <p:nvPicPr>
          <p:cNvPr id="41" name="Picture 40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DAA36D51-6E49-5C8D-C7B8-A6AFEBB585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476" y="3428999"/>
            <a:ext cx="3064475" cy="2834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8181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D9A668-2968-1ACD-75F5-DEE63C6C5E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6AF88E-BB33-EC9B-ACA6-A559033CB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Tracker Cell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EE30DD-BA0B-F6C2-C391-0EF7DB0B42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07/03/2024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1B4D41-9AB8-0793-AF42-B5B436C6B9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Vertical Reconstruction Analysis Talk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1A629F-28AE-EE1B-C514-FB71A0A73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75C06-E6FF-2B41-9965-ECD387385993}" type="slidenum">
              <a:rPr lang="en-US" smtClean="0"/>
              <a:t>4</a:t>
            </a:fld>
            <a:endParaRPr lang="en-US"/>
          </a:p>
        </p:txBody>
      </p: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0DEAD4B5-4EB9-D2D7-E3AC-76EE79FCCE82}"/>
              </a:ext>
            </a:extLst>
          </p:cNvPr>
          <p:cNvGrpSpPr/>
          <p:nvPr/>
        </p:nvGrpSpPr>
        <p:grpSpPr>
          <a:xfrm rot="16200000" flipV="1">
            <a:off x="-1406384" y="3134407"/>
            <a:ext cx="5048502" cy="1314817"/>
            <a:chOff x="223629" y="1736549"/>
            <a:chExt cx="5048502" cy="1316178"/>
          </a:xfrm>
        </p:grpSpPr>
        <p:pic>
          <p:nvPicPr>
            <p:cNvPr id="7" name="Content Placeholder 9" descr="Content Placeholder 9">
              <a:extLst>
                <a:ext uri="{FF2B5EF4-FFF2-40B4-BE49-F238E27FC236}">
                  <a16:creationId xmlns:a16="http://schemas.microsoft.com/office/drawing/2014/main" id="{8E494420-0119-A056-F75B-73E2C75295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24773" t="40305"/>
            <a:stretch>
              <a:fillRect/>
            </a:stretch>
          </p:blipFill>
          <p:spPr>
            <a:xfrm>
              <a:off x="223629" y="1873954"/>
              <a:ext cx="5048502" cy="1047899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8" name="7-point Star 7">
              <a:extLst>
                <a:ext uri="{FF2B5EF4-FFF2-40B4-BE49-F238E27FC236}">
                  <a16:creationId xmlns:a16="http://schemas.microsoft.com/office/drawing/2014/main" id="{F93F35E1-EE4B-32D9-AFFE-4B21B1E566EF}"/>
                </a:ext>
              </a:extLst>
            </p:cNvPr>
            <p:cNvSpPr/>
            <p:nvPr/>
          </p:nvSpPr>
          <p:spPr>
            <a:xfrm>
              <a:off x="3581866" y="2179223"/>
              <a:ext cx="299670" cy="307571"/>
            </a:xfrm>
            <a:prstGeom prst="star7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Down Arrow 8">
              <a:extLst>
                <a:ext uri="{FF2B5EF4-FFF2-40B4-BE49-F238E27FC236}">
                  <a16:creationId xmlns:a16="http://schemas.microsoft.com/office/drawing/2014/main" id="{E8808957-0ABE-5D6E-9C5A-8FA546BBDDE2}"/>
                </a:ext>
              </a:extLst>
            </p:cNvPr>
            <p:cNvSpPr/>
            <p:nvPr/>
          </p:nvSpPr>
          <p:spPr>
            <a:xfrm rot="5400000">
              <a:off x="1971926" y="854048"/>
              <a:ext cx="203506" cy="2972317"/>
            </a:xfrm>
            <a:prstGeom prst="downArrow">
              <a:avLst/>
            </a:prstGeom>
            <a:solidFill>
              <a:srgbClr val="92D050">
                <a:alpha val="49785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Down Arrow 9">
              <a:extLst>
                <a:ext uri="{FF2B5EF4-FFF2-40B4-BE49-F238E27FC236}">
                  <a16:creationId xmlns:a16="http://schemas.microsoft.com/office/drawing/2014/main" id="{0DE4EAEE-E94A-AA1C-E155-2468B84D1EF3}"/>
                </a:ext>
              </a:extLst>
            </p:cNvPr>
            <p:cNvSpPr/>
            <p:nvPr/>
          </p:nvSpPr>
          <p:spPr>
            <a:xfrm rot="16200000">
              <a:off x="4299762" y="1842257"/>
              <a:ext cx="203506" cy="995899"/>
            </a:xfrm>
            <a:prstGeom prst="downArrow">
              <a:avLst/>
            </a:prstGeom>
            <a:solidFill>
              <a:srgbClr val="92D050">
                <a:alpha val="49785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517A693E-8305-5EC3-6673-C9CD9599370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82181" y="1736549"/>
              <a:ext cx="954741" cy="131617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D99D396-7CC4-F2AA-3E70-2B15CD78A9E3}"/>
                </a:ext>
              </a:extLst>
            </p:cNvPr>
            <p:cNvSpPr txBox="1"/>
            <p:nvPr/>
          </p:nvSpPr>
          <p:spPr>
            <a:xfrm rot="5400000">
              <a:off x="3007843" y="2678307"/>
              <a:ext cx="348676" cy="3925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e-</a:t>
              </a:r>
            </a:p>
          </p:txBody>
        </p:sp>
      </p:grpSp>
      <p:sp>
        <p:nvSpPr>
          <p:cNvPr id="86" name="TextBox 85">
            <a:extLst>
              <a:ext uri="{FF2B5EF4-FFF2-40B4-BE49-F238E27FC236}">
                <a16:creationId xmlns:a16="http://schemas.microsoft.com/office/drawing/2014/main" id="{A89A9EB7-1BED-A3EF-042E-03AE92FBCED2}"/>
              </a:ext>
            </a:extLst>
          </p:cNvPr>
          <p:cNvSpPr txBox="1"/>
          <p:nvPr/>
        </p:nvSpPr>
        <p:spPr>
          <a:xfrm>
            <a:off x="3028734" y="1524461"/>
            <a:ext cx="424837" cy="3307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Anode</a:t>
            </a:r>
            <a:endParaRPr lang="en-US" sz="1200" dirty="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B5DC67CC-BDDE-9DC1-6A33-FD6C8C687899}"/>
              </a:ext>
            </a:extLst>
          </p:cNvPr>
          <p:cNvSpPr txBox="1"/>
          <p:nvPr/>
        </p:nvSpPr>
        <p:spPr>
          <a:xfrm>
            <a:off x="10707909" y="6207002"/>
            <a:ext cx="416296" cy="3891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Time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89AF46FC-5A34-B0A8-950E-53A86AC05E9A}"/>
              </a:ext>
            </a:extLst>
          </p:cNvPr>
          <p:cNvSpPr txBox="1"/>
          <p:nvPr/>
        </p:nvSpPr>
        <p:spPr>
          <a:xfrm>
            <a:off x="2969678" y="2940296"/>
            <a:ext cx="585889" cy="3307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Cathode 1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69A60CDD-F8E1-9EBD-0104-2E0CADD4EE2E}"/>
              </a:ext>
            </a:extLst>
          </p:cNvPr>
          <p:cNvSpPr txBox="1"/>
          <p:nvPr/>
        </p:nvSpPr>
        <p:spPr>
          <a:xfrm>
            <a:off x="2969678" y="4597740"/>
            <a:ext cx="585889" cy="3307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Cathode 2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8B74381F-E285-8DC4-3E4F-32B8B1CBB1CD}"/>
              </a:ext>
            </a:extLst>
          </p:cNvPr>
          <p:cNvSpPr txBox="1"/>
          <p:nvPr/>
        </p:nvSpPr>
        <p:spPr>
          <a:xfrm>
            <a:off x="4869202" y="533229"/>
            <a:ext cx="20151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Measured Signals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E5B533B9-6DF2-FDC2-0C2D-D99B35F7DE52}"/>
              </a:ext>
            </a:extLst>
          </p:cNvPr>
          <p:cNvSpPr txBox="1"/>
          <p:nvPr/>
        </p:nvSpPr>
        <p:spPr>
          <a:xfrm>
            <a:off x="9011021" y="802789"/>
            <a:ext cx="24672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Recorded Information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12883CFE-24C2-CFB2-E501-933695DC56D6}"/>
              </a:ext>
            </a:extLst>
          </p:cNvPr>
          <p:cNvSpPr txBox="1"/>
          <p:nvPr/>
        </p:nvSpPr>
        <p:spPr>
          <a:xfrm>
            <a:off x="598516" y="659292"/>
            <a:ext cx="11403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Cell View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740573D3-4E6D-895E-EF21-6D6284231867}"/>
              </a:ext>
            </a:extLst>
          </p:cNvPr>
          <p:cNvSpPr txBox="1"/>
          <p:nvPr/>
        </p:nvSpPr>
        <p:spPr>
          <a:xfrm>
            <a:off x="9238785" y="1415537"/>
            <a:ext cx="1753685" cy="28315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T0 - Anode</a:t>
            </a:r>
          </a:p>
          <a:p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T1,T2 - Anode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Ttop</a:t>
            </a:r>
            <a:r>
              <a:rPr lang="en-US" sz="1600" dirty="0"/>
              <a:t> Cathode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T3,T4  –Anode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Tbot</a:t>
            </a:r>
            <a:r>
              <a:rPr lang="en-US" sz="1600" dirty="0"/>
              <a:t> – Cathode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3FB3DAC2-BDD4-D8D9-47A7-96B1883459F3}"/>
              </a:ext>
            </a:extLst>
          </p:cNvPr>
          <p:cNvGrpSpPr/>
          <p:nvPr/>
        </p:nvGrpSpPr>
        <p:grpSpPr>
          <a:xfrm>
            <a:off x="3875084" y="2626705"/>
            <a:ext cx="4110670" cy="1428900"/>
            <a:chOff x="2747848" y="3114021"/>
            <a:chExt cx="2724126" cy="1428900"/>
          </a:xfrm>
        </p:grpSpPr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50458CD8-D695-E533-BA65-BA24B1B0DCC7}"/>
                </a:ext>
              </a:extLst>
            </p:cNvPr>
            <p:cNvGrpSpPr/>
            <p:nvPr/>
          </p:nvGrpSpPr>
          <p:grpSpPr>
            <a:xfrm>
              <a:off x="2758337" y="3232564"/>
              <a:ext cx="2713637" cy="1310357"/>
              <a:chOff x="1376734" y="4835687"/>
              <a:chExt cx="3565276" cy="1036464"/>
            </a:xfrm>
          </p:grpSpPr>
          <p:sp>
            <p:nvSpPr>
              <p:cNvPr id="49" name="Arc 48">
                <a:extLst>
                  <a:ext uri="{FF2B5EF4-FFF2-40B4-BE49-F238E27FC236}">
                    <a16:creationId xmlns:a16="http://schemas.microsoft.com/office/drawing/2014/main" id="{AAAA40EE-CC36-F001-1212-9248993D5440}"/>
                  </a:ext>
                </a:extLst>
              </p:cNvPr>
              <p:cNvSpPr/>
              <p:nvPr/>
            </p:nvSpPr>
            <p:spPr>
              <a:xfrm rot="10800000" flipV="1">
                <a:off x="2848315" y="5364749"/>
                <a:ext cx="427315" cy="507402"/>
              </a:xfrm>
              <a:prstGeom prst="arc">
                <a:avLst>
                  <a:gd name="adj1" fmla="val 16200000"/>
                  <a:gd name="adj2" fmla="val 155225"/>
                </a:avLst>
              </a:prstGeom>
              <a:ln w="95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72" name="Group 71">
                <a:extLst>
                  <a:ext uri="{FF2B5EF4-FFF2-40B4-BE49-F238E27FC236}">
                    <a16:creationId xmlns:a16="http://schemas.microsoft.com/office/drawing/2014/main" id="{3391AE53-D77D-FFA5-696A-AACD409073FC}"/>
                  </a:ext>
                </a:extLst>
              </p:cNvPr>
              <p:cNvGrpSpPr/>
              <p:nvPr/>
            </p:nvGrpSpPr>
            <p:grpSpPr>
              <a:xfrm>
                <a:off x="1376734" y="4835687"/>
                <a:ext cx="3565276" cy="811727"/>
                <a:chOff x="1376734" y="4835687"/>
                <a:chExt cx="3565276" cy="811727"/>
              </a:xfrm>
            </p:grpSpPr>
            <p:cxnSp>
              <p:nvCxnSpPr>
                <p:cNvPr id="50" name="Straight Connector 49">
                  <a:extLst>
                    <a:ext uri="{FF2B5EF4-FFF2-40B4-BE49-F238E27FC236}">
                      <a16:creationId xmlns:a16="http://schemas.microsoft.com/office/drawing/2014/main" id="{DB81B1C7-B5B7-3B1A-AB84-A42B5096543D}"/>
                    </a:ext>
                  </a:extLst>
                </p:cNvPr>
                <p:cNvCxnSpPr>
                  <a:cxnSpLocks/>
                  <a:stCxn id="49" idx="0"/>
                </p:cNvCxnSpPr>
                <p:nvPr/>
              </p:nvCxnSpPr>
              <p:spPr>
                <a:xfrm>
                  <a:off x="3061973" y="5364749"/>
                  <a:ext cx="1880037" cy="1230"/>
                </a:xfrm>
                <a:prstGeom prst="line">
                  <a:avLst/>
                </a:prstGeom>
                <a:ln w="952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Straight Connector 50">
                  <a:extLst>
                    <a:ext uri="{FF2B5EF4-FFF2-40B4-BE49-F238E27FC236}">
                      <a16:creationId xmlns:a16="http://schemas.microsoft.com/office/drawing/2014/main" id="{B4CF2A2A-E533-FFED-A81E-05BCCE7DBC1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376734" y="5365979"/>
                  <a:ext cx="1409525" cy="0"/>
                </a:xfrm>
                <a:prstGeom prst="line">
                  <a:avLst/>
                </a:prstGeom>
                <a:ln w="952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Straight Connector 51">
                  <a:extLst>
                    <a:ext uri="{FF2B5EF4-FFF2-40B4-BE49-F238E27FC236}">
                      <a16:creationId xmlns:a16="http://schemas.microsoft.com/office/drawing/2014/main" id="{770ECCFB-F167-FE36-1B28-EDDAEDFE69F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786259" y="4835687"/>
                  <a:ext cx="48038" cy="530293"/>
                </a:xfrm>
                <a:prstGeom prst="line">
                  <a:avLst/>
                </a:prstGeom>
                <a:ln w="952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Connector 52">
                  <a:extLst>
                    <a:ext uri="{FF2B5EF4-FFF2-40B4-BE49-F238E27FC236}">
                      <a16:creationId xmlns:a16="http://schemas.microsoft.com/office/drawing/2014/main" id="{AC1E1E52-4720-7950-2854-49E62AFA4F4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832532" y="4835687"/>
                  <a:ext cx="15784" cy="811727"/>
                </a:xfrm>
                <a:prstGeom prst="line">
                  <a:avLst/>
                </a:prstGeom>
                <a:ln w="952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9BF9783F-2D8F-F994-D059-F25985C7796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49684" y="4320814"/>
              <a:ext cx="2713637" cy="0"/>
            </a:xfrm>
            <a:prstGeom prst="line">
              <a:avLst/>
            </a:prstGeom>
            <a:ln w="95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972E44F2-878A-F06C-E23A-5B0D5ED1FF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47848" y="3114021"/>
              <a:ext cx="1836" cy="1206793"/>
            </a:xfrm>
            <a:prstGeom prst="line">
              <a:avLst/>
            </a:prstGeom>
            <a:ln w="95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66B436DD-D5CD-A814-1E7E-49BD64ACF031}"/>
              </a:ext>
            </a:extLst>
          </p:cNvPr>
          <p:cNvGrpSpPr/>
          <p:nvPr/>
        </p:nvGrpSpPr>
        <p:grpSpPr>
          <a:xfrm>
            <a:off x="3874626" y="565388"/>
            <a:ext cx="4111128" cy="2342851"/>
            <a:chOff x="2717997" y="834310"/>
            <a:chExt cx="2719939" cy="2342851"/>
          </a:xfrm>
        </p:grpSpPr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4B65357B-0904-EC65-133C-9C5A6CE1664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28596" y="1343793"/>
              <a:ext cx="0" cy="1265377"/>
            </a:xfrm>
            <a:prstGeom prst="line">
              <a:avLst/>
            </a:prstGeom>
            <a:ln w="95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51FD1884-C5D9-0281-95BA-79C9D14736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7997" y="2609170"/>
              <a:ext cx="2713637" cy="0"/>
            </a:xfrm>
            <a:prstGeom prst="line">
              <a:avLst/>
            </a:prstGeom>
            <a:ln w="95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A594E0B4-F833-F1E1-4946-8DF5DEE9F44A}"/>
                </a:ext>
              </a:extLst>
            </p:cNvPr>
            <p:cNvGrpSpPr/>
            <p:nvPr/>
          </p:nvGrpSpPr>
          <p:grpSpPr>
            <a:xfrm>
              <a:off x="2717997" y="834310"/>
              <a:ext cx="2719939" cy="2342851"/>
              <a:chOff x="1390522" y="2682533"/>
              <a:chExt cx="3573556" cy="1853145"/>
            </a:xfrm>
          </p:grpSpPr>
          <p:sp>
            <p:nvSpPr>
              <p:cNvPr id="21" name="Arc 20">
                <a:extLst>
                  <a:ext uri="{FF2B5EF4-FFF2-40B4-BE49-F238E27FC236}">
                    <a16:creationId xmlns:a16="http://schemas.microsoft.com/office/drawing/2014/main" id="{6E70DE98-7DF1-7E75-8B0E-2E78ADE8920A}"/>
                  </a:ext>
                </a:extLst>
              </p:cNvPr>
              <p:cNvSpPr/>
              <p:nvPr/>
            </p:nvSpPr>
            <p:spPr>
              <a:xfrm rot="10800000">
                <a:off x="2881461" y="2684596"/>
                <a:ext cx="421183" cy="752777"/>
              </a:xfrm>
              <a:prstGeom prst="arc">
                <a:avLst>
                  <a:gd name="adj1" fmla="val 16200000"/>
                  <a:gd name="adj2" fmla="val 96246"/>
                </a:avLst>
              </a:prstGeom>
              <a:ln w="95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F1919B9D-1F6A-924D-AF1C-14CA4B49C21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88045" y="3437373"/>
                <a:ext cx="927453" cy="0"/>
              </a:xfrm>
              <a:prstGeom prst="line">
                <a:avLst/>
              </a:prstGeom>
              <a:ln w="95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EFED7C74-2373-78D7-CC38-E5D9C53CDAF4}"/>
                  </a:ext>
                </a:extLst>
              </p:cNvPr>
              <p:cNvGrpSpPr/>
              <p:nvPr/>
            </p:nvGrpSpPr>
            <p:grpSpPr>
              <a:xfrm>
                <a:off x="1390522" y="3437374"/>
                <a:ext cx="1074215" cy="1098304"/>
                <a:chOff x="4631335" y="3001380"/>
                <a:chExt cx="3904081" cy="1900739"/>
              </a:xfrm>
            </p:grpSpPr>
            <p:cxnSp>
              <p:nvCxnSpPr>
                <p:cNvPr id="29" name="Straight Connector 28">
                  <a:extLst>
                    <a:ext uri="{FF2B5EF4-FFF2-40B4-BE49-F238E27FC236}">
                      <a16:creationId xmlns:a16="http://schemas.microsoft.com/office/drawing/2014/main" id="{4F16438C-A6C5-90E3-5178-55B31BE9C46B}"/>
                    </a:ext>
                  </a:extLst>
                </p:cNvPr>
                <p:cNvCxnSpPr>
                  <a:cxnSpLocks/>
                  <a:endCxn id="31" idx="0"/>
                </p:cNvCxnSpPr>
                <p:nvPr/>
              </p:nvCxnSpPr>
              <p:spPr>
                <a:xfrm>
                  <a:off x="4631335" y="3008607"/>
                  <a:ext cx="2084079" cy="0"/>
                </a:xfrm>
                <a:prstGeom prst="line">
                  <a:avLst/>
                </a:prstGeom>
                <a:ln w="952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9C47E4D9-0557-DB6F-4952-B6643E1B06ED}"/>
                    </a:ext>
                  </a:extLst>
                </p:cNvPr>
                <p:cNvGrpSpPr/>
                <p:nvPr/>
              </p:nvGrpSpPr>
              <p:grpSpPr>
                <a:xfrm>
                  <a:off x="6594179" y="3001380"/>
                  <a:ext cx="1941237" cy="1900739"/>
                  <a:chOff x="6594179" y="3001380"/>
                  <a:chExt cx="1941237" cy="1900739"/>
                </a:xfrm>
              </p:grpSpPr>
              <p:sp>
                <p:nvSpPr>
                  <p:cNvPr id="31" name="Arc 30">
                    <a:extLst>
                      <a:ext uri="{FF2B5EF4-FFF2-40B4-BE49-F238E27FC236}">
                        <a16:creationId xmlns:a16="http://schemas.microsoft.com/office/drawing/2014/main" id="{BDC2FAD5-187A-B81D-5FE5-F4966AE2C3A5}"/>
                      </a:ext>
                    </a:extLst>
                  </p:cNvPr>
                  <p:cNvSpPr/>
                  <p:nvPr/>
                </p:nvSpPr>
                <p:spPr>
                  <a:xfrm>
                    <a:off x="6594179" y="3008607"/>
                    <a:ext cx="242473" cy="1893512"/>
                  </a:xfrm>
                  <a:prstGeom prst="arc">
                    <a:avLst/>
                  </a:prstGeom>
                  <a:ln w="9525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2" name="Arc 31">
                    <a:extLst>
                      <a:ext uri="{FF2B5EF4-FFF2-40B4-BE49-F238E27FC236}">
                        <a16:creationId xmlns:a16="http://schemas.microsoft.com/office/drawing/2014/main" id="{BA2CCF36-1F23-1467-81FA-D5A7FD9B458E}"/>
                      </a:ext>
                    </a:extLst>
                  </p:cNvPr>
                  <p:cNvSpPr/>
                  <p:nvPr/>
                </p:nvSpPr>
                <p:spPr>
                  <a:xfrm flipH="1">
                    <a:off x="7011240" y="3001380"/>
                    <a:ext cx="1524176" cy="1763246"/>
                  </a:xfrm>
                  <a:prstGeom prst="arc">
                    <a:avLst>
                      <a:gd name="adj1" fmla="val 16200000"/>
                      <a:gd name="adj2" fmla="val 96246"/>
                    </a:avLst>
                  </a:prstGeom>
                  <a:ln w="9525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3" name="Freeform 32">
                    <a:extLst>
                      <a:ext uri="{FF2B5EF4-FFF2-40B4-BE49-F238E27FC236}">
                        <a16:creationId xmlns:a16="http://schemas.microsoft.com/office/drawing/2014/main" id="{516BA5F3-78CD-5AE4-A716-BC3DBC2C746B}"/>
                      </a:ext>
                    </a:extLst>
                  </p:cNvPr>
                  <p:cNvSpPr/>
                  <p:nvPr/>
                </p:nvSpPr>
                <p:spPr>
                  <a:xfrm>
                    <a:off x="6834301" y="3854730"/>
                    <a:ext cx="179294" cy="199173"/>
                  </a:xfrm>
                  <a:custGeom>
                    <a:avLst/>
                    <a:gdLst>
                      <a:gd name="connsiteX0" fmla="*/ 0 w 179294"/>
                      <a:gd name="connsiteY0" fmla="*/ 125506 h 272240"/>
                      <a:gd name="connsiteX1" fmla="*/ 107576 w 179294"/>
                      <a:gd name="connsiteY1" fmla="*/ 268941 h 272240"/>
                      <a:gd name="connsiteX2" fmla="*/ 179294 w 179294"/>
                      <a:gd name="connsiteY2" fmla="*/ 0 h 2722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79294" h="272240">
                        <a:moveTo>
                          <a:pt x="0" y="125506"/>
                        </a:moveTo>
                        <a:cubicBezTo>
                          <a:pt x="38847" y="207682"/>
                          <a:pt x="77694" y="289859"/>
                          <a:pt x="107576" y="268941"/>
                        </a:cubicBezTo>
                        <a:cubicBezTo>
                          <a:pt x="137458" y="248023"/>
                          <a:pt x="161365" y="34365"/>
                          <a:pt x="179294" y="0"/>
                        </a:cubicBezTo>
                      </a:path>
                    </a:pathLst>
                  </a:custGeom>
                  <a:noFill/>
                  <a:ln w="9525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</p:grp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74F675A8-4105-D5A1-5BFF-9534F8256FA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55047" y="3437373"/>
                <a:ext cx="531212" cy="0"/>
              </a:xfrm>
              <a:prstGeom prst="line">
                <a:avLst/>
              </a:prstGeom>
              <a:ln w="95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D0852D30-D282-B69F-08D4-A4A066E30692}"/>
                  </a:ext>
                </a:extLst>
              </p:cNvPr>
              <p:cNvCxnSpPr/>
              <p:nvPr/>
            </p:nvCxnSpPr>
            <p:spPr>
              <a:xfrm>
                <a:off x="2786259" y="3437374"/>
                <a:ext cx="66070" cy="519449"/>
              </a:xfrm>
              <a:prstGeom prst="line">
                <a:avLst/>
              </a:prstGeom>
              <a:ln w="95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EC95620A-1EEF-9C3D-8692-228E296A02C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852329" y="3063717"/>
                <a:ext cx="31569" cy="880302"/>
              </a:xfrm>
              <a:prstGeom prst="line">
                <a:avLst/>
              </a:prstGeom>
              <a:ln w="95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Arc 36">
                <a:extLst>
                  <a:ext uri="{FF2B5EF4-FFF2-40B4-BE49-F238E27FC236}">
                    <a16:creationId xmlns:a16="http://schemas.microsoft.com/office/drawing/2014/main" id="{53FA9F32-11E7-E7F5-3868-CC139C53CD78}"/>
                  </a:ext>
                </a:extLst>
              </p:cNvPr>
              <p:cNvSpPr/>
              <p:nvPr/>
            </p:nvSpPr>
            <p:spPr>
              <a:xfrm rot="10800000">
                <a:off x="4107025" y="2682533"/>
                <a:ext cx="421183" cy="752777"/>
              </a:xfrm>
              <a:prstGeom prst="arc">
                <a:avLst>
                  <a:gd name="adj1" fmla="val 16200000"/>
                  <a:gd name="adj2" fmla="val 96246"/>
                </a:avLst>
              </a:prstGeom>
              <a:ln w="95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A8AE7366-1550-0AD4-7806-07281F11F5F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13609" y="3435310"/>
                <a:ext cx="650469" cy="0"/>
              </a:xfrm>
              <a:prstGeom prst="line">
                <a:avLst/>
              </a:prstGeom>
              <a:ln w="95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1F540F1B-EE29-01E6-15AB-475B58E1A527}"/>
                  </a:ext>
                </a:extLst>
              </p:cNvPr>
              <p:cNvCxnSpPr/>
              <p:nvPr/>
            </p:nvCxnSpPr>
            <p:spPr>
              <a:xfrm>
                <a:off x="4011823" y="3435311"/>
                <a:ext cx="66070" cy="519449"/>
              </a:xfrm>
              <a:prstGeom prst="line">
                <a:avLst/>
              </a:prstGeom>
              <a:ln w="95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81AED629-7801-19F6-35EA-C7BCD7D1AC7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077893" y="3061653"/>
                <a:ext cx="31569" cy="880302"/>
              </a:xfrm>
              <a:prstGeom prst="line">
                <a:avLst/>
              </a:prstGeom>
              <a:ln w="95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DBB04637-08C0-629C-657E-BD06F71B1D10}"/>
              </a:ext>
            </a:extLst>
          </p:cNvPr>
          <p:cNvGrpSpPr/>
          <p:nvPr/>
        </p:nvGrpSpPr>
        <p:grpSpPr>
          <a:xfrm>
            <a:off x="3862789" y="4138057"/>
            <a:ext cx="4134278" cy="1366851"/>
            <a:chOff x="2724240" y="5119066"/>
            <a:chExt cx="2722290" cy="1366851"/>
          </a:xfrm>
        </p:grpSpPr>
        <p:sp>
          <p:nvSpPr>
            <p:cNvPr id="116" name="Arc 115">
              <a:extLst>
                <a:ext uri="{FF2B5EF4-FFF2-40B4-BE49-F238E27FC236}">
                  <a16:creationId xmlns:a16="http://schemas.microsoft.com/office/drawing/2014/main" id="{EF402B61-2344-4890-5452-6DEBC33254EE}"/>
                </a:ext>
              </a:extLst>
            </p:cNvPr>
            <p:cNvSpPr/>
            <p:nvPr/>
          </p:nvSpPr>
          <p:spPr>
            <a:xfrm rot="10800000" flipV="1">
              <a:off x="4793006" y="5844430"/>
              <a:ext cx="325242" cy="641487"/>
            </a:xfrm>
            <a:prstGeom prst="arc">
              <a:avLst>
                <a:gd name="adj1" fmla="val 16200000"/>
                <a:gd name="adj2" fmla="val 155225"/>
              </a:avLst>
            </a:prstGeom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1A01836F-0E2B-8AE9-F405-91B99008AEC5}"/>
                </a:ext>
              </a:extLst>
            </p:cNvPr>
            <p:cNvGrpSpPr/>
            <p:nvPr/>
          </p:nvGrpSpPr>
          <p:grpSpPr>
            <a:xfrm>
              <a:off x="2724240" y="5119066"/>
              <a:ext cx="2722290" cy="1201370"/>
              <a:chOff x="2724240" y="5119066"/>
              <a:chExt cx="2722290" cy="1201370"/>
            </a:xfrm>
          </p:grpSpPr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268EF42B-A3FA-2AED-F4AD-8555D787572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28596" y="6320436"/>
                <a:ext cx="2713637" cy="0"/>
              </a:xfrm>
              <a:prstGeom prst="line">
                <a:avLst/>
              </a:prstGeom>
              <a:ln w="952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>
                <a:extLst>
                  <a:ext uri="{FF2B5EF4-FFF2-40B4-BE49-F238E27FC236}">
                    <a16:creationId xmlns:a16="http://schemas.microsoft.com/office/drawing/2014/main" id="{F96151D8-CFCF-CDBA-C459-0DEB210FAEBD}"/>
                  </a:ext>
                </a:extLst>
              </p:cNvPr>
              <p:cNvCxnSpPr>
                <a:cxnSpLocks/>
                <a:stCxn id="116" idx="0"/>
              </p:cNvCxnSpPr>
              <p:nvPr/>
            </p:nvCxnSpPr>
            <p:spPr>
              <a:xfrm>
                <a:off x="4955627" y="5844430"/>
                <a:ext cx="490903" cy="0"/>
              </a:xfrm>
              <a:prstGeom prst="line">
                <a:avLst/>
              </a:prstGeom>
              <a:ln w="95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>
                <a:extLst>
                  <a:ext uri="{FF2B5EF4-FFF2-40B4-BE49-F238E27FC236}">
                    <a16:creationId xmlns:a16="http://schemas.microsoft.com/office/drawing/2014/main" id="{ECD904B4-2076-CC23-5211-7521C836532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28596" y="5845986"/>
                <a:ext cx="2017177" cy="0"/>
              </a:xfrm>
              <a:prstGeom prst="line">
                <a:avLst/>
              </a:prstGeom>
              <a:ln w="95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>
                <a:extLst>
                  <a:ext uri="{FF2B5EF4-FFF2-40B4-BE49-F238E27FC236}">
                    <a16:creationId xmlns:a16="http://schemas.microsoft.com/office/drawing/2014/main" id="{3B2F28EB-3A57-1D08-1A7E-EA08672393B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45773" y="5175560"/>
                <a:ext cx="36563" cy="670427"/>
              </a:xfrm>
              <a:prstGeom prst="line">
                <a:avLst/>
              </a:prstGeom>
              <a:ln w="95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>
                <a:extLst>
                  <a:ext uri="{FF2B5EF4-FFF2-40B4-BE49-F238E27FC236}">
                    <a16:creationId xmlns:a16="http://schemas.microsoft.com/office/drawing/2014/main" id="{DC4BA2C4-957F-3326-3E0C-52BDACE41E9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80993" y="5175560"/>
                <a:ext cx="12014" cy="1026232"/>
              </a:xfrm>
              <a:prstGeom prst="line">
                <a:avLst/>
              </a:prstGeom>
              <a:ln w="95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>
                <a:extLst>
                  <a:ext uri="{FF2B5EF4-FFF2-40B4-BE49-F238E27FC236}">
                    <a16:creationId xmlns:a16="http://schemas.microsoft.com/office/drawing/2014/main" id="{3D014DC6-1A9F-2AD3-8DD8-C81BEBA6361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24240" y="5119066"/>
                <a:ext cx="0" cy="1201370"/>
              </a:xfrm>
              <a:prstGeom prst="line">
                <a:avLst/>
              </a:prstGeom>
              <a:ln w="952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547384CA-FD21-1573-E03D-CD8889B287A5}"/>
              </a:ext>
            </a:extLst>
          </p:cNvPr>
          <p:cNvSpPr txBox="1"/>
          <p:nvPr/>
        </p:nvSpPr>
        <p:spPr>
          <a:xfrm>
            <a:off x="7584740" y="5314181"/>
            <a:ext cx="416296" cy="3891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Time</a:t>
            </a: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C566A161-9172-74D0-621E-BC1E8C5238F2}"/>
              </a:ext>
            </a:extLst>
          </p:cNvPr>
          <p:cNvSpPr/>
          <p:nvPr/>
        </p:nvSpPr>
        <p:spPr>
          <a:xfrm>
            <a:off x="4385160" y="1350707"/>
            <a:ext cx="485618" cy="956180"/>
          </a:xfrm>
          <a:prstGeom prst="ellipse">
            <a:avLst/>
          </a:prstGeom>
          <a:noFill/>
          <a:ln w="1905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C32F7CB0-B5CD-84AA-43A4-781035717ED7}"/>
              </a:ext>
            </a:extLst>
          </p:cNvPr>
          <p:cNvSpPr/>
          <p:nvPr/>
        </p:nvSpPr>
        <p:spPr>
          <a:xfrm>
            <a:off x="5327413" y="1024046"/>
            <a:ext cx="485618" cy="1290653"/>
          </a:xfrm>
          <a:prstGeom prst="ellipse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289C4346-E643-8D01-F1B8-A8B7A2FE74FE}"/>
              </a:ext>
            </a:extLst>
          </p:cNvPr>
          <p:cNvSpPr/>
          <p:nvPr/>
        </p:nvSpPr>
        <p:spPr>
          <a:xfrm>
            <a:off x="6750306" y="1013812"/>
            <a:ext cx="485618" cy="1290653"/>
          </a:xfrm>
          <a:prstGeom prst="ellipse">
            <a:avLst/>
          </a:prstGeom>
          <a:noFill/>
          <a:ln w="19050">
            <a:solidFill>
              <a:srgbClr val="E6AD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7B6FE2A3-710C-140C-925F-12EA5DC6CF2E}"/>
              </a:ext>
            </a:extLst>
          </p:cNvPr>
          <p:cNvSpPr/>
          <p:nvPr/>
        </p:nvSpPr>
        <p:spPr>
          <a:xfrm>
            <a:off x="6797146" y="4201658"/>
            <a:ext cx="348354" cy="1103897"/>
          </a:xfrm>
          <a:prstGeom prst="ellipse">
            <a:avLst/>
          </a:prstGeom>
          <a:noFill/>
          <a:ln w="19050">
            <a:solidFill>
              <a:srgbClr val="E6AD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8DF210C3-7D90-037B-1EBD-FA9C28AC7770}"/>
              </a:ext>
            </a:extLst>
          </p:cNvPr>
          <p:cNvSpPr/>
          <p:nvPr/>
        </p:nvSpPr>
        <p:spPr>
          <a:xfrm>
            <a:off x="5392955" y="2719817"/>
            <a:ext cx="319137" cy="1095006"/>
          </a:xfrm>
          <a:prstGeom prst="ellipse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BF23A00-9D6B-E870-397E-B86F5E9E7056}"/>
              </a:ext>
            </a:extLst>
          </p:cNvPr>
          <p:cNvSpPr/>
          <p:nvPr/>
        </p:nvSpPr>
        <p:spPr>
          <a:xfrm>
            <a:off x="9257438" y="1659138"/>
            <a:ext cx="1598130" cy="333785"/>
          </a:xfrm>
          <a:prstGeom prst="rect">
            <a:avLst/>
          </a:prstGeom>
          <a:noFill/>
          <a:ln w="1905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955C196-7667-C950-282B-947BBA7ECDF0}"/>
              </a:ext>
            </a:extLst>
          </p:cNvPr>
          <p:cNvSpPr/>
          <p:nvPr/>
        </p:nvSpPr>
        <p:spPr>
          <a:xfrm>
            <a:off x="9257437" y="2366027"/>
            <a:ext cx="1598131" cy="646803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9B0A922-1F13-B8FD-342A-3CF6D2685A05}"/>
              </a:ext>
            </a:extLst>
          </p:cNvPr>
          <p:cNvSpPr/>
          <p:nvPr/>
        </p:nvSpPr>
        <p:spPr>
          <a:xfrm>
            <a:off x="9266915" y="3370829"/>
            <a:ext cx="1725555" cy="646803"/>
          </a:xfrm>
          <a:prstGeom prst="rect">
            <a:avLst/>
          </a:prstGeom>
          <a:noFill/>
          <a:ln w="19050">
            <a:solidFill>
              <a:srgbClr val="E6AD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6AD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712805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4B6C98-683B-6F51-0796-621D2EBABF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Metrics for the Cell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E50BC1-A77C-788F-5CE7-F5107A92C3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07/03/2024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FCA771-0509-559A-B55E-9EB727F37C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Vertical Reconstruction Analysis Talk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0C5E63-84B4-C28C-63EC-17D7A185E7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75C06-E6FF-2B41-9965-ECD387385993}" type="slidenum">
              <a:rPr lang="en-US" smtClean="0"/>
              <a:t>40</a:t>
            </a:fld>
            <a:endParaRPr lang="en-US"/>
          </a:p>
        </p:txBody>
      </p:sp>
      <p:pic>
        <p:nvPicPr>
          <p:cNvPr id="9" name="Content Placeholder 9" descr="Content Placeholder 9">
            <a:extLst>
              <a:ext uri="{FF2B5EF4-FFF2-40B4-BE49-F238E27FC236}">
                <a16:creationId xmlns:a16="http://schemas.microsoft.com/office/drawing/2014/main" id="{DE3339E9-1D9E-795A-6BEE-4535A6EB983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4773" t="40305"/>
          <a:stretch>
            <a:fillRect/>
          </a:stretch>
        </p:blipFill>
        <p:spPr>
          <a:xfrm rot="16200000" flipV="1">
            <a:off x="-1955007" y="3095315"/>
            <a:ext cx="5602741" cy="898237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4E2281E-9A2F-856C-958B-938D8D846CBC}"/>
              </a:ext>
            </a:extLst>
          </p:cNvPr>
          <p:cNvCxnSpPr/>
          <p:nvPr/>
        </p:nvCxnSpPr>
        <p:spPr>
          <a:xfrm>
            <a:off x="1583703" y="820132"/>
            <a:ext cx="0" cy="5319875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6744B19-CC99-AF3A-322E-F6D2DC408D62}"/>
              </a:ext>
            </a:extLst>
          </p:cNvPr>
          <p:cNvSpPr txBox="1"/>
          <p:nvPr/>
        </p:nvSpPr>
        <p:spPr>
          <a:xfrm>
            <a:off x="1620543" y="3090446"/>
            <a:ext cx="3129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H</a:t>
            </a:r>
          </a:p>
        </p:txBody>
      </p:sp>
      <p:sp>
        <p:nvSpPr>
          <p:cNvPr id="29" name="Down Arrow 28">
            <a:extLst>
              <a:ext uri="{FF2B5EF4-FFF2-40B4-BE49-F238E27FC236}">
                <a16:creationId xmlns:a16="http://schemas.microsoft.com/office/drawing/2014/main" id="{B2F29FA8-0DBC-AAF5-9156-4C43ED64707D}"/>
              </a:ext>
            </a:extLst>
          </p:cNvPr>
          <p:cNvSpPr/>
          <p:nvPr/>
        </p:nvSpPr>
        <p:spPr>
          <a:xfrm rot="10800000">
            <a:off x="752296" y="1146828"/>
            <a:ext cx="270890" cy="1815390"/>
          </a:xfrm>
          <a:prstGeom prst="downArrow">
            <a:avLst/>
          </a:prstGeom>
          <a:solidFill>
            <a:srgbClr val="92D050">
              <a:alpha val="4978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Down Arrow 29">
            <a:extLst>
              <a:ext uri="{FF2B5EF4-FFF2-40B4-BE49-F238E27FC236}">
                <a16:creationId xmlns:a16="http://schemas.microsoft.com/office/drawing/2014/main" id="{42CA514E-13B9-C348-0E3D-A512891E3128}"/>
              </a:ext>
            </a:extLst>
          </p:cNvPr>
          <p:cNvSpPr/>
          <p:nvPr/>
        </p:nvSpPr>
        <p:spPr>
          <a:xfrm>
            <a:off x="751579" y="3090446"/>
            <a:ext cx="270890" cy="2839014"/>
          </a:xfrm>
          <a:prstGeom prst="downArrow">
            <a:avLst/>
          </a:prstGeom>
          <a:solidFill>
            <a:srgbClr val="92D050">
              <a:alpha val="4978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Multiply 32">
            <a:extLst>
              <a:ext uri="{FF2B5EF4-FFF2-40B4-BE49-F238E27FC236}">
                <a16:creationId xmlns:a16="http://schemas.microsoft.com/office/drawing/2014/main" id="{26E25F4A-6E6F-2873-C966-BBE5D7A36C17}"/>
              </a:ext>
            </a:extLst>
          </p:cNvPr>
          <p:cNvSpPr/>
          <p:nvPr/>
        </p:nvSpPr>
        <p:spPr>
          <a:xfrm>
            <a:off x="690254" y="2863565"/>
            <a:ext cx="393539" cy="325535"/>
          </a:xfrm>
          <a:prstGeom prst="mathMultiply">
            <a:avLst>
              <a:gd name="adj1" fmla="val 1571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32604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183BA3-815C-5544-D5F4-0211C8B7A0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353D73-7C7C-CBB4-06AF-6924E3690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Metrics for the Cell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CF9BB8-EE5D-15EB-FE67-139C6BFA5F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07/03/2024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AD0B45-445D-8779-2741-600D310D58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Vertical Reconstruction Analysis Talk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75993D-890F-22F1-5CC5-FB171C115F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75C06-E6FF-2B41-9965-ECD387385993}" type="slidenum">
              <a:rPr lang="en-US" smtClean="0"/>
              <a:t>41</a:t>
            </a:fld>
            <a:endParaRPr lang="en-US"/>
          </a:p>
        </p:txBody>
      </p:sp>
      <p:pic>
        <p:nvPicPr>
          <p:cNvPr id="9" name="Content Placeholder 9" descr="Content Placeholder 9">
            <a:extLst>
              <a:ext uri="{FF2B5EF4-FFF2-40B4-BE49-F238E27FC236}">
                <a16:creationId xmlns:a16="http://schemas.microsoft.com/office/drawing/2014/main" id="{F424B40E-5395-D440-1562-ADBBEA1B31D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4773" t="40305"/>
          <a:stretch>
            <a:fillRect/>
          </a:stretch>
        </p:blipFill>
        <p:spPr>
          <a:xfrm rot="16200000" flipV="1">
            <a:off x="-1955007" y="3095315"/>
            <a:ext cx="5602741" cy="898237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C11FBFF-EDE9-81BC-A3BF-DEA19637B128}"/>
              </a:ext>
            </a:extLst>
          </p:cNvPr>
          <p:cNvCxnSpPr/>
          <p:nvPr/>
        </p:nvCxnSpPr>
        <p:spPr>
          <a:xfrm>
            <a:off x="1583703" y="820132"/>
            <a:ext cx="0" cy="5319875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F160D17-572B-C007-BA1B-A111FE73A4CC}"/>
              </a:ext>
            </a:extLst>
          </p:cNvPr>
          <p:cNvSpPr txBox="1"/>
          <p:nvPr/>
        </p:nvSpPr>
        <p:spPr>
          <a:xfrm>
            <a:off x="1620543" y="3090446"/>
            <a:ext cx="3129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H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FB5DFB2-BCCB-9DF4-2008-27944927B478}"/>
              </a:ext>
            </a:extLst>
          </p:cNvPr>
          <p:cNvGrpSpPr/>
          <p:nvPr/>
        </p:nvGrpSpPr>
        <p:grpSpPr>
          <a:xfrm>
            <a:off x="1978878" y="592619"/>
            <a:ext cx="1847819" cy="1683224"/>
            <a:chOff x="2642869" y="3333357"/>
            <a:chExt cx="1486071" cy="1164859"/>
          </a:xfrm>
        </p:grpSpPr>
        <p:pic>
          <p:nvPicPr>
            <p:cNvPr id="26" name="Content Placeholder 9" descr="Content Placeholder 9">
              <a:extLst>
                <a:ext uri="{FF2B5EF4-FFF2-40B4-BE49-F238E27FC236}">
                  <a16:creationId xmlns:a16="http://schemas.microsoft.com/office/drawing/2014/main" id="{A0656B5F-F393-CCA8-600C-D5DDAF46096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7760" t="40305"/>
            <a:stretch/>
          </p:blipFill>
          <p:spPr>
            <a:xfrm rot="16200000">
              <a:off x="2803475" y="3172751"/>
              <a:ext cx="1164859" cy="1486071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27" name="Down Arrow 26">
              <a:extLst>
                <a:ext uri="{FF2B5EF4-FFF2-40B4-BE49-F238E27FC236}">
                  <a16:creationId xmlns:a16="http://schemas.microsoft.com/office/drawing/2014/main" id="{FCE92C19-8EB1-A331-A0A6-DDCD1BDBBFE0}"/>
                </a:ext>
              </a:extLst>
            </p:cNvPr>
            <p:cNvSpPr/>
            <p:nvPr/>
          </p:nvSpPr>
          <p:spPr>
            <a:xfrm rot="10800000">
              <a:off x="3163013" y="4129985"/>
              <a:ext cx="311667" cy="368231"/>
            </a:xfrm>
            <a:prstGeom prst="downArrow">
              <a:avLst/>
            </a:prstGeom>
            <a:solidFill>
              <a:srgbClr val="92D050">
                <a:alpha val="49785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23C441B2-08AA-393B-0C00-DEB5771E4617}"/>
                </a:ext>
              </a:extLst>
            </p:cNvPr>
            <p:cNvCxnSpPr>
              <a:cxnSpLocks/>
            </p:cNvCxnSpPr>
            <p:nvPr/>
          </p:nvCxnSpPr>
          <p:spPr>
            <a:xfrm>
              <a:off x="2778142" y="4129985"/>
              <a:ext cx="1117277" cy="0"/>
            </a:xfrm>
            <a:prstGeom prst="line">
              <a:avLst/>
            </a:prstGeom>
            <a:ln w="28575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Down Arrow 28">
            <a:extLst>
              <a:ext uri="{FF2B5EF4-FFF2-40B4-BE49-F238E27FC236}">
                <a16:creationId xmlns:a16="http://schemas.microsoft.com/office/drawing/2014/main" id="{DB1407F0-ACD5-0F0C-95AD-A0E971041969}"/>
              </a:ext>
            </a:extLst>
          </p:cNvPr>
          <p:cNvSpPr/>
          <p:nvPr/>
        </p:nvSpPr>
        <p:spPr>
          <a:xfrm rot="10800000">
            <a:off x="752296" y="1146828"/>
            <a:ext cx="270890" cy="1815390"/>
          </a:xfrm>
          <a:prstGeom prst="downArrow">
            <a:avLst/>
          </a:prstGeom>
          <a:solidFill>
            <a:srgbClr val="92D050">
              <a:alpha val="4978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Down Arrow 29">
            <a:extLst>
              <a:ext uri="{FF2B5EF4-FFF2-40B4-BE49-F238E27FC236}">
                <a16:creationId xmlns:a16="http://schemas.microsoft.com/office/drawing/2014/main" id="{CFB9A2EE-A02C-3C03-5773-6089DDDD0C92}"/>
              </a:ext>
            </a:extLst>
          </p:cNvPr>
          <p:cNvSpPr/>
          <p:nvPr/>
        </p:nvSpPr>
        <p:spPr>
          <a:xfrm>
            <a:off x="751579" y="3090446"/>
            <a:ext cx="270890" cy="2839014"/>
          </a:xfrm>
          <a:prstGeom prst="downArrow">
            <a:avLst/>
          </a:prstGeom>
          <a:solidFill>
            <a:srgbClr val="92D050">
              <a:alpha val="4978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Multiply 32">
            <a:extLst>
              <a:ext uri="{FF2B5EF4-FFF2-40B4-BE49-F238E27FC236}">
                <a16:creationId xmlns:a16="http://schemas.microsoft.com/office/drawing/2014/main" id="{CFC988AE-A05D-CD72-634A-7A246D401F54}"/>
              </a:ext>
            </a:extLst>
          </p:cNvPr>
          <p:cNvSpPr/>
          <p:nvPr/>
        </p:nvSpPr>
        <p:spPr>
          <a:xfrm>
            <a:off x="690254" y="2863565"/>
            <a:ext cx="393539" cy="325535"/>
          </a:xfrm>
          <a:prstGeom prst="mathMultiply">
            <a:avLst>
              <a:gd name="adj1" fmla="val 1571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A1935E6-52E2-6AD9-9103-4AAE00C65533}"/>
              </a:ext>
            </a:extLst>
          </p:cNvPr>
          <p:cNvSpPr txBox="1"/>
          <p:nvPr/>
        </p:nvSpPr>
        <p:spPr>
          <a:xfrm>
            <a:off x="3973633" y="945269"/>
            <a:ext cx="79701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How/where/when the plasma stops moving in the cathode ring affects the effective height of the cell</a:t>
            </a:r>
          </a:p>
        </p:txBody>
      </p:sp>
    </p:spTree>
    <p:extLst>
      <p:ext uri="{BB962C8B-B14F-4D97-AF65-F5344CB8AC3E}">
        <p14:creationId xmlns:p14="http://schemas.microsoft.com/office/powerpoint/2010/main" val="202004163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826597-7749-E623-3B12-15CE50D16B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AAF1B-6E4B-0D97-4E0E-C80CC214E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Metrics for the Cell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043585-F9BF-A305-F643-542740F549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07/03/2024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F5AB73-F06D-53A3-AF65-1E9516180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Vertical Reconstruction Analysis Talk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A89F24-1A1A-BCCE-DD73-090E2613F9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75C06-E6FF-2B41-9965-ECD387385993}" type="slidenum">
              <a:rPr lang="en-US" smtClean="0"/>
              <a:t>42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F458665-3655-7B48-60B2-2FBBEB7E7AC1}"/>
                  </a:ext>
                </a:extLst>
              </p:cNvPr>
              <p:cNvSpPr txBox="1"/>
              <p:nvPr/>
            </p:nvSpPr>
            <p:spPr>
              <a:xfrm>
                <a:off x="4510093" y="2168375"/>
                <a:ext cx="5838393" cy="6951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𝑟𝑒𝑐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      </m:t>
                      </m:r>
                      <m:r>
                        <a:rPr lang="en-GB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b="0" i="0" smtClean="0">
                          <a:latin typeface="Cambria Math" panose="02040503050406030204" pitchFamily="18" charset="0"/>
                        </a:rPr>
                        <m:t>      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GB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p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′2</m:t>
                              </m:r>
                            </m:sup>
                          </m:sSup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den>
                      </m:f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>
                              <a:latin typeface="Cambria Math" panose="02040503050406030204" pitchFamily="18" charset="0"/>
                            </a:rPr>
                            <m:t>1−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5</m:t>
                                      </m:r>
                                    </m:sub>
                                  </m:sSub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6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5</m:t>
                                      </m:r>
                                    </m:sub>
                                  </m:sSub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6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F458665-3655-7B48-60B2-2FBBEB7E7A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0093" y="2168375"/>
                <a:ext cx="5838393" cy="69519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Content Placeholder 9" descr="Content Placeholder 9">
            <a:extLst>
              <a:ext uri="{FF2B5EF4-FFF2-40B4-BE49-F238E27FC236}">
                <a16:creationId xmlns:a16="http://schemas.microsoft.com/office/drawing/2014/main" id="{2333EB22-3DDF-1F82-6C2B-30ACBF2A85E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4773" t="40305"/>
          <a:stretch>
            <a:fillRect/>
          </a:stretch>
        </p:blipFill>
        <p:spPr>
          <a:xfrm rot="16200000" flipV="1">
            <a:off x="-1955007" y="3095315"/>
            <a:ext cx="5602741" cy="898237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9C37F29-B4D7-7122-B9E0-91F2C6A29195}"/>
              </a:ext>
            </a:extLst>
          </p:cNvPr>
          <p:cNvCxnSpPr/>
          <p:nvPr/>
        </p:nvCxnSpPr>
        <p:spPr>
          <a:xfrm>
            <a:off x="1583703" y="820132"/>
            <a:ext cx="0" cy="5319875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B29BE33-A613-8F69-EDFD-76B96904363C}"/>
              </a:ext>
            </a:extLst>
          </p:cNvPr>
          <p:cNvSpPr txBox="1"/>
          <p:nvPr/>
        </p:nvSpPr>
        <p:spPr>
          <a:xfrm>
            <a:off x="1620543" y="3090446"/>
            <a:ext cx="3129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H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928C00F8-626B-AE32-BC1D-0E32F6733B4D}"/>
              </a:ext>
            </a:extLst>
          </p:cNvPr>
          <p:cNvGrpSpPr/>
          <p:nvPr/>
        </p:nvGrpSpPr>
        <p:grpSpPr>
          <a:xfrm>
            <a:off x="1978878" y="592619"/>
            <a:ext cx="1847819" cy="1683224"/>
            <a:chOff x="2642869" y="3333357"/>
            <a:chExt cx="1486071" cy="1164859"/>
          </a:xfrm>
        </p:grpSpPr>
        <p:pic>
          <p:nvPicPr>
            <p:cNvPr id="26" name="Content Placeholder 9" descr="Content Placeholder 9">
              <a:extLst>
                <a:ext uri="{FF2B5EF4-FFF2-40B4-BE49-F238E27FC236}">
                  <a16:creationId xmlns:a16="http://schemas.microsoft.com/office/drawing/2014/main" id="{9FA2EFE7-1A5C-3AEC-D2C2-22373B5E37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87760" t="40305"/>
            <a:stretch/>
          </p:blipFill>
          <p:spPr>
            <a:xfrm rot="16200000">
              <a:off x="2803475" y="3172751"/>
              <a:ext cx="1164859" cy="1486071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27" name="Down Arrow 26">
              <a:extLst>
                <a:ext uri="{FF2B5EF4-FFF2-40B4-BE49-F238E27FC236}">
                  <a16:creationId xmlns:a16="http://schemas.microsoft.com/office/drawing/2014/main" id="{D6E9B8D3-13CC-F2B1-E87A-3645A4FAF4C2}"/>
                </a:ext>
              </a:extLst>
            </p:cNvPr>
            <p:cNvSpPr/>
            <p:nvPr/>
          </p:nvSpPr>
          <p:spPr>
            <a:xfrm rot="10800000">
              <a:off x="3163013" y="4129985"/>
              <a:ext cx="311667" cy="368231"/>
            </a:xfrm>
            <a:prstGeom prst="downArrow">
              <a:avLst/>
            </a:prstGeom>
            <a:solidFill>
              <a:srgbClr val="92D050">
                <a:alpha val="49785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DC3F105-25DB-616F-1232-EDA1EAA037A4}"/>
                </a:ext>
              </a:extLst>
            </p:cNvPr>
            <p:cNvCxnSpPr>
              <a:cxnSpLocks/>
            </p:cNvCxnSpPr>
            <p:nvPr/>
          </p:nvCxnSpPr>
          <p:spPr>
            <a:xfrm>
              <a:off x="2778142" y="4129985"/>
              <a:ext cx="1117277" cy="0"/>
            </a:xfrm>
            <a:prstGeom prst="line">
              <a:avLst/>
            </a:prstGeom>
            <a:ln w="28575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Down Arrow 28">
            <a:extLst>
              <a:ext uri="{FF2B5EF4-FFF2-40B4-BE49-F238E27FC236}">
                <a16:creationId xmlns:a16="http://schemas.microsoft.com/office/drawing/2014/main" id="{A6D4EA0D-D448-4EC0-3DF5-EE7C1C298394}"/>
              </a:ext>
            </a:extLst>
          </p:cNvPr>
          <p:cNvSpPr/>
          <p:nvPr/>
        </p:nvSpPr>
        <p:spPr>
          <a:xfrm rot="10800000">
            <a:off x="752296" y="1146828"/>
            <a:ext cx="270890" cy="1815390"/>
          </a:xfrm>
          <a:prstGeom prst="downArrow">
            <a:avLst/>
          </a:prstGeom>
          <a:solidFill>
            <a:srgbClr val="92D050">
              <a:alpha val="4978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Down Arrow 29">
            <a:extLst>
              <a:ext uri="{FF2B5EF4-FFF2-40B4-BE49-F238E27FC236}">
                <a16:creationId xmlns:a16="http://schemas.microsoft.com/office/drawing/2014/main" id="{43A8C66A-9D60-AE78-FB9B-7B242D534EB6}"/>
              </a:ext>
            </a:extLst>
          </p:cNvPr>
          <p:cNvSpPr/>
          <p:nvPr/>
        </p:nvSpPr>
        <p:spPr>
          <a:xfrm>
            <a:off x="751579" y="3090446"/>
            <a:ext cx="270890" cy="2839014"/>
          </a:xfrm>
          <a:prstGeom prst="downArrow">
            <a:avLst/>
          </a:prstGeom>
          <a:solidFill>
            <a:srgbClr val="92D050">
              <a:alpha val="4978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Multiply 32">
            <a:extLst>
              <a:ext uri="{FF2B5EF4-FFF2-40B4-BE49-F238E27FC236}">
                <a16:creationId xmlns:a16="http://schemas.microsoft.com/office/drawing/2014/main" id="{ADACFBAF-C46F-D59E-C6A3-3C807A262292}"/>
              </a:ext>
            </a:extLst>
          </p:cNvPr>
          <p:cNvSpPr/>
          <p:nvPr/>
        </p:nvSpPr>
        <p:spPr>
          <a:xfrm>
            <a:off x="690254" y="2863565"/>
            <a:ext cx="393539" cy="325535"/>
          </a:xfrm>
          <a:prstGeom prst="mathMultiply">
            <a:avLst>
              <a:gd name="adj1" fmla="val 1571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4A9E900-CAE4-AF5E-257A-1FAB83157FE4}"/>
              </a:ext>
            </a:extLst>
          </p:cNvPr>
          <p:cNvSpPr txBox="1"/>
          <p:nvPr/>
        </p:nvSpPr>
        <p:spPr>
          <a:xfrm>
            <a:off x="3973633" y="945269"/>
            <a:ext cx="79701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How/where/when the plasma stops moving in the cathode ring affects the effective height of the cell</a:t>
            </a:r>
          </a:p>
        </p:txBody>
      </p:sp>
    </p:spTree>
    <p:extLst>
      <p:ext uri="{BB962C8B-B14F-4D97-AF65-F5344CB8AC3E}">
        <p14:creationId xmlns:p14="http://schemas.microsoft.com/office/powerpoint/2010/main" val="235064181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ED58C1-CB72-27D2-F72A-7487D78CE4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64513-3293-8010-AFD3-9B6B1A3C25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Metrics for the Cell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30554E-FDBA-FC31-05B8-B45660E288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07/03/2024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0ACB1E-5B02-027B-4FBA-1C0E75C5DA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Vertical Reconstruction Analysis Talk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468F61-9350-E455-9F7A-9F4EE6508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75C06-E6FF-2B41-9965-ECD387385993}" type="slidenum">
              <a:rPr lang="en-US" smtClean="0"/>
              <a:t>43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E5FB7B4-D2A8-6906-DD86-11A3D02AD221}"/>
                  </a:ext>
                </a:extLst>
              </p:cNvPr>
              <p:cNvSpPr txBox="1"/>
              <p:nvPr/>
            </p:nvSpPr>
            <p:spPr>
              <a:xfrm>
                <a:off x="4510093" y="2168375"/>
                <a:ext cx="5838393" cy="6951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𝑟𝑒𝑐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      </m:t>
                      </m:r>
                      <m:r>
                        <a:rPr lang="en-GB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b="0" i="0" smtClean="0">
                          <a:latin typeface="Cambria Math" panose="02040503050406030204" pitchFamily="18" charset="0"/>
                        </a:rPr>
                        <m:t>      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GB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p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′2</m:t>
                              </m:r>
                            </m:sup>
                          </m:sSup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den>
                      </m:f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>
                              <a:latin typeface="Cambria Math" panose="02040503050406030204" pitchFamily="18" charset="0"/>
                            </a:rPr>
                            <m:t>1−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5</m:t>
                                      </m:r>
                                    </m:sub>
                                  </m:sSub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6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5</m:t>
                                      </m:r>
                                    </m:sub>
                                  </m:sSub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6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E5FB7B4-D2A8-6906-DD86-11A3D02AD2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0093" y="2168375"/>
                <a:ext cx="5838393" cy="69519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Content Placeholder 9" descr="Content Placeholder 9">
            <a:extLst>
              <a:ext uri="{FF2B5EF4-FFF2-40B4-BE49-F238E27FC236}">
                <a16:creationId xmlns:a16="http://schemas.microsoft.com/office/drawing/2014/main" id="{393FCFA4-E4D6-AB17-1B43-13C94D71123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4773" t="40305"/>
          <a:stretch>
            <a:fillRect/>
          </a:stretch>
        </p:blipFill>
        <p:spPr>
          <a:xfrm rot="16200000" flipV="1">
            <a:off x="-1955007" y="3095315"/>
            <a:ext cx="5602741" cy="898237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8BC6AA3-5040-FCB4-82E2-1935581A3506}"/>
              </a:ext>
            </a:extLst>
          </p:cNvPr>
          <p:cNvCxnSpPr/>
          <p:nvPr/>
        </p:nvCxnSpPr>
        <p:spPr>
          <a:xfrm>
            <a:off x="1583703" y="820132"/>
            <a:ext cx="0" cy="5319875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A55B1EC-9875-6F48-AE06-C0949266AE06}"/>
              </a:ext>
            </a:extLst>
          </p:cNvPr>
          <p:cNvSpPr txBox="1"/>
          <p:nvPr/>
        </p:nvSpPr>
        <p:spPr>
          <a:xfrm>
            <a:off x="1620543" y="3090446"/>
            <a:ext cx="3129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H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00A44D6-5678-3B77-75BF-E86C9DFB9567}"/>
              </a:ext>
            </a:extLst>
          </p:cNvPr>
          <p:cNvGrpSpPr/>
          <p:nvPr/>
        </p:nvGrpSpPr>
        <p:grpSpPr>
          <a:xfrm>
            <a:off x="1978878" y="592619"/>
            <a:ext cx="1847819" cy="1683224"/>
            <a:chOff x="2642869" y="3333357"/>
            <a:chExt cx="1486071" cy="1164859"/>
          </a:xfrm>
        </p:grpSpPr>
        <p:pic>
          <p:nvPicPr>
            <p:cNvPr id="26" name="Content Placeholder 9" descr="Content Placeholder 9">
              <a:extLst>
                <a:ext uri="{FF2B5EF4-FFF2-40B4-BE49-F238E27FC236}">
                  <a16:creationId xmlns:a16="http://schemas.microsoft.com/office/drawing/2014/main" id="{966C3B32-E2A4-D2A5-0E6D-4ACA9DD1A7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87760" t="40305"/>
            <a:stretch/>
          </p:blipFill>
          <p:spPr>
            <a:xfrm rot="16200000">
              <a:off x="2803475" y="3172751"/>
              <a:ext cx="1164859" cy="1486071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27" name="Down Arrow 26">
              <a:extLst>
                <a:ext uri="{FF2B5EF4-FFF2-40B4-BE49-F238E27FC236}">
                  <a16:creationId xmlns:a16="http://schemas.microsoft.com/office/drawing/2014/main" id="{C3456C7E-2C8A-E1A4-7EA8-B34F34CB2BB4}"/>
                </a:ext>
              </a:extLst>
            </p:cNvPr>
            <p:cNvSpPr/>
            <p:nvPr/>
          </p:nvSpPr>
          <p:spPr>
            <a:xfrm rot="10800000">
              <a:off x="3163013" y="4129985"/>
              <a:ext cx="311667" cy="368231"/>
            </a:xfrm>
            <a:prstGeom prst="downArrow">
              <a:avLst/>
            </a:prstGeom>
            <a:solidFill>
              <a:srgbClr val="92D050">
                <a:alpha val="49785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05534A17-E0BA-D864-AD4B-36342FCACC33}"/>
                </a:ext>
              </a:extLst>
            </p:cNvPr>
            <p:cNvCxnSpPr>
              <a:cxnSpLocks/>
            </p:cNvCxnSpPr>
            <p:nvPr/>
          </p:nvCxnSpPr>
          <p:spPr>
            <a:xfrm>
              <a:off x="2778142" y="4129985"/>
              <a:ext cx="1117277" cy="0"/>
            </a:xfrm>
            <a:prstGeom prst="line">
              <a:avLst/>
            </a:prstGeom>
            <a:ln w="28575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Down Arrow 28">
            <a:extLst>
              <a:ext uri="{FF2B5EF4-FFF2-40B4-BE49-F238E27FC236}">
                <a16:creationId xmlns:a16="http://schemas.microsoft.com/office/drawing/2014/main" id="{B4D6C758-CC49-D989-6EF5-D4FE685F2DB6}"/>
              </a:ext>
            </a:extLst>
          </p:cNvPr>
          <p:cNvSpPr/>
          <p:nvPr/>
        </p:nvSpPr>
        <p:spPr>
          <a:xfrm rot="10800000">
            <a:off x="752296" y="1146828"/>
            <a:ext cx="270890" cy="1815390"/>
          </a:xfrm>
          <a:prstGeom prst="downArrow">
            <a:avLst/>
          </a:prstGeom>
          <a:solidFill>
            <a:srgbClr val="92D050">
              <a:alpha val="4978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Down Arrow 29">
            <a:extLst>
              <a:ext uri="{FF2B5EF4-FFF2-40B4-BE49-F238E27FC236}">
                <a16:creationId xmlns:a16="http://schemas.microsoft.com/office/drawing/2014/main" id="{94CC4DC2-F1A6-3030-58CD-6B6A48B40773}"/>
              </a:ext>
            </a:extLst>
          </p:cNvPr>
          <p:cNvSpPr/>
          <p:nvPr/>
        </p:nvSpPr>
        <p:spPr>
          <a:xfrm>
            <a:off x="751579" y="3090446"/>
            <a:ext cx="270890" cy="2839014"/>
          </a:xfrm>
          <a:prstGeom prst="downArrow">
            <a:avLst/>
          </a:prstGeom>
          <a:solidFill>
            <a:srgbClr val="92D050">
              <a:alpha val="4978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Multiply 32">
            <a:extLst>
              <a:ext uri="{FF2B5EF4-FFF2-40B4-BE49-F238E27FC236}">
                <a16:creationId xmlns:a16="http://schemas.microsoft.com/office/drawing/2014/main" id="{2993E1CF-9515-381B-6CD6-B59BF1D36E9D}"/>
              </a:ext>
            </a:extLst>
          </p:cNvPr>
          <p:cNvSpPr/>
          <p:nvPr/>
        </p:nvSpPr>
        <p:spPr>
          <a:xfrm>
            <a:off x="690254" y="2863565"/>
            <a:ext cx="393539" cy="325535"/>
          </a:xfrm>
          <a:prstGeom prst="mathMultiply">
            <a:avLst>
              <a:gd name="adj1" fmla="val 1571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A0153C7-4D2A-BEAF-D9EF-24992A61D31B}"/>
              </a:ext>
            </a:extLst>
          </p:cNvPr>
          <p:cNvSpPr txBox="1"/>
          <p:nvPr/>
        </p:nvSpPr>
        <p:spPr>
          <a:xfrm>
            <a:off x="3973633" y="945269"/>
            <a:ext cx="79701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How/where/when the plasma stops moving in the cathode ring affects the effective height of the cell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3BA7490-0B2C-4832-B582-B9E158998992}"/>
              </a:ext>
            </a:extLst>
          </p:cNvPr>
          <p:cNvSpPr txBox="1"/>
          <p:nvPr/>
        </p:nvSpPr>
        <p:spPr>
          <a:xfrm>
            <a:off x="4221872" y="3787334"/>
            <a:ext cx="79701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Our correction is sensitive to this height value</a:t>
            </a:r>
          </a:p>
        </p:txBody>
      </p:sp>
    </p:spTree>
    <p:extLst>
      <p:ext uri="{BB962C8B-B14F-4D97-AF65-F5344CB8AC3E}">
        <p14:creationId xmlns:p14="http://schemas.microsoft.com/office/powerpoint/2010/main" val="402363142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66F0D3-7783-A638-1066-0F9003152E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D8B1A1-8FF0-66B9-142A-2D9194F5C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Effective height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1B3AC6-59DA-420F-F780-C845EAB26A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07/03/2024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44C59E-3CB8-6F4B-0190-DA044D01F3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Vertical Reconstruction Analysis Talk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3E54AA-6FA4-0CF0-654E-AC0A530B95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75C06-E6FF-2B41-9965-ECD387385993}" type="slidenum">
              <a:rPr lang="en-US" smtClean="0"/>
              <a:t>44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5FD3597-ACA2-5553-302D-E40097580432}"/>
              </a:ext>
            </a:extLst>
          </p:cNvPr>
          <p:cNvGrpSpPr/>
          <p:nvPr/>
        </p:nvGrpSpPr>
        <p:grpSpPr>
          <a:xfrm>
            <a:off x="532560" y="818533"/>
            <a:ext cx="129209" cy="4094922"/>
            <a:chOff x="5303036" y="1620078"/>
            <a:chExt cx="183364" cy="5932816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8862F619-7E2E-7197-19D8-87780856E3FB}"/>
                </a:ext>
              </a:extLst>
            </p:cNvPr>
            <p:cNvCxnSpPr>
              <a:cxnSpLocks/>
              <a:endCxn id="18" idx="4"/>
            </p:cNvCxnSpPr>
            <p:nvPr/>
          </p:nvCxnSpPr>
          <p:spPr>
            <a:xfrm flipH="1">
              <a:off x="5392488" y="1709530"/>
              <a:ext cx="4460" cy="5843364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CBBFB0AA-C44A-6767-8C02-B4AB052CFE9B}"/>
                </a:ext>
              </a:extLst>
            </p:cNvPr>
            <p:cNvSpPr/>
            <p:nvPr/>
          </p:nvSpPr>
          <p:spPr>
            <a:xfrm>
              <a:off x="5307496" y="1620078"/>
              <a:ext cx="178904" cy="178905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CF063D42-D752-5E95-8A26-1C26FCB36E94}"/>
                </a:ext>
              </a:extLst>
            </p:cNvPr>
            <p:cNvSpPr/>
            <p:nvPr/>
          </p:nvSpPr>
          <p:spPr>
            <a:xfrm>
              <a:off x="5307496" y="2578078"/>
              <a:ext cx="178904" cy="178905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F60C4796-6595-DED4-5702-30BD62B19754}"/>
                </a:ext>
              </a:extLst>
            </p:cNvPr>
            <p:cNvSpPr/>
            <p:nvPr/>
          </p:nvSpPr>
          <p:spPr>
            <a:xfrm>
              <a:off x="5307496" y="2579814"/>
              <a:ext cx="178904" cy="178905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28B9472A-727D-FFEE-88C0-4D0DD29AEC6B}"/>
                </a:ext>
              </a:extLst>
            </p:cNvPr>
            <p:cNvSpPr/>
            <p:nvPr/>
          </p:nvSpPr>
          <p:spPr>
            <a:xfrm>
              <a:off x="5307496" y="3537814"/>
              <a:ext cx="178904" cy="178905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A746FD4-973E-D58E-65E3-DB8F85F9A106}"/>
                </a:ext>
              </a:extLst>
            </p:cNvPr>
            <p:cNvSpPr/>
            <p:nvPr/>
          </p:nvSpPr>
          <p:spPr>
            <a:xfrm>
              <a:off x="5304351" y="3538517"/>
              <a:ext cx="178904" cy="178905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189BC622-C03A-92D0-785D-2EAC0678169F}"/>
                </a:ext>
              </a:extLst>
            </p:cNvPr>
            <p:cNvSpPr/>
            <p:nvPr/>
          </p:nvSpPr>
          <p:spPr>
            <a:xfrm>
              <a:off x="5304351" y="4498253"/>
              <a:ext cx="178904" cy="178905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26418EE7-5ABD-8A19-F528-458AACEF4CC0}"/>
                </a:ext>
              </a:extLst>
            </p:cNvPr>
            <p:cNvSpPr/>
            <p:nvPr/>
          </p:nvSpPr>
          <p:spPr>
            <a:xfrm>
              <a:off x="5304351" y="5456253"/>
              <a:ext cx="178904" cy="178905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ADC1EF88-4A09-79D6-0471-B0924F2E67BC}"/>
                </a:ext>
              </a:extLst>
            </p:cNvPr>
            <p:cNvSpPr/>
            <p:nvPr/>
          </p:nvSpPr>
          <p:spPr>
            <a:xfrm>
              <a:off x="5303036" y="5456253"/>
              <a:ext cx="178904" cy="178905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EE465178-6E4B-AD31-3BD4-F30DBB62FC7F}"/>
                </a:ext>
              </a:extLst>
            </p:cNvPr>
            <p:cNvSpPr/>
            <p:nvPr/>
          </p:nvSpPr>
          <p:spPr>
            <a:xfrm>
              <a:off x="5303036" y="6415989"/>
              <a:ext cx="178904" cy="178905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6BC217FE-5F6F-AC5D-AC09-DB8DAA59C28E}"/>
                </a:ext>
              </a:extLst>
            </p:cNvPr>
            <p:cNvSpPr/>
            <p:nvPr/>
          </p:nvSpPr>
          <p:spPr>
            <a:xfrm>
              <a:off x="5303036" y="7373989"/>
              <a:ext cx="178904" cy="178905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0B76451-BEA3-4772-AB3B-A04CB0F6077B}"/>
              </a:ext>
            </a:extLst>
          </p:cNvPr>
          <p:cNvCxnSpPr>
            <a:cxnSpLocks/>
          </p:cNvCxnSpPr>
          <p:nvPr/>
        </p:nvCxnSpPr>
        <p:spPr>
          <a:xfrm>
            <a:off x="744372" y="837387"/>
            <a:ext cx="0" cy="73314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72936D73-8285-BC92-63D2-E1FCF8EF2758}"/>
              </a:ext>
            </a:extLst>
          </p:cNvPr>
          <p:cNvSpPr txBox="1"/>
          <p:nvPr/>
        </p:nvSpPr>
        <p:spPr>
          <a:xfrm>
            <a:off x="744372" y="1034682"/>
            <a:ext cx="7986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42.5cm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04DD037-62FD-8B67-7C4B-63C11D6BF669}"/>
              </a:ext>
            </a:extLst>
          </p:cNvPr>
          <p:cNvSpPr txBox="1"/>
          <p:nvPr/>
        </p:nvSpPr>
        <p:spPr>
          <a:xfrm>
            <a:off x="1844326" y="726044"/>
            <a:ext cx="56471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At the time of installation the sources had a spacing of 42.5cm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33221092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71FDB5-6900-D9A9-0333-A51F5D848E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B70125-05F9-9AF7-A68C-498E38316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Effective height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256440-589F-2F2C-C133-C9CE639BB5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07/03/2024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11AAD6-9B82-4C35-7BD2-EF2F56A84B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Vertical Reconstruction Analysis Talk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56E866-B2FC-0159-AF5F-13FC76B7C1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75C06-E6FF-2B41-9965-ECD387385993}" type="slidenum">
              <a:rPr lang="en-US" smtClean="0"/>
              <a:t>45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B04D970-4A0D-9242-FEF7-617F05884827}"/>
              </a:ext>
            </a:extLst>
          </p:cNvPr>
          <p:cNvGrpSpPr/>
          <p:nvPr/>
        </p:nvGrpSpPr>
        <p:grpSpPr>
          <a:xfrm>
            <a:off x="532560" y="818533"/>
            <a:ext cx="129209" cy="4094922"/>
            <a:chOff x="5303036" y="1620078"/>
            <a:chExt cx="183364" cy="5932816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50F64D53-E1C4-B2B1-11CA-A8607AD379DD}"/>
                </a:ext>
              </a:extLst>
            </p:cNvPr>
            <p:cNvCxnSpPr>
              <a:cxnSpLocks/>
              <a:endCxn id="18" idx="4"/>
            </p:cNvCxnSpPr>
            <p:nvPr/>
          </p:nvCxnSpPr>
          <p:spPr>
            <a:xfrm flipH="1">
              <a:off x="5392488" y="1709530"/>
              <a:ext cx="4460" cy="5843364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C558EA9C-B5D6-554A-716E-3BB79F5667DB}"/>
                </a:ext>
              </a:extLst>
            </p:cNvPr>
            <p:cNvSpPr/>
            <p:nvPr/>
          </p:nvSpPr>
          <p:spPr>
            <a:xfrm>
              <a:off x="5307496" y="1620078"/>
              <a:ext cx="178904" cy="178905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7FA2F48-0FA6-A3DA-69E3-E02A6A9B2696}"/>
                </a:ext>
              </a:extLst>
            </p:cNvPr>
            <p:cNvSpPr/>
            <p:nvPr/>
          </p:nvSpPr>
          <p:spPr>
            <a:xfrm>
              <a:off x="5307496" y="2578078"/>
              <a:ext cx="178904" cy="178905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B704DA7C-3A3A-C6AF-9900-08CDC77F5766}"/>
                </a:ext>
              </a:extLst>
            </p:cNvPr>
            <p:cNvSpPr/>
            <p:nvPr/>
          </p:nvSpPr>
          <p:spPr>
            <a:xfrm>
              <a:off x="5307496" y="2579814"/>
              <a:ext cx="178904" cy="178905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F39C8DF-A73A-04E1-1B6E-5FA4D451371B}"/>
                </a:ext>
              </a:extLst>
            </p:cNvPr>
            <p:cNvSpPr/>
            <p:nvPr/>
          </p:nvSpPr>
          <p:spPr>
            <a:xfrm>
              <a:off x="5307496" y="3537814"/>
              <a:ext cx="178904" cy="178905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BF09D870-4A6F-01A4-D935-403248862E35}"/>
                </a:ext>
              </a:extLst>
            </p:cNvPr>
            <p:cNvSpPr/>
            <p:nvPr/>
          </p:nvSpPr>
          <p:spPr>
            <a:xfrm>
              <a:off x="5304351" y="3538517"/>
              <a:ext cx="178904" cy="178905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11EC831F-5F56-06DD-F355-673C913B9A37}"/>
                </a:ext>
              </a:extLst>
            </p:cNvPr>
            <p:cNvSpPr/>
            <p:nvPr/>
          </p:nvSpPr>
          <p:spPr>
            <a:xfrm>
              <a:off x="5304351" y="4498253"/>
              <a:ext cx="178904" cy="178905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5D5D085-2456-55B7-FC2F-5012E930E683}"/>
                </a:ext>
              </a:extLst>
            </p:cNvPr>
            <p:cNvSpPr/>
            <p:nvPr/>
          </p:nvSpPr>
          <p:spPr>
            <a:xfrm>
              <a:off x="5304351" y="5456253"/>
              <a:ext cx="178904" cy="178905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25A71554-A6F9-EB20-952D-5536A5DF1B56}"/>
                </a:ext>
              </a:extLst>
            </p:cNvPr>
            <p:cNvSpPr/>
            <p:nvPr/>
          </p:nvSpPr>
          <p:spPr>
            <a:xfrm>
              <a:off x="5303036" y="5456253"/>
              <a:ext cx="178904" cy="178905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06708379-1881-E3B6-19BF-85B4CFBFF3C5}"/>
                </a:ext>
              </a:extLst>
            </p:cNvPr>
            <p:cNvSpPr/>
            <p:nvPr/>
          </p:nvSpPr>
          <p:spPr>
            <a:xfrm>
              <a:off x="5303036" y="6415989"/>
              <a:ext cx="178904" cy="178905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96624846-FCE9-268A-AAE7-573A185B4239}"/>
                </a:ext>
              </a:extLst>
            </p:cNvPr>
            <p:cNvSpPr/>
            <p:nvPr/>
          </p:nvSpPr>
          <p:spPr>
            <a:xfrm>
              <a:off x="5303036" y="7373989"/>
              <a:ext cx="178904" cy="178905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E8D10EE-FEBE-AD2B-43D1-3116B5A872EE}"/>
              </a:ext>
            </a:extLst>
          </p:cNvPr>
          <p:cNvCxnSpPr>
            <a:cxnSpLocks/>
          </p:cNvCxnSpPr>
          <p:nvPr/>
        </p:nvCxnSpPr>
        <p:spPr>
          <a:xfrm>
            <a:off x="744372" y="837387"/>
            <a:ext cx="0" cy="73314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FEE0FD0-9E04-4619-1C15-7635F7E7BD01}"/>
              </a:ext>
            </a:extLst>
          </p:cNvPr>
          <p:cNvSpPr txBox="1"/>
          <p:nvPr/>
        </p:nvSpPr>
        <p:spPr>
          <a:xfrm>
            <a:off x="744372" y="1034682"/>
            <a:ext cx="7986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42.5cm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B42F49B-7A21-4A9C-3A9D-7A4E1BEB5180}"/>
              </a:ext>
            </a:extLst>
          </p:cNvPr>
          <p:cNvSpPr txBox="1"/>
          <p:nvPr/>
        </p:nvSpPr>
        <p:spPr>
          <a:xfrm>
            <a:off x="1844326" y="726044"/>
            <a:ext cx="564718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At the time of installation the sources had a spacing of 42.5cm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 shape of the plot depends on the effective height I select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8CEF4B72-3F86-73E4-9574-EAD0004E42B8}"/>
              </a:ext>
            </a:extLst>
          </p:cNvPr>
          <p:cNvGrpSpPr/>
          <p:nvPr/>
        </p:nvGrpSpPr>
        <p:grpSpPr>
          <a:xfrm>
            <a:off x="1165080" y="2483671"/>
            <a:ext cx="3502840" cy="3319773"/>
            <a:chOff x="1152462" y="2805094"/>
            <a:chExt cx="3502840" cy="3319773"/>
          </a:xfrm>
        </p:grpSpPr>
        <p:pic>
          <p:nvPicPr>
            <p:cNvPr id="30" name="Picture 29" descr="A graph with a line and dots&#10;&#10;Description automatically generated with medium confidence">
              <a:extLst>
                <a:ext uri="{FF2B5EF4-FFF2-40B4-BE49-F238E27FC236}">
                  <a16:creationId xmlns:a16="http://schemas.microsoft.com/office/drawing/2014/main" id="{2261B4C8-463B-72D5-4C34-7E83121DCC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96355" y="2805094"/>
              <a:ext cx="3258947" cy="3065414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9E29D3CC-7F74-DCCF-F962-59E0D8965BDD}"/>
                    </a:ext>
                  </a:extLst>
                </p:cNvPr>
                <p:cNvSpPr txBox="1"/>
                <p:nvPr/>
              </p:nvSpPr>
              <p:spPr>
                <a:xfrm rot="16200000">
                  <a:off x="784252" y="4268246"/>
                  <a:ext cx="1013419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GB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𝑟𝑒𝑐</m:t>
                            </m:r>
                          </m:sub>
                        </m:sSub>
                        <m:r>
                          <a:rPr lang="en-GB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GB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GB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𝑡𝑟𝑢𝑒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9E29D3CC-7F74-DCCF-F962-59E0D8965BD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784252" y="4268246"/>
                  <a:ext cx="1013419" cy="276999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6B65A486-49FB-B362-67C6-54B5671012ED}"/>
                    </a:ext>
                  </a:extLst>
                </p:cNvPr>
                <p:cNvSpPr txBox="1"/>
                <p:nvPr/>
              </p:nvSpPr>
              <p:spPr>
                <a:xfrm>
                  <a:off x="2969545" y="5817090"/>
                  <a:ext cx="540917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GB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𝑟𝑒𝑐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6B65A486-49FB-B362-67C6-54B5671012E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69545" y="5817090"/>
                  <a:ext cx="540917" cy="30777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DD5BB5B8-2815-1BD9-C998-C0C9CF3C88C4}"/>
              </a:ext>
            </a:extLst>
          </p:cNvPr>
          <p:cNvSpPr txBox="1"/>
          <p:nvPr/>
        </p:nvSpPr>
        <p:spPr>
          <a:xfrm>
            <a:off x="2996153" y="2328189"/>
            <a:ext cx="6591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H’=2.9</a:t>
            </a:r>
          </a:p>
        </p:txBody>
      </p:sp>
    </p:spTree>
    <p:extLst>
      <p:ext uri="{BB962C8B-B14F-4D97-AF65-F5344CB8AC3E}">
        <p14:creationId xmlns:p14="http://schemas.microsoft.com/office/powerpoint/2010/main" val="375044723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7675F1-F4CE-B885-1E46-B0F83B7B2E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9CD2E4-95E6-48F2-C301-EE51FF7BE4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Effective height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2EFD21-45BC-6147-EB1B-EB3AAABD29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07/03/2024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6B7EAD-6751-84ED-B826-5890C7F002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Vertical Reconstruction Analysis Talk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9BCFE8-0701-C112-0DB2-70B9C61B4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75C06-E6FF-2B41-9965-ECD387385993}" type="slidenum">
              <a:rPr lang="en-US" smtClean="0"/>
              <a:t>46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1D5F6AA-7396-FACB-4764-B7FE89610D22}"/>
              </a:ext>
            </a:extLst>
          </p:cNvPr>
          <p:cNvGrpSpPr/>
          <p:nvPr/>
        </p:nvGrpSpPr>
        <p:grpSpPr>
          <a:xfrm>
            <a:off x="532560" y="818533"/>
            <a:ext cx="129209" cy="4094922"/>
            <a:chOff x="5303036" y="1620078"/>
            <a:chExt cx="183364" cy="5932816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54ABC30-BFC4-F968-7E56-7F21E0DB17AE}"/>
                </a:ext>
              </a:extLst>
            </p:cNvPr>
            <p:cNvCxnSpPr>
              <a:cxnSpLocks/>
              <a:endCxn id="18" idx="4"/>
            </p:cNvCxnSpPr>
            <p:nvPr/>
          </p:nvCxnSpPr>
          <p:spPr>
            <a:xfrm flipH="1">
              <a:off x="5392488" y="1709530"/>
              <a:ext cx="4460" cy="5843364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D9DAE549-0E20-90B6-FEB0-0A62FCE0B9BD}"/>
                </a:ext>
              </a:extLst>
            </p:cNvPr>
            <p:cNvSpPr/>
            <p:nvPr/>
          </p:nvSpPr>
          <p:spPr>
            <a:xfrm>
              <a:off x="5307496" y="1620078"/>
              <a:ext cx="178904" cy="178905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EED831DB-E1AC-A971-4429-C3CE8D3296E5}"/>
                </a:ext>
              </a:extLst>
            </p:cNvPr>
            <p:cNvSpPr/>
            <p:nvPr/>
          </p:nvSpPr>
          <p:spPr>
            <a:xfrm>
              <a:off x="5307496" y="2578078"/>
              <a:ext cx="178904" cy="178905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00EAAD1-2A54-FD93-2371-51BBEE516A97}"/>
                </a:ext>
              </a:extLst>
            </p:cNvPr>
            <p:cNvSpPr/>
            <p:nvPr/>
          </p:nvSpPr>
          <p:spPr>
            <a:xfrm>
              <a:off x="5307496" y="2579814"/>
              <a:ext cx="178904" cy="178905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B31A3384-9CE1-4D40-6640-FEC96BD151CA}"/>
                </a:ext>
              </a:extLst>
            </p:cNvPr>
            <p:cNvSpPr/>
            <p:nvPr/>
          </p:nvSpPr>
          <p:spPr>
            <a:xfrm>
              <a:off x="5307496" y="3537814"/>
              <a:ext cx="178904" cy="178905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1D8954F0-A6FE-1925-4FEA-E1F7256A6B8A}"/>
                </a:ext>
              </a:extLst>
            </p:cNvPr>
            <p:cNvSpPr/>
            <p:nvPr/>
          </p:nvSpPr>
          <p:spPr>
            <a:xfrm>
              <a:off x="5304351" y="3538517"/>
              <a:ext cx="178904" cy="178905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EDB9A6D0-7EEA-B231-B42C-C3A7AED097EF}"/>
                </a:ext>
              </a:extLst>
            </p:cNvPr>
            <p:cNvSpPr/>
            <p:nvPr/>
          </p:nvSpPr>
          <p:spPr>
            <a:xfrm>
              <a:off x="5304351" y="4498253"/>
              <a:ext cx="178904" cy="178905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26A63D95-6931-A840-FF73-40F50B7655CA}"/>
                </a:ext>
              </a:extLst>
            </p:cNvPr>
            <p:cNvSpPr/>
            <p:nvPr/>
          </p:nvSpPr>
          <p:spPr>
            <a:xfrm>
              <a:off x="5304351" y="5456253"/>
              <a:ext cx="178904" cy="178905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F9409B38-D183-B9A4-66B7-FE5E13996F3A}"/>
                </a:ext>
              </a:extLst>
            </p:cNvPr>
            <p:cNvSpPr/>
            <p:nvPr/>
          </p:nvSpPr>
          <p:spPr>
            <a:xfrm>
              <a:off x="5303036" y="5456253"/>
              <a:ext cx="178904" cy="178905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1516350-FFEF-B3E5-A387-DD0F53E6032A}"/>
                </a:ext>
              </a:extLst>
            </p:cNvPr>
            <p:cNvSpPr/>
            <p:nvPr/>
          </p:nvSpPr>
          <p:spPr>
            <a:xfrm>
              <a:off x="5303036" y="6415989"/>
              <a:ext cx="178904" cy="178905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5DC428A4-78A2-6723-4363-5299D0755628}"/>
                </a:ext>
              </a:extLst>
            </p:cNvPr>
            <p:cNvSpPr/>
            <p:nvPr/>
          </p:nvSpPr>
          <p:spPr>
            <a:xfrm>
              <a:off x="5303036" y="7373989"/>
              <a:ext cx="178904" cy="178905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A629677-6377-3B1B-CB07-B9D744D4E4A3}"/>
              </a:ext>
            </a:extLst>
          </p:cNvPr>
          <p:cNvCxnSpPr>
            <a:cxnSpLocks/>
          </p:cNvCxnSpPr>
          <p:nvPr/>
        </p:nvCxnSpPr>
        <p:spPr>
          <a:xfrm>
            <a:off x="744372" y="837387"/>
            <a:ext cx="0" cy="73314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799DA3C4-C470-5DF2-52E7-2B982122AD97}"/>
              </a:ext>
            </a:extLst>
          </p:cNvPr>
          <p:cNvSpPr txBox="1"/>
          <p:nvPr/>
        </p:nvSpPr>
        <p:spPr>
          <a:xfrm>
            <a:off x="744372" y="1034682"/>
            <a:ext cx="7986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42.5cm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C86A8DF-1834-9C94-3D4C-9771BBBA1088}"/>
              </a:ext>
            </a:extLst>
          </p:cNvPr>
          <p:cNvSpPr txBox="1"/>
          <p:nvPr/>
        </p:nvSpPr>
        <p:spPr>
          <a:xfrm>
            <a:off x="1844326" y="726044"/>
            <a:ext cx="564718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At the time of installation the sources had a spacing of 42.5cm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 shape of the plot depends on the effective height I select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I can shift the height value until the difference is minimized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978E80C0-8861-FCE2-1826-349B711F6477}"/>
              </a:ext>
            </a:extLst>
          </p:cNvPr>
          <p:cNvGrpSpPr/>
          <p:nvPr/>
        </p:nvGrpSpPr>
        <p:grpSpPr>
          <a:xfrm>
            <a:off x="4719977" y="2453516"/>
            <a:ext cx="3504537" cy="3326559"/>
            <a:chOff x="4737366" y="2953321"/>
            <a:chExt cx="3504537" cy="3326559"/>
          </a:xfrm>
        </p:grpSpPr>
        <p:pic>
          <p:nvPicPr>
            <p:cNvPr id="28" name="Picture 27" descr="A graph with a line and dots&#10;&#10;Description automatically generated">
              <a:extLst>
                <a:ext uri="{FF2B5EF4-FFF2-40B4-BE49-F238E27FC236}">
                  <a16:creationId xmlns:a16="http://schemas.microsoft.com/office/drawing/2014/main" id="{73F351C7-14A8-34FD-078E-C5BBB421EB4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983219" y="2953321"/>
              <a:ext cx="3258684" cy="3155516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51088779-5056-B66D-EE06-628C7BB7346D}"/>
                    </a:ext>
                  </a:extLst>
                </p:cNvPr>
                <p:cNvSpPr txBox="1"/>
                <p:nvPr/>
              </p:nvSpPr>
              <p:spPr>
                <a:xfrm rot="16200000">
                  <a:off x="4369156" y="4361202"/>
                  <a:ext cx="1013419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GB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𝑟𝑒𝑐</m:t>
                            </m:r>
                          </m:sub>
                        </m:sSub>
                        <m:r>
                          <a:rPr lang="en-GB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GB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GB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𝑡𝑟𝑢𝑒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51088779-5056-B66D-EE06-628C7BB7346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4369156" y="4361202"/>
                  <a:ext cx="1013419" cy="276999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FC87F37D-7D7C-E054-9526-6C0653DFB73B}"/>
                    </a:ext>
                  </a:extLst>
                </p:cNvPr>
                <p:cNvSpPr txBox="1"/>
                <p:nvPr/>
              </p:nvSpPr>
              <p:spPr>
                <a:xfrm>
                  <a:off x="6444532" y="5972103"/>
                  <a:ext cx="540917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GB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𝑟𝑒𝑐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FC87F37D-7D7C-E054-9526-6C0653DFB73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44532" y="5972103"/>
                  <a:ext cx="540917" cy="30777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CB0E847-98F8-33EE-CCE9-96BBE832D1CC}"/>
              </a:ext>
            </a:extLst>
          </p:cNvPr>
          <p:cNvGrpSpPr/>
          <p:nvPr/>
        </p:nvGrpSpPr>
        <p:grpSpPr>
          <a:xfrm>
            <a:off x="1165080" y="2483671"/>
            <a:ext cx="3502840" cy="3319773"/>
            <a:chOff x="1152462" y="2805094"/>
            <a:chExt cx="3502840" cy="3319773"/>
          </a:xfrm>
        </p:grpSpPr>
        <p:pic>
          <p:nvPicPr>
            <p:cNvPr id="30" name="Picture 29" descr="A graph with a line and dots&#10;&#10;Description automatically generated with medium confidence">
              <a:extLst>
                <a:ext uri="{FF2B5EF4-FFF2-40B4-BE49-F238E27FC236}">
                  <a16:creationId xmlns:a16="http://schemas.microsoft.com/office/drawing/2014/main" id="{01F2791D-45B2-562F-DC11-D597D85403E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96355" y="2805094"/>
              <a:ext cx="3258947" cy="3065414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A35BB519-36A6-E185-5231-E8635A17A908}"/>
                    </a:ext>
                  </a:extLst>
                </p:cNvPr>
                <p:cNvSpPr txBox="1"/>
                <p:nvPr/>
              </p:nvSpPr>
              <p:spPr>
                <a:xfrm rot="16200000">
                  <a:off x="784252" y="4268246"/>
                  <a:ext cx="1013419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GB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𝑟𝑒𝑐</m:t>
                            </m:r>
                          </m:sub>
                        </m:sSub>
                        <m:r>
                          <a:rPr lang="en-GB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GB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GB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𝑡𝑟𝑢𝑒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A35BB519-36A6-E185-5231-E8635A17A90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784252" y="4268246"/>
                  <a:ext cx="1013419" cy="276999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B607B9F6-0EDB-754A-00A4-29322EFA8F95}"/>
                    </a:ext>
                  </a:extLst>
                </p:cNvPr>
                <p:cNvSpPr txBox="1"/>
                <p:nvPr/>
              </p:nvSpPr>
              <p:spPr>
                <a:xfrm>
                  <a:off x="2969545" y="5817090"/>
                  <a:ext cx="540917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GB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𝑟𝑒𝑐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B607B9F6-0EDB-754A-00A4-29322EFA8F9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69545" y="5817090"/>
                  <a:ext cx="540917" cy="307777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708190A4-C7CD-A7CC-5257-43D61F0BCE63}"/>
              </a:ext>
            </a:extLst>
          </p:cNvPr>
          <p:cNvSpPr txBox="1"/>
          <p:nvPr/>
        </p:nvSpPr>
        <p:spPr>
          <a:xfrm>
            <a:off x="2996153" y="2328189"/>
            <a:ext cx="6591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H’=2.9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B96E9F2-460B-1EFA-37F5-C870C1379A12}"/>
              </a:ext>
            </a:extLst>
          </p:cNvPr>
          <p:cNvSpPr txBox="1"/>
          <p:nvPr/>
        </p:nvSpPr>
        <p:spPr>
          <a:xfrm>
            <a:off x="6491666" y="2329992"/>
            <a:ext cx="6591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H’=2.8</a:t>
            </a:r>
          </a:p>
        </p:txBody>
      </p:sp>
    </p:spTree>
    <p:extLst>
      <p:ext uri="{BB962C8B-B14F-4D97-AF65-F5344CB8AC3E}">
        <p14:creationId xmlns:p14="http://schemas.microsoft.com/office/powerpoint/2010/main" val="299625689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8960DC-CAE5-E5DE-9ED7-786F7E1E2D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A939F-9B8C-D584-CEE3-AB4A0932F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Effective height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B073E3-05B9-45F6-76BC-CE290A67B6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07/03/2024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83E433-7EE9-A7F4-EC77-44F69675C2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Vertical Reconstruction Analysis Talk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72F62D-F344-DE37-C35F-E7F335C6BA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75C06-E6FF-2B41-9965-ECD387385993}" type="slidenum">
              <a:rPr lang="en-US" smtClean="0"/>
              <a:t>47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F7BC10D-EFF8-5B59-D0BA-145B58EF8ACC}"/>
              </a:ext>
            </a:extLst>
          </p:cNvPr>
          <p:cNvGrpSpPr/>
          <p:nvPr/>
        </p:nvGrpSpPr>
        <p:grpSpPr>
          <a:xfrm>
            <a:off x="532560" y="818533"/>
            <a:ext cx="129209" cy="4094922"/>
            <a:chOff x="5303036" y="1620078"/>
            <a:chExt cx="183364" cy="5932816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7A4ECEAA-053D-A4E4-2611-17D34633A7A2}"/>
                </a:ext>
              </a:extLst>
            </p:cNvPr>
            <p:cNvCxnSpPr>
              <a:cxnSpLocks/>
              <a:endCxn id="18" idx="4"/>
            </p:cNvCxnSpPr>
            <p:nvPr/>
          </p:nvCxnSpPr>
          <p:spPr>
            <a:xfrm flipH="1">
              <a:off x="5392488" y="1709530"/>
              <a:ext cx="4460" cy="5843364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8D266B36-675A-01E5-688E-B424C2167997}"/>
                </a:ext>
              </a:extLst>
            </p:cNvPr>
            <p:cNvSpPr/>
            <p:nvPr/>
          </p:nvSpPr>
          <p:spPr>
            <a:xfrm>
              <a:off x="5307496" y="1620078"/>
              <a:ext cx="178904" cy="178905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8799A579-A2BE-E598-9222-F8A4D909FE45}"/>
                </a:ext>
              </a:extLst>
            </p:cNvPr>
            <p:cNvSpPr/>
            <p:nvPr/>
          </p:nvSpPr>
          <p:spPr>
            <a:xfrm>
              <a:off x="5307496" y="2578078"/>
              <a:ext cx="178904" cy="178905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C68179E-F40E-8CA2-4889-7376C9AAB5F3}"/>
                </a:ext>
              </a:extLst>
            </p:cNvPr>
            <p:cNvSpPr/>
            <p:nvPr/>
          </p:nvSpPr>
          <p:spPr>
            <a:xfrm>
              <a:off x="5307496" y="2579814"/>
              <a:ext cx="178904" cy="178905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22B34AA-1A46-8D62-1416-2FE4A86036D7}"/>
                </a:ext>
              </a:extLst>
            </p:cNvPr>
            <p:cNvSpPr/>
            <p:nvPr/>
          </p:nvSpPr>
          <p:spPr>
            <a:xfrm>
              <a:off x="5307496" y="3537814"/>
              <a:ext cx="178904" cy="178905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A4C69AD5-EBFC-3757-970B-59FEA6A9A81C}"/>
                </a:ext>
              </a:extLst>
            </p:cNvPr>
            <p:cNvSpPr/>
            <p:nvPr/>
          </p:nvSpPr>
          <p:spPr>
            <a:xfrm>
              <a:off x="5304351" y="3538517"/>
              <a:ext cx="178904" cy="178905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C2F6177-8949-24E9-9861-D49F4DCF25C5}"/>
                </a:ext>
              </a:extLst>
            </p:cNvPr>
            <p:cNvSpPr/>
            <p:nvPr/>
          </p:nvSpPr>
          <p:spPr>
            <a:xfrm>
              <a:off x="5304351" y="4498253"/>
              <a:ext cx="178904" cy="178905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CA1FBE44-0F86-86A9-AECA-32463078C160}"/>
                </a:ext>
              </a:extLst>
            </p:cNvPr>
            <p:cNvSpPr/>
            <p:nvPr/>
          </p:nvSpPr>
          <p:spPr>
            <a:xfrm>
              <a:off x="5304351" y="5456253"/>
              <a:ext cx="178904" cy="178905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DFE055E5-F4EC-AE2D-E12C-9B84628C9E23}"/>
                </a:ext>
              </a:extLst>
            </p:cNvPr>
            <p:cNvSpPr/>
            <p:nvPr/>
          </p:nvSpPr>
          <p:spPr>
            <a:xfrm>
              <a:off x="5303036" y="5456253"/>
              <a:ext cx="178904" cy="178905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E7B414D8-5F40-C663-1666-ED95A0B78B04}"/>
                </a:ext>
              </a:extLst>
            </p:cNvPr>
            <p:cNvSpPr/>
            <p:nvPr/>
          </p:nvSpPr>
          <p:spPr>
            <a:xfrm>
              <a:off x="5303036" y="6415989"/>
              <a:ext cx="178904" cy="178905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9CB94709-EB77-9C65-7D61-DA26329A9DC5}"/>
                </a:ext>
              </a:extLst>
            </p:cNvPr>
            <p:cNvSpPr/>
            <p:nvPr/>
          </p:nvSpPr>
          <p:spPr>
            <a:xfrm>
              <a:off x="5303036" y="7373989"/>
              <a:ext cx="178904" cy="178905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27E4D64-80BB-B42A-FEA6-657F9EDDCBE3}"/>
              </a:ext>
            </a:extLst>
          </p:cNvPr>
          <p:cNvCxnSpPr>
            <a:cxnSpLocks/>
          </p:cNvCxnSpPr>
          <p:nvPr/>
        </p:nvCxnSpPr>
        <p:spPr>
          <a:xfrm>
            <a:off x="744372" y="837387"/>
            <a:ext cx="0" cy="73314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76201C2-15B5-B42A-8280-5563452C7FA6}"/>
              </a:ext>
            </a:extLst>
          </p:cNvPr>
          <p:cNvSpPr txBox="1"/>
          <p:nvPr/>
        </p:nvSpPr>
        <p:spPr>
          <a:xfrm>
            <a:off x="744372" y="1034682"/>
            <a:ext cx="7986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42.5cm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82E9EC3-3847-CD2E-DD4E-97AE4FF6DEDB}"/>
              </a:ext>
            </a:extLst>
          </p:cNvPr>
          <p:cNvSpPr txBox="1"/>
          <p:nvPr/>
        </p:nvSpPr>
        <p:spPr>
          <a:xfrm>
            <a:off x="1844326" y="726044"/>
            <a:ext cx="564718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At the time of installation the sources had a spacing of 42.5cm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 shape of the plot depends on the effective height I select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I can shift the height value until the difference is minimized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B517085-36D1-B0EB-8F17-33824E38EA58}"/>
              </a:ext>
            </a:extLst>
          </p:cNvPr>
          <p:cNvGrpSpPr/>
          <p:nvPr/>
        </p:nvGrpSpPr>
        <p:grpSpPr>
          <a:xfrm>
            <a:off x="8397033" y="2410273"/>
            <a:ext cx="3613731" cy="3413045"/>
            <a:chOff x="809935" y="1200442"/>
            <a:chExt cx="4610786" cy="4454984"/>
          </a:xfrm>
        </p:grpSpPr>
        <p:pic>
          <p:nvPicPr>
            <p:cNvPr id="24" name="Picture 23" descr="A graph with dots and lines&#10;&#10;Description automatically generated">
              <a:extLst>
                <a:ext uri="{FF2B5EF4-FFF2-40B4-BE49-F238E27FC236}">
                  <a16:creationId xmlns:a16="http://schemas.microsoft.com/office/drawing/2014/main" id="{FC48621F-01BC-79A4-A235-5BA928945C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99264" y="1200442"/>
              <a:ext cx="4421457" cy="4115249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93092B65-2F96-51B6-2014-7CD9B550679F}"/>
                    </a:ext>
                  </a:extLst>
                </p:cNvPr>
                <p:cNvSpPr txBox="1"/>
                <p:nvPr/>
              </p:nvSpPr>
              <p:spPr>
                <a:xfrm rot="16200000">
                  <a:off x="264140" y="3095819"/>
                  <a:ext cx="1470248" cy="37865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GB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𝑟𝑒𝑐</m:t>
                            </m:r>
                          </m:sub>
                        </m:sSub>
                        <m:r>
                          <a:rPr lang="en-GB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GB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GB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𝑡𝑟𝑢𝑒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93092B65-2F96-51B6-2014-7CD9B55067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264140" y="3095819"/>
                  <a:ext cx="1470248" cy="378657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5A1435BA-E6D8-68F2-D30F-421B8AAA19CD}"/>
                    </a:ext>
                  </a:extLst>
                </p:cNvPr>
                <p:cNvSpPr txBox="1"/>
                <p:nvPr/>
              </p:nvSpPr>
              <p:spPr>
                <a:xfrm>
                  <a:off x="3045535" y="5208909"/>
                  <a:ext cx="739433" cy="44651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GB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𝑟𝑒𝑐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5A1435BA-E6D8-68F2-D30F-421B8AAA19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45535" y="5208909"/>
                  <a:ext cx="739433" cy="44651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FC5A60C-9FDE-7271-174F-3660FD91FA68}"/>
              </a:ext>
            </a:extLst>
          </p:cNvPr>
          <p:cNvGrpSpPr/>
          <p:nvPr/>
        </p:nvGrpSpPr>
        <p:grpSpPr>
          <a:xfrm>
            <a:off x="4719977" y="2453516"/>
            <a:ext cx="3504537" cy="3326559"/>
            <a:chOff x="4737366" y="2953321"/>
            <a:chExt cx="3504537" cy="3326559"/>
          </a:xfrm>
        </p:grpSpPr>
        <p:pic>
          <p:nvPicPr>
            <p:cNvPr id="28" name="Picture 27" descr="A graph with a line and dots&#10;&#10;Description automatically generated">
              <a:extLst>
                <a:ext uri="{FF2B5EF4-FFF2-40B4-BE49-F238E27FC236}">
                  <a16:creationId xmlns:a16="http://schemas.microsoft.com/office/drawing/2014/main" id="{D9FFA905-76BA-4BD7-E044-A0944CD5C5D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983219" y="2953321"/>
              <a:ext cx="3258684" cy="3155516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85A54DE0-FC53-77C7-6E84-592612357D4D}"/>
                    </a:ext>
                  </a:extLst>
                </p:cNvPr>
                <p:cNvSpPr txBox="1"/>
                <p:nvPr/>
              </p:nvSpPr>
              <p:spPr>
                <a:xfrm rot="16200000">
                  <a:off x="4369156" y="4361202"/>
                  <a:ext cx="1013419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GB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𝑟𝑒𝑐</m:t>
                            </m:r>
                          </m:sub>
                        </m:sSub>
                        <m:r>
                          <a:rPr lang="en-GB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GB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GB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𝑡𝑟𝑢𝑒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85A54DE0-FC53-77C7-6E84-592612357D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4369156" y="4361202"/>
                  <a:ext cx="1013419" cy="276999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84B32E11-85A1-EB9E-43F5-8D87605F9D77}"/>
                    </a:ext>
                  </a:extLst>
                </p:cNvPr>
                <p:cNvSpPr txBox="1"/>
                <p:nvPr/>
              </p:nvSpPr>
              <p:spPr>
                <a:xfrm>
                  <a:off x="6444532" y="5972103"/>
                  <a:ext cx="540917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GB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𝑟𝑒𝑐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84B32E11-85A1-EB9E-43F5-8D87605F9D7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44532" y="5972103"/>
                  <a:ext cx="540917" cy="307777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CA5CA28-D40F-B877-6ABD-E96F712A0198}"/>
              </a:ext>
            </a:extLst>
          </p:cNvPr>
          <p:cNvGrpSpPr/>
          <p:nvPr/>
        </p:nvGrpSpPr>
        <p:grpSpPr>
          <a:xfrm>
            <a:off x="1165080" y="2483671"/>
            <a:ext cx="3502840" cy="3319773"/>
            <a:chOff x="1152462" y="2805094"/>
            <a:chExt cx="3502840" cy="3319773"/>
          </a:xfrm>
        </p:grpSpPr>
        <p:pic>
          <p:nvPicPr>
            <p:cNvPr id="30" name="Picture 29" descr="A graph with a line and dots&#10;&#10;Description automatically generated with medium confidence">
              <a:extLst>
                <a:ext uri="{FF2B5EF4-FFF2-40B4-BE49-F238E27FC236}">
                  <a16:creationId xmlns:a16="http://schemas.microsoft.com/office/drawing/2014/main" id="{2C8EC278-4C04-5826-DEED-05B388721A6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396355" y="2805094"/>
              <a:ext cx="3258947" cy="3065414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0CF6AFEF-66CD-C057-2D42-5705EA7284E4}"/>
                    </a:ext>
                  </a:extLst>
                </p:cNvPr>
                <p:cNvSpPr txBox="1"/>
                <p:nvPr/>
              </p:nvSpPr>
              <p:spPr>
                <a:xfrm rot="16200000">
                  <a:off x="784252" y="4268246"/>
                  <a:ext cx="1013419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GB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𝑟𝑒𝑐</m:t>
                            </m:r>
                          </m:sub>
                        </m:sSub>
                        <m:r>
                          <a:rPr lang="en-GB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GB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GB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𝑡𝑟𝑢𝑒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0CF6AFEF-66CD-C057-2D42-5705EA7284E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784252" y="4268246"/>
                  <a:ext cx="1013419" cy="276999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82026BBB-D721-6700-21BB-15EE10AB5D52}"/>
                    </a:ext>
                  </a:extLst>
                </p:cNvPr>
                <p:cNvSpPr txBox="1"/>
                <p:nvPr/>
              </p:nvSpPr>
              <p:spPr>
                <a:xfrm>
                  <a:off x="2969545" y="5817090"/>
                  <a:ext cx="540917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GB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𝑟𝑒𝑐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82026BBB-D721-6700-21BB-15EE10AB5D5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69545" y="5817090"/>
                  <a:ext cx="540917" cy="307777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377FE184-84FA-4127-E673-BB30D8136D58}"/>
              </a:ext>
            </a:extLst>
          </p:cNvPr>
          <p:cNvSpPr txBox="1"/>
          <p:nvPr/>
        </p:nvSpPr>
        <p:spPr>
          <a:xfrm>
            <a:off x="2996153" y="2328189"/>
            <a:ext cx="6591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H’=2.9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A5F08F2-CECD-32EF-4F6E-E2CCD58AA3D2}"/>
              </a:ext>
            </a:extLst>
          </p:cNvPr>
          <p:cNvSpPr txBox="1"/>
          <p:nvPr/>
        </p:nvSpPr>
        <p:spPr>
          <a:xfrm>
            <a:off x="6491666" y="2329992"/>
            <a:ext cx="6591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H’=2.8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356FB5D-6086-86D4-937A-E55041690B29}"/>
              </a:ext>
            </a:extLst>
          </p:cNvPr>
          <p:cNvSpPr txBox="1"/>
          <p:nvPr/>
        </p:nvSpPr>
        <p:spPr>
          <a:xfrm>
            <a:off x="10013647" y="2328189"/>
            <a:ext cx="7505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H’=2.77</a:t>
            </a:r>
          </a:p>
        </p:txBody>
      </p:sp>
    </p:spTree>
    <p:extLst>
      <p:ext uri="{BB962C8B-B14F-4D97-AF65-F5344CB8AC3E}">
        <p14:creationId xmlns:p14="http://schemas.microsoft.com/office/powerpoint/2010/main" val="108248669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C5C0A6-BA30-4C68-5399-2EC8F2D4C2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457EAB-0B86-3811-DCBC-6DE8500715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Effective height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341B42-F153-54F5-EA8F-A5ED8330A9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07/03/2024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871BB7-1555-D713-0993-B37A2AD649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Vertical Reconstruction Analysis Talk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2A9A95-BB38-3B0D-A5A1-5C8C17B55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75C06-E6FF-2B41-9965-ECD387385993}" type="slidenum">
              <a:rPr lang="en-US" smtClean="0"/>
              <a:t>48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CB2DF1B-DBB4-3CFA-05FD-8AD504409F58}"/>
              </a:ext>
            </a:extLst>
          </p:cNvPr>
          <p:cNvGrpSpPr/>
          <p:nvPr/>
        </p:nvGrpSpPr>
        <p:grpSpPr>
          <a:xfrm>
            <a:off x="532560" y="818533"/>
            <a:ext cx="129209" cy="4094922"/>
            <a:chOff x="5303036" y="1620078"/>
            <a:chExt cx="183364" cy="5932816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7A922BFD-AA0C-CF4C-FF14-6652A3712182}"/>
                </a:ext>
              </a:extLst>
            </p:cNvPr>
            <p:cNvCxnSpPr>
              <a:cxnSpLocks/>
              <a:endCxn id="18" idx="4"/>
            </p:cNvCxnSpPr>
            <p:nvPr/>
          </p:nvCxnSpPr>
          <p:spPr>
            <a:xfrm flipH="1">
              <a:off x="5392488" y="1709530"/>
              <a:ext cx="4460" cy="5843364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66F858E3-3D80-65A3-C757-FB28525D5D14}"/>
                </a:ext>
              </a:extLst>
            </p:cNvPr>
            <p:cNvSpPr/>
            <p:nvPr/>
          </p:nvSpPr>
          <p:spPr>
            <a:xfrm>
              <a:off x="5307496" y="1620078"/>
              <a:ext cx="178904" cy="178905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768B80D-219A-5E49-CC0C-FE37895F2CAE}"/>
                </a:ext>
              </a:extLst>
            </p:cNvPr>
            <p:cNvSpPr/>
            <p:nvPr/>
          </p:nvSpPr>
          <p:spPr>
            <a:xfrm>
              <a:off x="5307496" y="2578078"/>
              <a:ext cx="178904" cy="178905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403E3B1-3CA9-DCEA-85D1-5FE3D73F4B42}"/>
                </a:ext>
              </a:extLst>
            </p:cNvPr>
            <p:cNvSpPr/>
            <p:nvPr/>
          </p:nvSpPr>
          <p:spPr>
            <a:xfrm>
              <a:off x="5307496" y="2579814"/>
              <a:ext cx="178904" cy="178905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0B5FE06-5414-4518-A7F9-EADCB35040E7}"/>
                </a:ext>
              </a:extLst>
            </p:cNvPr>
            <p:cNvSpPr/>
            <p:nvPr/>
          </p:nvSpPr>
          <p:spPr>
            <a:xfrm>
              <a:off x="5307496" y="3537814"/>
              <a:ext cx="178904" cy="178905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D1DFBF6D-5B3F-B233-93DD-9AAFAE882082}"/>
                </a:ext>
              </a:extLst>
            </p:cNvPr>
            <p:cNvSpPr/>
            <p:nvPr/>
          </p:nvSpPr>
          <p:spPr>
            <a:xfrm>
              <a:off x="5304351" y="3538517"/>
              <a:ext cx="178904" cy="178905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FB3F1AEC-54A6-FAEB-B1FF-56D54044C1BA}"/>
                </a:ext>
              </a:extLst>
            </p:cNvPr>
            <p:cNvSpPr/>
            <p:nvPr/>
          </p:nvSpPr>
          <p:spPr>
            <a:xfrm>
              <a:off x="5304351" y="4498253"/>
              <a:ext cx="178904" cy="178905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917285D4-4B29-A528-D839-B5868A70248D}"/>
                </a:ext>
              </a:extLst>
            </p:cNvPr>
            <p:cNvSpPr/>
            <p:nvPr/>
          </p:nvSpPr>
          <p:spPr>
            <a:xfrm>
              <a:off x="5304351" y="5456253"/>
              <a:ext cx="178904" cy="178905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91C06EBE-53F4-5E05-48B7-055236916C7E}"/>
                </a:ext>
              </a:extLst>
            </p:cNvPr>
            <p:cNvSpPr/>
            <p:nvPr/>
          </p:nvSpPr>
          <p:spPr>
            <a:xfrm>
              <a:off x="5303036" y="5456253"/>
              <a:ext cx="178904" cy="178905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CE360552-1515-3470-3A0E-604647D512F2}"/>
                </a:ext>
              </a:extLst>
            </p:cNvPr>
            <p:cNvSpPr/>
            <p:nvPr/>
          </p:nvSpPr>
          <p:spPr>
            <a:xfrm>
              <a:off x="5303036" y="6415989"/>
              <a:ext cx="178904" cy="178905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3051B5F0-4FC0-E811-671B-1723C9C3F184}"/>
                </a:ext>
              </a:extLst>
            </p:cNvPr>
            <p:cNvSpPr/>
            <p:nvPr/>
          </p:nvSpPr>
          <p:spPr>
            <a:xfrm>
              <a:off x="5303036" y="7373989"/>
              <a:ext cx="178904" cy="178905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F8563B1-5CE0-8C41-E4DE-9EE582451EDE}"/>
              </a:ext>
            </a:extLst>
          </p:cNvPr>
          <p:cNvCxnSpPr>
            <a:cxnSpLocks/>
          </p:cNvCxnSpPr>
          <p:nvPr/>
        </p:nvCxnSpPr>
        <p:spPr>
          <a:xfrm>
            <a:off x="744372" y="837387"/>
            <a:ext cx="0" cy="73314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AC8D065-0758-5660-44A6-1F22692001B9}"/>
              </a:ext>
            </a:extLst>
          </p:cNvPr>
          <p:cNvSpPr txBox="1"/>
          <p:nvPr/>
        </p:nvSpPr>
        <p:spPr>
          <a:xfrm>
            <a:off x="744372" y="1034682"/>
            <a:ext cx="7986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42.5cm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D5D4F1C-939F-7C26-B8D7-918A4B1CA465}"/>
              </a:ext>
            </a:extLst>
          </p:cNvPr>
          <p:cNvSpPr txBox="1"/>
          <p:nvPr/>
        </p:nvSpPr>
        <p:spPr>
          <a:xfrm>
            <a:off x="1844326" y="726044"/>
            <a:ext cx="564718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At the time of installation the sources had a spacing of 42.5cm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 shape of the plot depends on the effective height I select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I can shift the height value until the difference is minimized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26EF9E9-69FA-A282-7781-34C0B9DD67FD}"/>
              </a:ext>
            </a:extLst>
          </p:cNvPr>
          <p:cNvGrpSpPr/>
          <p:nvPr/>
        </p:nvGrpSpPr>
        <p:grpSpPr>
          <a:xfrm>
            <a:off x="8397033" y="2410273"/>
            <a:ext cx="3613731" cy="3413045"/>
            <a:chOff x="809935" y="1200442"/>
            <a:chExt cx="4610786" cy="4454984"/>
          </a:xfrm>
        </p:grpSpPr>
        <p:pic>
          <p:nvPicPr>
            <p:cNvPr id="24" name="Picture 23" descr="A graph with dots and lines&#10;&#10;Description automatically generated">
              <a:extLst>
                <a:ext uri="{FF2B5EF4-FFF2-40B4-BE49-F238E27FC236}">
                  <a16:creationId xmlns:a16="http://schemas.microsoft.com/office/drawing/2014/main" id="{95BA1460-4696-9A99-4D37-AAD3697C37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99264" y="1200442"/>
              <a:ext cx="4421457" cy="4115249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923F923B-C96B-0ECC-2C26-DF37A5A2DCA2}"/>
                    </a:ext>
                  </a:extLst>
                </p:cNvPr>
                <p:cNvSpPr txBox="1"/>
                <p:nvPr/>
              </p:nvSpPr>
              <p:spPr>
                <a:xfrm rot="16200000">
                  <a:off x="264140" y="3095819"/>
                  <a:ext cx="1470248" cy="37865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GB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𝑟𝑒𝑐</m:t>
                            </m:r>
                          </m:sub>
                        </m:sSub>
                        <m:r>
                          <a:rPr lang="en-GB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GB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GB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𝑡𝑟𝑢𝑒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923F923B-C96B-0ECC-2C26-DF37A5A2DCA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264140" y="3095819"/>
                  <a:ext cx="1470248" cy="378657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68A95625-D972-349E-EA98-F463997AFBCE}"/>
                    </a:ext>
                  </a:extLst>
                </p:cNvPr>
                <p:cNvSpPr txBox="1"/>
                <p:nvPr/>
              </p:nvSpPr>
              <p:spPr>
                <a:xfrm>
                  <a:off x="3045535" y="5208909"/>
                  <a:ext cx="739433" cy="44651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GB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𝑟𝑒𝑐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68A95625-D972-349E-EA98-F463997AFBC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45535" y="5208909"/>
                  <a:ext cx="739433" cy="44651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4D74EB5B-F4A8-D39C-35B8-181321D3940F}"/>
              </a:ext>
            </a:extLst>
          </p:cNvPr>
          <p:cNvGrpSpPr/>
          <p:nvPr/>
        </p:nvGrpSpPr>
        <p:grpSpPr>
          <a:xfrm>
            <a:off x="4719977" y="2453516"/>
            <a:ext cx="3504537" cy="3326559"/>
            <a:chOff x="4737366" y="2953321"/>
            <a:chExt cx="3504537" cy="3326559"/>
          </a:xfrm>
        </p:grpSpPr>
        <p:pic>
          <p:nvPicPr>
            <p:cNvPr id="28" name="Picture 27" descr="A graph with a line and dots&#10;&#10;Description automatically generated">
              <a:extLst>
                <a:ext uri="{FF2B5EF4-FFF2-40B4-BE49-F238E27FC236}">
                  <a16:creationId xmlns:a16="http://schemas.microsoft.com/office/drawing/2014/main" id="{B6C74118-A32C-3A4F-7515-EC63BC42C0B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983219" y="2953321"/>
              <a:ext cx="3258684" cy="3155516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D2285E38-CB90-45F2-F6AA-B2B257F75B4E}"/>
                    </a:ext>
                  </a:extLst>
                </p:cNvPr>
                <p:cNvSpPr txBox="1"/>
                <p:nvPr/>
              </p:nvSpPr>
              <p:spPr>
                <a:xfrm rot="16200000">
                  <a:off x="4369156" y="4361202"/>
                  <a:ext cx="1013419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GB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𝑟𝑒𝑐</m:t>
                            </m:r>
                          </m:sub>
                        </m:sSub>
                        <m:r>
                          <a:rPr lang="en-GB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GB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GB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𝑡𝑟𝑢𝑒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D2285E38-CB90-45F2-F6AA-B2B257F75B4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4369156" y="4361202"/>
                  <a:ext cx="1013419" cy="276999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58C5237C-5B8B-7BC8-F79E-74D77562D2E2}"/>
                    </a:ext>
                  </a:extLst>
                </p:cNvPr>
                <p:cNvSpPr txBox="1"/>
                <p:nvPr/>
              </p:nvSpPr>
              <p:spPr>
                <a:xfrm>
                  <a:off x="6444532" y="5972103"/>
                  <a:ext cx="540917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GB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𝑟𝑒𝑐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58C5237C-5B8B-7BC8-F79E-74D77562D2E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44532" y="5972103"/>
                  <a:ext cx="540917" cy="307777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72B1DB6-1220-DC58-8346-F8C1EC9CFE0D}"/>
              </a:ext>
            </a:extLst>
          </p:cNvPr>
          <p:cNvGrpSpPr/>
          <p:nvPr/>
        </p:nvGrpSpPr>
        <p:grpSpPr>
          <a:xfrm>
            <a:off x="1165080" y="2483671"/>
            <a:ext cx="3502840" cy="3319773"/>
            <a:chOff x="1152462" y="2805094"/>
            <a:chExt cx="3502840" cy="3319773"/>
          </a:xfrm>
        </p:grpSpPr>
        <p:pic>
          <p:nvPicPr>
            <p:cNvPr id="30" name="Picture 29" descr="A graph with a line and dots&#10;&#10;Description automatically generated with medium confidence">
              <a:extLst>
                <a:ext uri="{FF2B5EF4-FFF2-40B4-BE49-F238E27FC236}">
                  <a16:creationId xmlns:a16="http://schemas.microsoft.com/office/drawing/2014/main" id="{3F7FA15A-0EB9-25C7-B805-580D22AE1AA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396355" y="2805094"/>
              <a:ext cx="3258947" cy="3065414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B40FFAFA-33DF-1410-12A5-839FE18F9EDA}"/>
                    </a:ext>
                  </a:extLst>
                </p:cNvPr>
                <p:cNvSpPr txBox="1"/>
                <p:nvPr/>
              </p:nvSpPr>
              <p:spPr>
                <a:xfrm rot="16200000">
                  <a:off x="784252" y="4268246"/>
                  <a:ext cx="1013419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GB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𝑟𝑒𝑐</m:t>
                            </m:r>
                          </m:sub>
                        </m:sSub>
                        <m:r>
                          <a:rPr lang="en-GB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GB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GB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𝑡𝑟𝑢𝑒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B40FFAFA-33DF-1410-12A5-839FE18F9ED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784252" y="4268246"/>
                  <a:ext cx="1013419" cy="276999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0795AC89-F5BD-7BBF-FBBF-0DFDA332E171}"/>
                    </a:ext>
                  </a:extLst>
                </p:cNvPr>
                <p:cNvSpPr txBox="1"/>
                <p:nvPr/>
              </p:nvSpPr>
              <p:spPr>
                <a:xfrm>
                  <a:off x="2969545" y="5817090"/>
                  <a:ext cx="540917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GB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𝑟𝑒𝑐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0795AC89-F5BD-7BBF-FBBF-0DFDA332E17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69545" y="5817090"/>
                  <a:ext cx="540917" cy="307777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10DCA42D-CC5A-916B-2B97-83EFE87920AE}"/>
              </a:ext>
            </a:extLst>
          </p:cNvPr>
          <p:cNvSpPr txBox="1"/>
          <p:nvPr/>
        </p:nvSpPr>
        <p:spPr>
          <a:xfrm>
            <a:off x="2996153" y="2328189"/>
            <a:ext cx="6591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H’=2.9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1DD450E-5A16-8B8A-79DA-3D3C523319ED}"/>
              </a:ext>
            </a:extLst>
          </p:cNvPr>
          <p:cNvSpPr txBox="1"/>
          <p:nvPr/>
        </p:nvSpPr>
        <p:spPr>
          <a:xfrm>
            <a:off x="6491666" y="2329992"/>
            <a:ext cx="6591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H’=2.8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1823EC4-25FB-84EF-4804-550AC60C2F19}"/>
              </a:ext>
            </a:extLst>
          </p:cNvPr>
          <p:cNvSpPr txBox="1"/>
          <p:nvPr/>
        </p:nvSpPr>
        <p:spPr>
          <a:xfrm>
            <a:off x="10013647" y="2328189"/>
            <a:ext cx="7505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H’=2.77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CC511BA-A1FC-F3B8-D731-0C59A51D142D}"/>
              </a:ext>
            </a:extLst>
          </p:cNvPr>
          <p:cNvSpPr txBox="1"/>
          <p:nvPr/>
        </p:nvSpPr>
        <p:spPr>
          <a:xfrm>
            <a:off x="316166" y="5891894"/>
            <a:ext cx="116873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This height calculation is very dependent on the known source spacing value and upper and lower source position reconstruction (which have the largest uncertainties)</a:t>
            </a:r>
          </a:p>
        </p:txBody>
      </p:sp>
    </p:spTree>
    <p:extLst>
      <p:ext uri="{BB962C8B-B14F-4D97-AF65-F5344CB8AC3E}">
        <p14:creationId xmlns:p14="http://schemas.microsoft.com/office/powerpoint/2010/main" val="162061727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6AF3A9-9834-345F-8CBF-F824674F26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Calibrating the Correction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32C024-14D0-CA9F-4BC9-AF440DF21D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07/03/2024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07263C-0400-94EE-D3BA-635EC7CB2F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Vertical Reconstruction Analysis Talk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3366C6-CCCE-CEA1-A4CB-B157F9AE92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75C06-E6FF-2B41-9965-ECD387385993}" type="slidenum">
              <a:rPr lang="en-US" smtClean="0"/>
              <a:t>49</a:t>
            </a:fld>
            <a:endParaRPr lang="en-US"/>
          </a:p>
        </p:txBody>
      </p:sp>
      <p:pic>
        <p:nvPicPr>
          <p:cNvPr id="8" name="Picture 7" descr="A graph with green lines and dots&#10;&#10;Description automatically generated">
            <a:extLst>
              <a:ext uri="{FF2B5EF4-FFF2-40B4-BE49-F238E27FC236}">
                <a16:creationId xmlns:a16="http://schemas.microsoft.com/office/drawing/2014/main" id="{C55EAC8A-DBA9-F20B-53AF-CD5E812206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8462" y="542066"/>
            <a:ext cx="4347778" cy="4304397"/>
          </a:xfrm>
          <a:prstGeom prst="rect">
            <a:avLst/>
          </a:prstGeom>
        </p:spPr>
      </p:pic>
      <p:pic>
        <p:nvPicPr>
          <p:cNvPr id="10" name="Picture 9" descr="A graph with a line and dots&#10;&#10;Description automatically generated">
            <a:extLst>
              <a:ext uri="{FF2B5EF4-FFF2-40B4-BE49-F238E27FC236}">
                <a16:creationId xmlns:a16="http://schemas.microsoft.com/office/drawing/2014/main" id="{6F3B9C92-7797-0671-9A1B-D58EAD5DF5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4116" y="764370"/>
            <a:ext cx="4541716" cy="405459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0E683C7-58A2-A49A-D873-738D444C79DD}"/>
              </a:ext>
            </a:extLst>
          </p:cNvPr>
          <p:cNvSpPr txBox="1"/>
          <p:nvPr/>
        </p:nvSpPr>
        <p:spPr>
          <a:xfrm>
            <a:off x="351643" y="5757493"/>
            <a:ext cx="1101481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We can see the effect has been reduced:</a:t>
            </a:r>
          </a:p>
          <a:p>
            <a:r>
              <a:rPr lang="en-US" sz="1400" dirty="0"/>
              <a:t>***Note: this plot is a very rough indication of the correction effect, this first analysis is heavily dependent on knowledge of angle so the data must be</a:t>
            </a:r>
          </a:p>
          <a:p>
            <a:r>
              <a:rPr lang="en-US" sz="1400" dirty="0"/>
              <a:t>Refitted in tracking using the new height reconstruction  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4FAE357-4A98-4E62-C895-446863661707}"/>
                  </a:ext>
                </a:extLst>
              </p:cNvPr>
              <p:cNvSpPr txBox="1"/>
              <p:nvPr/>
            </p:nvSpPr>
            <p:spPr>
              <a:xfrm>
                <a:off x="3122449" y="4929061"/>
                <a:ext cx="5838393" cy="6951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𝑟𝑒𝑐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      </m:t>
                      </m:r>
                      <m:r>
                        <a:rPr lang="en-GB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b="0" i="0" smtClean="0">
                          <a:latin typeface="Cambria Math" panose="02040503050406030204" pitchFamily="18" charset="0"/>
                        </a:rPr>
                        <m:t>      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GB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p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′2</m:t>
                              </m:r>
                            </m:sup>
                          </m:sSup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den>
                      </m:f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>
                              <a:latin typeface="Cambria Math" panose="02040503050406030204" pitchFamily="18" charset="0"/>
                            </a:rPr>
                            <m:t>1−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5</m:t>
                                      </m:r>
                                    </m:sub>
                                  </m:sSub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6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5</m:t>
                                      </m:r>
                                    </m:sub>
                                  </m:sSub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6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4FAE357-4A98-4E62-C895-4468636617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2449" y="4929061"/>
                <a:ext cx="5838393" cy="69519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3018324-445A-F1CE-3BE6-B73EA9ADF1FD}"/>
                  </a:ext>
                </a:extLst>
              </p:cNvPr>
              <p:cNvSpPr txBox="1"/>
              <p:nvPr/>
            </p:nvSpPr>
            <p:spPr>
              <a:xfrm>
                <a:off x="3233364" y="499735"/>
                <a:ext cx="82997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K=0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sz="1400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3018324-445A-F1CE-3BE6-B73EA9ADF1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3364" y="499735"/>
                <a:ext cx="829971" cy="307777"/>
              </a:xfrm>
              <a:prstGeom prst="rect">
                <a:avLst/>
              </a:prstGeom>
              <a:blipFill>
                <a:blip r:embed="rId5"/>
                <a:stretch>
                  <a:fillRect l="-2985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0944DB8-FB64-6F18-B019-A0D886832F88}"/>
                  </a:ext>
                </a:extLst>
              </p:cNvPr>
              <p:cNvSpPr txBox="1"/>
              <p:nvPr/>
            </p:nvSpPr>
            <p:spPr>
              <a:xfrm>
                <a:off x="8452081" y="499735"/>
                <a:ext cx="101752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K=0.02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sz="1400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0944DB8-FB64-6F18-B019-A0D886832F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2081" y="499735"/>
                <a:ext cx="1017523" cy="307777"/>
              </a:xfrm>
              <a:prstGeom prst="rect">
                <a:avLst/>
              </a:prstGeom>
              <a:blipFill>
                <a:blip r:embed="rId6"/>
                <a:stretch>
                  <a:fillRect l="-2469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BF2EA91E-8D24-8F9E-6352-DDF507E037F6}"/>
              </a:ext>
            </a:extLst>
          </p:cNvPr>
          <p:cNvSpPr txBox="1"/>
          <p:nvPr/>
        </p:nvSpPr>
        <p:spPr>
          <a:xfrm>
            <a:off x="10822308" y="653623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***</a:t>
            </a:r>
          </a:p>
        </p:txBody>
      </p:sp>
    </p:spTree>
    <p:extLst>
      <p:ext uri="{BB962C8B-B14F-4D97-AF65-F5344CB8AC3E}">
        <p14:creationId xmlns:p14="http://schemas.microsoft.com/office/powerpoint/2010/main" val="12676015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E845B2-3E5E-F661-81C9-C7997AC787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9080E2-87EF-E645-E991-1B295939D0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Reconstruction Procedure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51DF6F-4ED5-F17A-771C-68B0311E2E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07/03/2024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2D89AA-F419-B0B7-167A-0D703C54A4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Vertical Reconstruction Analysis Talk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E77740-01E7-7DED-8961-D92E2129B5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75C06-E6FF-2B41-9965-ECD387385993}" type="slidenum">
              <a:rPr lang="en-US" smtClean="0"/>
              <a:t>5</a:t>
            </a:fld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D763765-D6B2-F448-7D5A-59CFA1B020AC}"/>
              </a:ext>
            </a:extLst>
          </p:cNvPr>
          <p:cNvGrpSpPr/>
          <p:nvPr/>
        </p:nvGrpSpPr>
        <p:grpSpPr>
          <a:xfrm rot="16200000">
            <a:off x="-1061427" y="2452217"/>
            <a:ext cx="5048502" cy="1953569"/>
            <a:chOff x="6563290" y="678042"/>
            <a:chExt cx="5048502" cy="1953569"/>
          </a:xfrm>
        </p:grpSpPr>
        <p:pic>
          <p:nvPicPr>
            <p:cNvPr id="8" name="Content Placeholder 9" descr="Content Placeholder 9">
              <a:extLst>
                <a:ext uri="{FF2B5EF4-FFF2-40B4-BE49-F238E27FC236}">
                  <a16:creationId xmlns:a16="http://schemas.microsoft.com/office/drawing/2014/main" id="{62499ECC-E467-BBB7-B4F6-1E6CB6DB5D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24773" t="40305"/>
            <a:stretch>
              <a:fillRect/>
            </a:stretch>
          </p:blipFill>
          <p:spPr>
            <a:xfrm>
              <a:off x="6563290" y="1130132"/>
              <a:ext cx="5048502" cy="1047899"/>
            </a:xfrm>
            <a:prstGeom prst="rect">
              <a:avLst/>
            </a:prstGeom>
            <a:ln w="12700">
              <a:miter lim="400000"/>
            </a:ln>
          </p:spPr>
        </p:pic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5EEC337D-0C5B-AC61-9C82-186951AFE3EB}"/>
                </a:ext>
              </a:extLst>
            </p:cNvPr>
            <p:cNvCxnSpPr>
              <a:cxnSpLocks/>
            </p:cNvCxnSpPr>
            <p:nvPr/>
          </p:nvCxnSpPr>
          <p:spPr>
            <a:xfrm>
              <a:off x="10146383" y="2202969"/>
              <a:ext cx="137991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491387E3-BEBE-662F-6B33-2225D75393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29852" y="2202969"/>
              <a:ext cx="327480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D82429DC-C64C-68E6-1147-171BB43A9ACD}"/>
                </a:ext>
              </a:extLst>
            </p:cNvPr>
            <p:cNvCxnSpPr>
              <a:cxnSpLocks/>
            </p:cNvCxnSpPr>
            <p:nvPr/>
          </p:nvCxnSpPr>
          <p:spPr>
            <a:xfrm>
              <a:off x="6689318" y="1027174"/>
              <a:ext cx="4796446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7AB16CF-50CA-0B69-CF3B-67DD55C81005}"/>
                </a:ext>
              </a:extLst>
            </p:cNvPr>
            <p:cNvSpPr txBox="1"/>
            <p:nvPr/>
          </p:nvSpPr>
          <p:spPr>
            <a:xfrm rot="5400000">
              <a:off x="8899830" y="657844"/>
              <a:ext cx="3289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93F4E647-70DA-4787-2419-1658AF84FCC2}"/>
                    </a:ext>
                  </a:extLst>
                </p:cNvPr>
                <p:cNvSpPr txBox="1"/>
                <p:nvPr/>
              </p:nvSpPr>
              <p:spPr>
                <a:xfrm rot="5400000">
                  <a:off x="8295392" y="2210630"/>
                  <a:ext cx="47263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30C1933D-A403-239F-A7A3-41D78ED5E35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8295392" y="2210630"/>
                  <a:ext cx="472630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C2B5594F-C4E3-103C-0622-9BF6AC4D2238}"/>
                    </a:ext>
                  </a:extLst>
                </p:cNvPr>
                <p:cNvSpPr txBox="1"/>
                <p:nvPr/>
              </p:nvSpPr>
              <p:spPr>
                <a:xfrm rot="5400000">
                  <a:off x="10600024" y="2202969"/>
                  <a:ext cx="47795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E7615D97-1F8F-95CA-2F69-3B6ACA980B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10600024" y="2202969"/>
                  <a:ext cx="477951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7-point Star 14">
              <a:extLst>
                <a:ext uri="{FF2B5EF4-FFF2-40B4-BE49-F238E27FC236}">
                  <a16:creationId xmlns:a16="http://schemas.microsoft.com/office/drawing/2014/main" id="{7EBF01E0-FABB-60EB-1C84-E986CD9202A3}"/>
                </a:ext>
              </a:extLst>
            </p:cNvPr>
            <p:cNvSpPr/>
            <p:nvPr/>
          </p:nvSpPr>
          <p:spPr>
            <a:xfrm>
              <a:off x="9921527" y="1445741"/>
              <a:ext cx="299670" cy="307571"/>
            </a:xfrm>
            <a:prstGeom prst="star7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BB727AD6-F85B-E721-DC82-0E548B3305E5}"/>
                </a:ext>
              </a:extLst>
            </p:cNvPr>
            <p:cNvCxnSpPr/>
            <p:nvPr/>
          </p:nvCxnSpPr>
          <p:spPr>
            <a:xfrm>
              <a:off x="9087541" y="1425115"/>
              <a:ext cx="98382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DBCFDD1-8181-ECBE-C004-D61D6D5FBA6D}"/>
                </a:ext>
              </a:extLst>
            </p:cNvPr>
            <p:cNvSpPr txBox="1"/>
            <p:nvPr/>
          </p:nvSpPr>
          <p:spPr>
            <a:xfrm rot="5400000">
              <a:off x="9351287" y="1145375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</a:t>
              </a:r>
            </a:p>
          </p:txBody>
        </p:sp>
      </p:grp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42C87FC-3C9A-B6A9-F9F5-E011CBB61217}"/>
              </a:ext>
            </a:extLst>
          </p:cNvPr>
          <p:cNvCxnSpPr>
            <a:cxnSpLocks/>
          </p:cNvCxnSpPr>
          <p:nvPr/>
        </p:nvCxnSpPr>
        <p:spPr>
          <a:xfrm flipH="1">
            <a:off x="826699" y="3429002"/>
            <a:ext cx="1171053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973268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CDA95-14B3-DAD8-781D-90CF14111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A16587-C20A-E3DA-0EE1-BB671DFB7E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415" y="625474"/>
            <a:ext cx="10515600" cy="2803525"/>
          </a:xfrm>
        </p:spPr>
        <p:txBody>
          <a:bodyPr>
            <a:normAutofit/>
          </a:bodyPr>
          <a:lstStyle/>
          <a:p>
            <a:r>
              <a:rPr lang="en-US" dirty="0"/>
              <a:t>Repeat Analysis with 0 angle track data after new data is gathered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774E1E-CFE4-9010-2A5B-E31B6E617F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07/03/2024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47AC81-2959-3B66-A8C6-725F98ABFA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Vertical Reconstruction Analysis Talk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1D5463-6743-597E-0310-CED1C730C9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75C06-E6FF-2B41-9965-ECD387385993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44905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9202D8-CC0F-B53B-E75C-561E9972CD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CEF3F3-2EEA-97B6-A157-73EA0332A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19F990-F4C4-3864-2142-741837E849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415" y="625474"/>
            <a:ext cx="10515600" cy="2803525"/>
          </a:xfrm>
        </p:spPr>
        <p:txBody>
          <a:bodyPr>
            <a:normAutofit/>
          </a:bodyPr>
          <a:lstStyle/>
          <a:p>
            <a:r>
              <a:rPr lang="en-US" dirty="0"/>
              <a:t>Repeat Analysis with 0 angle track data after new data is gathered</a:t>
            </a:r>
          </a:p>
          <a:p>
            <a:endParaRPr lang="en-US" dirty="0"/>
          </a:p>
          <a:p>
            <a:r>
              <a:rPr lang="en-US" dirty="0"/>
              <a:t>Investigate variation of ‘best’ effective height between cells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A99DEB-88A8-2C4E-1D95-8FD7E8F543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07/03/2024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CF8F28-751E-A435-308C-3868B63CBE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Vertical Reconstruction Analysis Talk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46031C-1CF7-5D43-81A2-803D7BA9B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75C06-E6FF-2B41-9965-ECD387385993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85151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34920A-8325-69BD-7DDD-10592B790E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2D1F2-4CEC-D5CA-98F6-EFC3D7709B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FB6B82-E725-748E-A0A4-6058BB5A6C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415" y="625474"/>
            <a:ext cx="10515600" cy="2803525"/>
          </a:xfrm>
        </p:spPr>
        <p:txBody>
          <a:bodyPr>
            <a:normAutofit/>
          </a:bodyPr>
          <a:lstStyle/>
          <a:p>
            <a:r>
              <a:rPr lang="en-US" dirty="0"/>
              <a:t>Repeat Analysis with 0 angle track data after new data is gathered</a:t>
            </a:r>
          </a:p>
          <a:p>
            <a:endParaRPr lang="en-US" dirty="0"/>
          </a:p>
          <a:p>
            <a:r>
              <a:rPr lang="en-US" dirty="0"/>
              <a:t>Investigate variation of ‘best’ effective height between cells</a:t>
            </a:r>
          </a:p>
          <a:p>
            <a:endParaRPr lang="en-US" dirty="0"/>
          </a:p>
          <a:p>
            <a:r>
              <a:rPr lang="en-US" dirty="0"/>
              <a:t>Extract deceleration calibration constant for each cell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10931B-F52A-3C62-9291-315357FFFF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07/03/2024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405B28-DF89-112B-2848-A7E1F020AF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Vertical Reconstruction Analysis Talk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F78428-D62B-4D86-8E96-CB4658D5AF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75C06-E6FF-2B41-9965-ECD387385993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72793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306BFD-4E6D-67ED-6940-9B10229D5D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27549-0522-35C6-1E06-0FCE40D566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606518-D6D7-A933-7FC7-56D35E817D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415" y="625474"/>
            <a:ext cx="10515600" cy="2803525"/>
          </a:xfrm>
        </p:spPr>
        <p:txBody>
          <a:bodyPr>
            <a:normAutofit/>
          </a:bodyPr>
          <a:lstStyle/>
          <a:p>
            <a:r>
              <a:rPr lang="en-US" dirty="0"/>
              <a:t>Repeat Analysis with 0 angle track data after new data is gathered</a:t>
            </a:r>
          </a:p>
          <a:p>
            <a:endParaRPr lang="en-US" dirty="0"/>
          </a:p>
          <a:p>
            <a:r>
              <a:rPr lang="en-US" dirty="0"/>
              <a:t>Investigate variation of ‘best’ effective height between cells</a:t>
            </a:r>
          </a:p>
          <a:p>
            <a:endParaRPr lang="en-US" dirty="0"/>
          </a:p>
          <a:p>
            <a:r>
              <a:rPr lang="en-US" dirty="0"/>
              <a:t>Extract deceleration calibration constant for each cell</a:t>
            </a:r>
          </a:p>
          <a:p>
            <a:endParaRPr lang="en-US" dirty="0"/>
          </a:p>
          <a:p>
            <a:r>
              <a:rPr lang="en-US" dirty="0"/>
              <a:t>Repeat analysis using data from a bismuth run with sources in new positions?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31FF13-CEB4-D38A-872E-E41B98A4E3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07/03/2024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691984-A0E0-A47E-3507-278367CB9B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Vertical Reconstruction Analysis Talk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DEB0F2-5535-AF61-CC42-1CCB89EDF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75C06-E6FF-2B41-9965-ECD387385993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811188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910BD-66AB-BAC8-E6AA-3AF90616067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Timestamp Shift Effect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2F4A97-6FD2-9D34-CA33-8C265ADC19E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0343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6E5DBA-ACAF-EC3D-6459-D36A5F52E2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Timestamp shift effect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8E2800-CF62-54BF-B79B-31D8E92ED0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07/03/2024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50D14F-D7DA-722C-A1E0-9C077C41A7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Vertical Reconstruction Analysis Talk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4D9F2D-2F52-DC2F-0A13-EAF7FBD3B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75C06-E6FF-2B41-9965-ECD387385993}" type="slidenum">
              <a:rPr lang="en-US" smtClean="0"/>
              <a:t>55</a:t>
            </a:fld>
            <a:endParaRPr lang="en-US"/>
          </a:p>
        </p:txBody>
      </p:sp>
      <p:pic>
        <p:nvPicPr>
          <p:cNvPr id="7" name="Content Placeholder 9" descr="Content Placeholder 9">
            <a:extLst>
              <a:ext uri="{FF2B5EF4-FFF2-40B4-BE49-F238E27FC236}">
                <a16:creationId xmlns:a16="http://schemas.microsoft.com/office/drawing/2014/main" id="{59A31B3E-E126-67A6-B753-C4A94E40475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4773" t="40305"/>
          <a:stretch>
            <a:fillRect/>
          </a:stretch>
        </p:blipFill>
        <p:spPr>
          <a:xfrm rot="16200000" flipV="1">
            <a:off x="-1531180" y="2687075"/>
            <a:ext cx="5048502" cy="1046815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3D59D8D-43A8-BBBA-C11B-A635417E22C7}"/>
              </a:ext>
            </a:extLst>
          </p:cNvPr>
          <p:cNvCxnSpPr>
            <a:cxnSpLocks/>
          </p:cNvCxnSpPr>
          <p:nvPr/>
        </p:nvCxnSpPr>
        <p:spPr>
          <a:xfrm flipV="1">
            <a:off x="161528" y="2843317"/>
            <a:ext cx="1796073" cy="11545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7C48AFB8-F046-61E3-0AAF-DCB3FF5C1211}"/>
              </a:ext>
            </a:extLst>
          </p:cNvPr>
          <p:cNvSpPr txBox="1"/>
          <p:nvPr/>
        </p:nvSpPr>
        <p:spPr>
          <a:xfrm>
            <a:off x="633693" y="5993746"/>
            <a:ext cx="1069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Side view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FB9DF7F5-148B-4148-E2B1-0A5138839141}"/>
              </a:ext>
            </a:extLst>
          </p:cNvPr>
          <p:cNvGrpSpPr/>
          <p:nvPr/>
        </p:nvGrpSpPr>
        <p:grpSpPr>
          <a:xfrm>
            <a:off x="1954351" y="884949"/>
            <a:ext cx="2994769" cy="3403150"/>
            <a:chOff x="2425643" y="725790"/>
            <a:chExt cx="4409164" cy="4938674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7D3B6526-464B-F3E4-8F6D-519E2CD896B2}"/>
                </a:ext>
              </a:extLst>
            </p:cNvPr>
            <p:cNvCxnSpPr>
              <a:cxnSpLocks/>
            </p:cNvCxnSpPr>
            <p:nvPr/>
          </p:nvCxnSpPr>
          <p:spPr>
            <a:xfrm>
              <a:off x="2425643" y="1359110"/>
              <a:ext cx="440916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Multiply 14">
              <a:extLst>
                <a:ext uri="{FF2B5EF4-FFF2-40B4-BE49-F238E27FC236}">
                  <a16:creationId xmlns:a16="http://schemas.microsoft.com/office/drawing/2014/main" id="{08E6EB29-39AD-725C-2958-42CD52D39168}"/>
                </a:ext>
              </a:extLst>
            </p:cNvPr>
            <p:cNvSpPr/>
            <p:nvPr/>
          </p:nvSpPr>
          <p:spPr>
            <a:xfrm>
              <a:off x="4457620" y="1193022"/>
              <a:ext cx="393539" cy="325535"/>
            </a:xfrm>
            <a:prstGeom prst="mathMultiply">
              <a:avLst>
                <a:gd name="adj1" fmla="val 1571"/>
              </a:avLst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9C58B001-5388-6D2A-A968-10C3CA48ED3F}"/>
                </a:ext>
              </a:extLst>
            </p:cNvPr>
            <p:cNvGrpSpPr/>
            <p:nvPr/>
          </p:nvGrpSpPr>
          <p:grpSpPr>
            <a:xfrm>
              <a:off x="2798634" y="725790"/>
              <a:ext cx="3601720" cy="3380446"/>
              <a:chOff x="4835290" y="1454434"/>
              <a:chExt cx="2206305" cy="2006862"/>
            </a:xfrm>
          </p:grpSpPr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F872F583-3C5E-96A4-3971-3C00F87235B5}"/>
                  </a:ext>
                </a:extLst>
              </p:cNvPr>
              <p:cNvSpPr/>
              <p:nvPr/>
            </p:nvSpPr>
            <p:spPr>
              <a:xfrm>
                <a:off x="4835290" y="1454434"/>
                <a:ext cx="2206305" cy="2006862"/>
              </a:xfrm>
              <a:prstGeom prst="ellipse">
                <a:avLst/>
              </a:prstGeom>
              <a:noFill/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470D194A-E9A2-3DA9-E9A2-400E21508F21}"/>
                  </a:ext>
                </a:extLst>
              </p:cNvPr>
              <p:cNvSpPr/>
              <p:nvPr/>
            </p:nvSpPr>
            <p:spPr>
              <a:xfrm>
                <a:off x="5930732" y="2405096"/>
                <a:ext cx="82676" cy="88247"/>
              </a:xfrm>
              <a:prstGeom prst="ellipse">
                <a:avLst/>
              </a:prstGeom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68463C0B-747F-8910-107E-911CE5B9010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56930" y="1359110"/>
              <a:ext cx="0" cy="998497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99AB5E0-1847-C1A4-CD00-075C1A988AA0}"/>
                </a:ext>
              </a:extLst>
            </p:cNvPr>
            <p:cNvSpPr txBox="1"/>
            <p:nvPr/>
          </p:nvSpPr>
          <p:spPr>
            <a:xfrm>
              <a:off x="4630225" y="1473957"/>
              <a:ext cx="129018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True drift radius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23EE5A2-F6B4-29B1-65C6-EA5F4D3B5392}"/>
                </a:ext>
              </a:extLst>
            </p:cNvPr>
            <p:cNvSpPr txBox="1"/>
            <p:nvPr/>
          </p:nvSpPr>
          <p:spPr>
            <a:xfrm>
              <a:off x="3959773" y="5295132"/>
              <a:ext cx="1524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Birds eye view</a:t>
              </a:r>
            </a:p>
          </p:txBody>
        </p:sp>
      </p:grpSp>
      <p:sp>
        <p:nvSpPr>
          <p:cNvPr id="30" name="Down Arrow 29">
            <a:extLst>
              <a:ext uri="{FF2B5EF4-FFF2-40B4-BE49-F238E27FC236}">
                <a16:creationId xmlns:a16="http://schemas.microsoft.com/office/drawing/2014/main" id="{11E97F45-C926-67F9-6DDE-D34B8D97C481}"/>
              </a:ext>
            </a:extLst>
          </p:cNvPr>
          <p:cNvSpPr/>
          <p:nvPr/>
        </p:nvSpPr>
        <p:spPr>
          <a:xfrm rot="10800000">
            <a:off x="908252" y="1091229"/>
            <a:ext cx="270890" cy="1495295"/>
          </a:xfrm>
          <a:prstGeom prst="downArrow">
            <a:avLst/>
          </a:prstGeom>
          <a:solidFill>
            <a:srgbClr val="92D050">
              <a:alpha val="4978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Down Arrow 30">
            <a:extLst>
              <a:ext uri="{FF2B5EF4-FFF2-40B4-BE49-F238E27FC236}">
                <a16:creationId xmlns:a16="http://schemas.microsoft.com/office/drawing/2014/main" id="{69A30633-49EB-1189-11D1-A511A834FBB5}"/>
              </a:ext>
            </a:extLst>
          </p:cNvPr>
          <p:cNvSpPr/>
          <p:nvPr/>
        </p:nvSpPr>
        <p:spPr>
          <a:xfrm>
            <a:off x="907535" y="2677213"/>
            <a:ext cx="270890" cy="2696066"/>
          </a:xfrm>
          <a:prstGeom prst="downArrow">
            <a:avLst/>
          </a:prstGeom>
          <a:solidFill>
            <a:srgbClr val="92D050">
              <a:alpha val="4978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6D1D3C1-7547-4BE9-0C3B-A4C83D38FE33}"/>
              </a:ext>
            </a:extLst>
          </p:cNvPr>
          <p:cNvSpPr txBox="1"/>
          <p:nvPr/>
        </p:nvSpPr>
        <p:spPr>
          <a:xfrm>
            <a:off x="5515236" y="985165"/>
            <a:ext cx="65039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Propagation time -&gt; time for plasma to travel across the entire cell</a:t>
            </a:r>
          </a:p>
        </p:txBody>
      </p:sp>
    </p:spTree>
    <p:extLst>
      <p:ext uri="{BB962C8B-B14F-4D97-AF65-F5344CB8AC3E}">
        <p14:creationId xmlns:p14="http://schemas.microsoft.com/office/powerpoint/2010/main" val="138461609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B42394-63CD-5DB1-ED56-6EC3D6B897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ECDD79-34C1-E27E-623A-1A3C120A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Timestamp shift effect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399950-BEC9-CAC2-C306-5ABF6E7FB2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07/03/2024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0522BC-EEB4-C06E-1036-CAA7B47E9B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Vertical Reconstruction Analysis Talk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14C961-A061-FB99-6CA3-D85CC128E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75C06-E6FF-2B41-9965-ECD387385993}" type="slidenum">
              <a:rPr lang="en-US" smtClean="0"/>
              <a:t>56</a:t>
            </a:fld>
            <a:endParaRPr lang="en-US"/>
          </a:p>
        </p:txBody>
      </p:sp>
      <p:pic>
        <p:nvPicPr>
          <p:cNvPr id="7" name="Content Placeholder 9" descr="Content Placeholder 9">
            <a:extLst>
              <a:ext uri="{FF2B5EF4-FFF2-40B4-BE49-F238E27FC236}">
                <a16:creationId xmlns:a16="http://schemas.microsoft.com/office/drawing/2014/main" id="{2916B8A8-9767-EB5A-233C-B11EF7A6B42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4773" t="40305"/>
          <a:stretch>
            <a:fillRect/>
          </a:stretch>
        </p:blipFill>
        <p:spPr>
          <a:xfrm rot="16200000" flipV="1">
            <a:off x="-1531180" y="2687075"/>
            <a:ext cx="5048502" cy="1046815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A2C487F-B18A-A900-DC28-6FBB2A4622BB}"/>
              </a:ext>
            </a:extLst>
          </p:cNvPr>
          <p:cNvCxnSpPr>
            <a:cxnSpLocks/>
          </p:cNvCxnSpPr>
          <p:nvPr/>
        </p:nvCxnSpPr>
        <p:spPr>
          <a:xfrm flipV="1">
            <a:off x="161528" y="2843317"/>
            <a:ext cx="1796073" cy="11545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ECEDD753-9E2A-1CFD-64B7-19778A43DFF5}"/>
              </a:ext>
            </a:extLst>
          </p:cNvPr>
          <p:cNvSpPr txBox="1"/>
          <p:nvPr/>
        </p:nvSpPr>
        <p:spPr>
          <a:xfrm>
            <a:off x="633693" y="5993746"/>
            <a:ext cx="1069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Side view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BFE29324-106C-CCB5-1692-37AC51A40E9B}"/>
              </a:ext>
            </a:extLst>
          </p:cNvPr>
          <p:cNvGrpSpPr/>
          <p:nvPr/>
        </p:nvGrpSpPr>
        <p:grpSpPr>
          <a:xfrm>
            <a:off x="1954351" y="884949"/>
            <a:ext cx="2994769" cy="3403150"/>
            <a:chOff x="2425643" y="725790"/>
            <a:chExt cx="4409164" cy="4938674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36059E1-C43F-2DE0-7982-655CB96FE3AB}"/>
                </a:ext>
              </a:extLst>
            </p:cNvPr>
            <p:cNvCxnSpPr>
              <a:cxnSpLocks/>
            </p:cNvCxnSpPr>
            <p:nvPr/>
          </p:nvCxnSpPr>
          <p:spPr>
            <a:xfrm>
              <a:off x="2425643" y="1359110"/>
              <a:ext cx="440916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Multiply 14">
              <a:extLst>
                <a:ext uri="{FF2B5EF4-FFF2-40B4-BE49-F238E27FC236}">
                  <a16:creationId xmlns:a16="http://schemas.microsoft.com/office/drawing/2014/main" id="{3E06B296-35D7-8C70-F5E1-B684DC7843BD}"/>
                </a:ext>
              </a:extLst>
            </p:cNvPr>
            <p:cNvSpPr/>
            <p:nvPr/>
          </p:nvSpPr>
          <p:spPr>
            <a:xfrm>
              <a:off x="4457620" y="1193022"/>
              <a:ext cx="393539" cy="325535"/>
            </a:xfrm>
            <a:prstGeom prst="mathMultiply">
              <a:avLst>
                <a:gd name="adj1" fmla="val 1571"/>
              </a:avLst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53C5F5E6-2452-CB06-B665-A59DD110ACC1}"/>
                </a:ext>
              </a:extLst>
            </p:cNvPr>
            <p:cNvGrpSpPr/>
            <p:nvPr/>
          </p:nvGrpSpPr>
          <p:grpSpPr>
            <a:xfrm>
              <a:off x="2798634" y="725790"/>
              <a:ext cx="3601720" cy="3380446"/>
              <a:chOff x="4835290" y="1454434"/>
              <a:chExt cx="2206305" cy="2006862"/>
            </a:xfrm>
          </p:grpSpPr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129EF5BD-4F36-BBC2-C39D-00E116012622}"/>
                  </a:ext>
                </a:extLst>
              </p:cNvPr>
              <p:cNvSpPr/>
              <p:nvPr/>
            </p:nvSpPr>
            <p:spPr>
              <a:xfrm>
                <a:off x="4835290" y="1454434"/>
                <a:ext cx="2206305" cy="2006862"/>
              </a:xfrm>
              <a:prstGeom prst="ellipse">
                <a:avLst/>
              </a:prstGeom>
              <a:noFill/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F275A5F5-91DB-19D1-F820-C30266682479}"/>
                  </a:ext>
                </a:extLst>
              </p:cNvPr>
              <p:cNvSpPr/>
              <p:nvPr/>
            </p:nvSpPr>
            <p:spPr>
              <a:xfrm>
                <a:off x="5930732" y="2405096"/>
                <a:ext cx="82676" cy="88247"/>
              </a:xfrm>
              <a:prstGeom prst="ellipse">
                <a:avLst/>
              </a:prstGeom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08A3F6FB-64B4-89E5-6F1B-45D006A43B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56930" y="1359110"/>
              <a:ext cx="0" cy="998497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05A9F73-2BDA-B2A0-043F-BA1972779C49}"/>
                </a:ext>
              </a:extLst>
            </p:cNvPr>
            <p:cNvSpPr txBox="1"/>
            <p:nvPr/>
          </p:nvSpPr>
          <p:spPr>
            <a:xfrm>
              <a:off x="4630225" y="1473957"/>
              <a:ext cx="129018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True drift radius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545FE3D-4575-66EE-6B42-BCAF778AE88E}"/>
                </a:ext>
              </a:extLst>
            </p:cNvPr>
            <p:cNvSpPr txBox="1"/>
            <p:nvPr/>
          </p:nvSpPr>
          <p:spPr>
            <a:xfrm>
              <a:off x="3959773" y="5295132"/>
              <a:ext cx="1524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Birds eye view</a:t>
              </a:r>
            </a:p>
          </p:txBody>
        </p:sp>
      </p:grpSp>
      <p:sp>
        <p:nvSpPr>
          <p:cNvPr id="30" name="Down Arrow 29">
            <a:extLst>
              <a:ext uri="{FF2B5EF4-FFF2-40B4-BE49-F238E27FC236}">
                <a16:creationId xmlns:a16="http://schemas.microsoft.com/office/drawing/2014/main" id="{79543B12-80F9-767E-BDB4-3EFA086BA98C}"/>
              </a:ext>
            </a:extLst>
          </p:cNvPr>
          <p:cNvSpPr/>
          <p:nvPr/>
        </p:nvSpPr>
        <p:spPr>
          <a:xfrm rot="10800000">
            <a:off x="908252" y="1091229"/>
            <a:ext cx="270890" cy="1495295"/>
          </a:xfrm>
          <a:prstGeom prst="downArrow">
            <a:avLst/>
          </a:prstGeom>
          <a:solidFill>
            <a:srgbClr val="92D050">
              <a:alpha val="4978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Down Arrow 30">
            <a:extLst>
              <a:ext uri="{FF2B5EF4-FFF2-40B4-BE49-F238E27FC236}">
                <a16:creationId xmlns:a16="http://schemas.microsoft.com/office/drawing/2014/main" id="{0BD8C9C0-1875-6F1B-6429-F563911AF2F9}"/>
              </a:ext>
            </a:extLst>
          </p:cNvPr>
          <p:cNvSpPr/>
          <p:nvPr/>
        </p:nvSpPr>
        <p:spPr>
          <a:xfrm>
            <a:off x="907535" y="2677213"/>
            <a:ext cx="270890" cy="2696066"/>
          </a:xfrm>
          <a:prstGeom prst="downArrow">
            <a:avLst/>
          </a:prstGeom>
          <a:solidFill>
            <a:srgbClr val="92D050">
              <a:alpha val="4978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AE6FFB8-8EC6-2843-3179-4D23E4F41048}"/>
              </a:ext>
            </a:extLst>
          </p:cNvPr>
          <p:cNvSpPr txBox="1"/>
          <p:nvPr/>
        </p:nvSpPr>
        <p:spPr>
          <a:xfrm>
            <a:off x="5515236" y="985165"/>
            <a:ext cx="65039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Propagation time -&gt; time for plasma to travel across the entire cell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Drift time -&gt; Time for avalanche to travel from ionization point to the anode wire </a:t>
            </a:r>
          </a:p>
        </p:txBody>
      </p:sp>
    </p:spTree>
    <p:extLst>
      <p:ext uri="{BB962C8B-B14F-4D97-AF65-F5344CB8AC3E}">
        <p14:creationId xmlns:p14="http://schemas.microsoft.com/office/powerpoint/2010/main" val="87785885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611D1B-1F0D-441C-9131-4B45280314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16822F-0E10-0FAC-0E00-0FFF94332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Timestamp shift effect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FFC062-E2D5-3377-863F-4954DEC0A6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07/03/2024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6BA1C3-7FFF-A543-8B90-9A151324BA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Vertical Reconstruction Analysis Talk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B7B558-9792-1E6B-4C3A-658E636BA8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75C06-E6FF-2B41-9965-ECD387385993}" type="slidenum">
              <a:rPr lang="en-US" smtClean="0"/>
              <a:t>57</a:t>
            </a:fld>
            <a:endParaRPr lang="en-US"/>
          </a:p>
        </p:txBody>
      </p:sp>
      <p:pic>
        <p:nvPicPr>
          <p:cNvPr id="7" name="Content Placeholder 9" descr="Content Placeholder 9">
            <a:extLst>
              <a:ext uri="{FF2B5EF4-FFF2-40B4-BE49-F238E27FC236}">
                <a16:creationId xmlns:a16="http://schemas.microsoft.com/office/drawing/2014/main" id="{19613809-E053-0E91-4F65-D75D4156973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4773" t="40305"/>
          <a:stretch>
            <a:fillRect/>
          </a:stretch>
        </p:blipFill>
        <p:spPr>
          <a:xfrm rot="16200000" flipV="1">
            <a:off x="-1531180" y="2687075"/>
            <a:ext cx="5048502" cy="1046815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CF6E66A-1845-294C-BF48-4EB57AA8A783}"/>
              </a:ext>
            </a:extLst>
          </p:cNvPr>
          <p:cNvCxnSpPr>
            <a:cxnSpLocks/>
          </p:cNvCxnSpPr>
          <p:nvPr/>
        </p:nvCxnSpPr>
        <p:spPr>
          <a:xfrm flipV="1">
            <a:off x="161528" y="2843317"/>
            <a:ext cx="1796073" cy="11545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C816114C-9588-434C-B6F1-65911270AC81}"/>
              </a:ext>
            </a:extLst>
          </p:cNvPr>
          <p:cNvSpPr txBox="1"/>
          <p:nvPr/>
        </p:nvSpPr>
        <p:spPr>
          <a:xfrm>
            <a:off x="633693" y="5993746"/>
            <a:ext cx="1069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Side view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DEB425A-B45B-D6B2-6D0E-5D3E8A71CF73}"/>
              </a:ext>
            </a:extLst>
          </p:cNvPr>
          <p:cNvGrpSpPr/>
          <p:nvPr/>
        </p:nvGrpSpPr>
        <p:grpSpPr>
          <a:xfrm>
            <a:off x="1954351" y="884949"/>
            <a:ext cx="2994769" cy="3403150"/>
            <a:chOff x="2425643" y="725790"/>
            <a:chExt cx="4409164" cy="4938674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1268C247-F0E5-6A98-5760-617A8D8F8542}"/>
                </a:ext>
              </a:extLst>
            </p:cNvPr>
            <p:cNvCxnSpPr>
              <a:cxnSpLocks/>
            </p:cNvCxnSpPr>
            <p:nvPr/>
          </p:nvCxnSpPr>
          <p:spPr>
            <a:xfrm>
              <a:off x="2425643" y="1359110"/>
              <a:ext cx="440916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Multiply 14">
              <a:extLst>
                <a:ext uri="{FF2B5EF4-FFF2-40B4-BE49-F238E27FC236}">
                  <a16:creationId xmlns:a16="http://schemas.microsoft.com/office/drawing/2014/main" id="{E45E182A-1E4D-1A70-1ADD-92B3CD2DB5CE}"/>
                </a:ext>
              </a:extLst>
            </p:cNvPr>
            <p:cNvSpPr/>
            <p:nvPr/>
          </p:nvSpPr>
          <p:spPr>
            <a:xfrm>
              <a:off x="4457620" y="1193022"/>
              <a:ext cx="393539" cy="325535"/>
            </a:xfrm>
            <a:prstGeom prst="mathMultiply">
              <a:avLst>
                <a:gd name="adj1" fmla="val 1571"/>
              </a:avLst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E67FBAC9-DB4C-88F4-B4DB-E7B82E18E756}"/>
                </a:ext>
              </a:extLst>
            </p:cNvPr>
            <p:cNvGrpSpPr/>
            <p:nvPr/>
          </p:nvGrpSpPr>
          <p:grpSpPr>
            <a:xfrm>
              <a:off x="2798634" y="725790"/>
              <a:ext cx="3601720" cy="3380446"/>
              <a:chOff x="4835290" y="1454434"/>
              <a:chExt cx="2206305" cy="2006862"/>
            </a:xfrm>
          </p:grpSpPr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ECDEA5BB-7D49-05FF-729F-9451DDEBD806}"/>
                  </a:ext>
                </a:extLst>
              </p:cNvPr>
              <p:cNvSpPr/>
              <p:nvPr/>
            </p:nvSpPr>
            <p:spPr>
              <a:xfrm>
                <a:off x="4835290" y="1454434"/>
                <a:ext cx="2206305" cy="2006862"/>
              </a:xfrm>
              <a:prstGeom prst="ellipse">
                <a:avLst/>
              </a:prstGeom>
              <a:noFill/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8732A37B-F6DF-8581-33AC-25C9A436D82F}"/>
                  </a:ext>
                </a:extLst>
              </p:cNvPr>
              <p:cNvSpPr/>
              <p:nvPr/>
            </p:nvSpPr>
            <p:spPr>
              <a:xfrm>
                <a:off x="5930732" y="2405096"/>
                <a:ext cx="82676" cy="88247"/>
              </a:xfrm>
              <a:prstGeom prst="ellipse">
                <a:avLst/>
              </a:prstGeom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9564AB26-361F-A37D-568D-725B4F00DF5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56930" y="1359110"/>
              <a:ext cx="0" cy="998497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DF18143-17D4-C966-2A8F-4310C83368EB}"/>
                </a:ext>
              </a:extLst>
            </p:cNvPr>
            <p:cNvSpPr txBox="1"/>
            <p:nvPr/>
          </p:nvSpPr>
          <p:spPr>
            <a:xfrm>
              <a:off x="4630225" y="1473957"/>
              <a:ext cx="129018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True drift radius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11B3059-C6F9-B2E2-1E38-8FB51D495F70}"/>
                </a:ext>
              </a:extLst>
            </p:cNvPr>
            <p:cNvSpPr txBox="1"/>
            <p:nvPr/>
          </p:nvSpPr>
          <p:spPr>
            <a:xfrm>
              <a:off x="3959773" y="5295132"/>
              <a:ext cx="1524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Birds eye view</a:t>
              </a:r>
            </a:p>
          </p:txBody>
        </p:sp>
      </p:grpSp>
      <p:sp>
        <p:nvSpPr>
          <p:cNvPr id="30" name="Down Arrow 29">
            <a:extLst>
              <a:ext uri="{FF2B5EF4-FFF2-40B4-BE49-F238E27FC236}">
                <a16:creationId xmlns:a16="http://schemas.microsoft.com/office/drawing/2014/main" id="{59EB81A0-35A6-14ED-76B8-E9191BFE9D49}"/>
              </a:ext>
            </a:extLst>
          </p:cNvPr>
          <p:cNvSpPr/>
          <p:nvPr/>
        </p:nvSpPr>
        <p:spPr>
          <a:xfrm rot="10800000">
            <a:off x="908252" y="1091229"/>
            <a:ext cx="270890" cy="1495295"/>
          </a:xfrm>
          <a:prstGeom prst="downArrow">
            <a:avLst/>
          </a:prstGeom>
          <a:solidFill>
            <a:srgbClr val="92D050">
              <a:alpha val="4978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Down Arrow 30">
            <a:extLst>
              <a:ext uri="{FF2B5EF4-FFF2-40B4-BE49-F238E27FC236}">
                <a16:creationId xmlns:a16="http://schemas.microsoft.com/office/drawing/2014/main" id="{E29AFF3B-BEE8-83A0-C068-6B847A63A108}"/>
              </a:ext>
            </a:extLst>
          </p:cNvPr>
          <p:cNvSpPr/>
          <p:nvPr/>
        </p:nvSpPr>
        <p:spPr>
          <a:xfrm>
            <a:off x="907535" y="2677213"/>
            <a:ext cx="270890" cy="2696066"/>
          </a:xfrm>
          <a:prstGeom prst="downArrow">
            <a:avLst/>
          </a:prstGeom>
          <a:solidFill>
            <a:srgbClr val="92D050">
              <a:alpha val="4978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0AD868B-6637-6F50-99FF-33EC02D18C88}"/>
              </a:ext>
            </a:extLst>
          </p:cNvPr>
          <p:cNvSpPr txBox="1"/>
          <p:nvPr/>
        </p:nvSpPr>
        <p:spPr>
          <a:xfrm>
            <a:off x="5515236" y="985165"/>
            <a:ext cx="650393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Propagation time -&gt; time for plasma to travel across the entire cell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Drift time -&gt; Time for avalanche to travel from ionization point to the anode wire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These two times should be independent to one another</a:t>
            </a:r>
          </a:p>
        </p:txBody>
      </p:sp>
    </p:spTree>
    <p:extLst>
      <p:ext uri="{BB962C8B-B14F-4D97-AF65-F5344CB8AC3E}">
        <p14:creationId xmlns:p14="http://schemas.microsoft.com/office/powerpoint/2010/main" val="167738186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26EE21-567D-1E27-38EA-DAF9A04868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8EA88-636F-6F1F-7D6D-113497BB59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Timestamp shift effect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85ACED-A066-A703-34D3-FE0A54B8EB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07/03/2024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DE230C-2CBC-5904-153E-A0A23C05B6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Vertical Reconstruction Analysis Talk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228615-9798-EA7D-FD1A-51715CC206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75C06-E6FF-2B41-9965-ECD387385993}" type="slidenum">
              <a:rPr lang="en-US" smtClean="0"/>
              <a:t>58</a:t>
            </a:fld>
            <a:endParaRPr lang="en-US"/>
          </a:p>
        </p:txBody>
      </p:sp>
      <p:pic>
        <p:nvPicPr>
          <p:cNvPr id="7" name="Content Placeholder 9" descr="Content Placeholder 9">
            <a:extLst>
              <a:ext uri="{FF2B5EF4-FFF2-40B4-BE49-F238E27FC236}">
                <a16:creationId xmlns:a16="http://schemas.microsoft.com/office/drawing/2014/main" id="{ED9BFB21-A1EF-7FC0-3497-D46C1B0A13F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4773" t="40305"/>
          <a:stretch>
            <a:fillRect/>
          </a:stretch>
        </p:blipFill>
        <p:spPr>
          <a:xfrm rot="16200000" flipV="1">
            <a:off x="-1531180" y="2687075"/>
            <a:ext cx="5048502" cy="1046815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EF592E2-1D97-1839-3D78-597E26039F74}"/>
              </a:ext>
            </a:extLst>
          </p:cNvPr>
          <p:cNvCxnSpPr>
            <a:cxnSpLocks/>
          </p:cNvCxnSpPr>
          <p:nvPr/>
        </p:nvCxnSpPr>
        <p:spPr>
          <a:xfrm flipV="1">
            <a:off x="161528" y="2843317"/>
            <a:ext cx="1796073" cy="11545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A2334154-6492-06DF-2313-46ED1C728163}"/>
              </a:ext>
            </a:extLst>
          </p:cNvPr>
          <p:cNvSpPr txBox="1"/>
          <p:nvPr/>
        </p:nvSpPr>
        <p:spPr>
          <a:xfrm>
            <a:off x="633693" y="5993746"/>
            <a:ext cx="1069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Side view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373EFBA-F247-625A-5055-CA7658C06D6B}"/>
              </a:ext>
            </a:extLst>
          </p:cNvPr>
          <p:cNvGrpSpPr/>
          <p:nvPr/>
        </p:nvGrpSpPr>
        <p:grpSpPr>
          <a:xfrm>
            <a:off x="1954351" y="884949"/>
            <a:ext cx="2994769" cy="3403150"/>
            <a:chOff x="2425643" y="725790"/>
            <a:chExt cx="4409164" cy="4938674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9552D8C8-1F84-E727-B0E5-E9A208ED4F5F}"/>
                </a:ext>
              </a:extLst>
            </p:cNvPr>
            <p:cNvCxnSpPr>
              <a:cxnSpLocks/>
            </p:cNvCxnSpPr>
            <p:nvPr/>
          </p:nvCxnSpPr>
          <p:spPr>
            <a:xfrm>
              <a:off x="2425643" y="1359110"/>
              <a:ext cx="440916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Multiply 14">
              <a:extLst>
                <a:ext uri="{FF2B5EF4-FFF2-40B4-BE49-F238E27FC236}">
                  <a16:creationId xmlns:a16="http://schemas.microsoft.com/office/drawing/2014/main" id="{576AECAF-C45B-933F-37B1-079800D6E35C}"/>
                </a:ext>
              </a:extLst>
            </p:cNvPr>
            <p:cNvSpPr/>
            <p:nvPr/>
          </p:nvSpPr>
          <p:spPr>
            <a:xfrm>
              <a:off x="4457620" y="1193022"/>
              <a:ext cx="393539" cy="325535"/>
            </a:xfrm>
            <a:prstGeom prst="mathMultiply">
              <a:avLst>
                <a:gd name="adj1" fmla="val 1571"/>
              </a:avLst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B1B46025-C66E-72E4-F564-6E151A02B914}"/>
                </a:ext>
              </a:extLst>
            </p:cNvPr>
            <p:cNvGrpSpPr/>
            <p:nvPr/>
          </p:nvGrpSpPr>
          <p:grpSpPr>
            <a:xfrm>
              <a:off x="2798634" y="725790"/>
              <a:ext cx="3601720" cy="3380446"/>
              <a:chOff x="4835290" y="1454434"/>
              <a:chExt cx="2206305" cy="2006862"/>
            </a:xfrm>
          </p:grpSpPr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FA9E5B35-3AC6-CC2D-A6B4-9F8672E1E9C4}"/>
                  </a:ext>
                </a:extLst>
              </p:cNvPr>
              <p:cNvSpPr/>
              <p:nvPr/>
            </p:nvSpPr>
            <p:spPr>
              <a:xfrm>
                <a:off x="4835290" y="1454434"/>
                <a:ext cx="2206305" cy="2006862"/>
              </a:xfrm>
              <a:prstGeom prst="ellipse">
                <a:avLst/>
              </a:prstGeom>
              <a:noFill/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CF2E2669-A64D-1075-DA2A-14497B057FFD}"/>
                  </a:ext>
                </a:extLst>
              </p:cNvPr>
              <p:cNvSpPr/>
              <p:nvPr/>
            </p:nvSpPr>
            <p:spPr>
              <a:xfrm>
                <a:off x="5930732" y="2405096"/>
                <a:ext cx="82676" cy="88247"/>
              </a:xfrm>
              <a:prstGeom prst="ellipse">
                <a:avLst/>
              </a:prstGeom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E0D804CE-53DC-F89D-DDE8-E9AF594914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56930" y="1359110"/>
              <a:ext cx="0" cy="998497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606E834-D8F1-0E42-F03C-4E6DF7EDC889}"/>
                </a:ext>
              </a:extLst>
            </p:cNvPr>
            <p:cNvSpPr txBox="1"/>
            <p:nvPr/>
          </p:nvSpPr>
          <p:spPr>
            <a:xfrm>
              <a:off x="4630225" y="1473957"/>
              <a:ext cx="129018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True drift radius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0FDE6A0-303C-33A3-93B5-623EDBB4E14F}"/>
                </a:ext>
              </a:extLst>
            </p:cNvPr>
            <p:cNvSpPr txBox="1"/>
            <p:nvPr/>
          </p:nvSpPr>
          <p:spPr>
            <a:xfrm>
              <a:off x="3959773" y="5295132"/>
              <a:ext cx="1524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Birds eye view</a:t>
              </a:r>
            </a:p>
          </p:txBody>
        </p:sp>
      </p:grpSp>
      <p:sp>
        <p:nvSpPr>
          <p:cNvPr id="30" name="Down Arrow 29">
            <a:extLst>
              <a:ext uri="{FF2B5EF4-FFF2-40B4-BE49-F238E27FC236}">
                <a16:creationId xmlns:a16="http://schemas.microsoft.com/office/drawing/2014/main" id="{EBC2623B-4948-81FC-FBED-8CB882638864}"/>
              </a:ext>
            </a:extLst>
          </p:cNvPr>
          <p:cNvSpPr/>
          <p:nvPr/>
        </p:nvSpPr>
        <p:spPr>
          <a:xfrm rot="10800000">
            <a:off x="908252" y="1091229"/>
            <a:ext cx="270890" cy="1495295"/>
          </a:xfrm>
          <a:prstGeom prst="downArrow">
            <a:avLst/>
          </a:prstGeom>
          <a:solidFill>
            <a:srgbClr val="92D050">
              <a:alpha val="4978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Down Arrow 30">
            <a:extLst>
              <a:ext uri="{FF2B5EF4-FFF2-40B4-BE49-F238E27FC236}">
                <a16:creationId xmlns:a16="http://schemas.microsoft.com/office/drawing/2014/main" id="{33740F42-2F8C-7868-240A-17DA8E3B922B}"/>
              </a:ext>
            </a:extLst>
          </p:cNvPr>
          <p:cNvSpPr/>
          <p:nvPr/>
        </p:nvSpPr>
        <p:spPr>
          <a:xfrm>
            <a:off x="907535" y="2677213"/>
            <a:ext cx="270890" cy="2696066"/>
          </a:xfrm>
          <a:prstGeom prst="downArrow">
            <a:avLst/>
          </a:prstGeom>
          <a:solidFill>
            <a:srgbClr val="92D050">
              <a:alpha val="4978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432BB12-EB15-344F-5CE8-AFA1D8CA1762}"/>
              </a:ext>
            </a:extLst>
          </p:cNvPr>
          <p:cNvSpPr txBox="1"/>
          <p:nvPr/>
        </p:nvSpPr>
        <p:spPr>
          <a:xfrm>
            <a:off x="5515236" y="985165"/>
            <a:ext cx="650393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Propagation time -&gt; time for plasma to travel across the entire cell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Drift time -&gt; Time for avalanche to travel from ionization point to the anode wire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These two times should be independent to one another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Any dependance suggests the timestamps are mismeasured and need correcting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16F4649-3AE5-7B51-506B-26B02A40A53F}"/>
              </a:ext>
            </a:extLst>
          </p:cNvPr>
          <p:cNvSpPr txBox="1"/>
          <p:nvPr/>
        </p:nvSpPr>
        <p:spPr>
          <a:xfrm>
            <a:off x="5031412" y="3469202"/>
            <a:ext cx="112723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Anode waveform</a:t>
            </a:r>
            <a:endParaRPr lang="en-US" sz="1200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1C4365CD-C552-ED46-FF22-67921B725D27}"/>
              </a:ext>
            </a:extLst>
          </p:cNvPr>
          <p:cNvSpPr txBox="1"/>
          <p:nvPr/>
        </p:nvSpPr>
        <p:spPr>
          <a:xfrm>
            <a:off x="9954491" y="3429547"/>
            <a:ext cx="1705403" cy="2339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T0 - Anode</a:t>
            </a:r>
          </a:p>
          <a:p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T1,T2 - Anode </a:t>
            </a:r>
          </a:p>
          <a:p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T3,T4  –Anode </a:t>
            </a:r>
          </a:p>
          <a:p>
            <a:endParaRPr lang="en-US" dirty="0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7B557A9D-1AFE-3437-C750-7DB617B11942}"/>
              </a:ext>
            </a:extLst>
          </p:cNvPr>
          <p:cNvGrpSpPr/>
          <p:nvPr/>
        </p:nvGrpSpPr>
        <p:grpSpPr>
          <a:xfrm>
            <a:off x="5186989" y="3301061"/>
            <a:ext cx="4111128" cy="2342851"/>
            <a:chOff x="2717997" y="834310"/>
            <a:chExt cx="2719939" cy="2342851"/>
          </a:xfrm>
        </p:grpSpPr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6C7371E2-8A1E-8EC6-E0E8-CB46D0251A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28596" y="1343793"/>
              <a:ext cx="0" cy="1265377"/>
            </a:xfrm>
            <a:prstGeom prst="line">
              <a:avLst/>
            </a:prstGeom>
            <a:ln w="95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5939E809-BCC3-0C50-F4D4-D2F6D90A1D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7997" y="2609170"/>
              <a:ext cx="2713637" cy="0"/>
            </a:xfrm>
            <a:prstGeom prst="line">
              <a:avLst/>
            </a:prstGeom>
            <a:ln w="95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153065DD-7D0C-7B99-7747-B6D2E2C3035F}"/>
                </a:ext>
              </a:extLst>
            </p:cNvPr>
            <p:cNvGrpSpPr/>
            <p:nvPr/>
          </p:nvGrpSpPr>
          <p:grpSpPr>
            <a:xfrm>
              <a:off x="2717997" y="834310"/>
              <a:ext cx="2719939" cy="2342851"/>
              <a:chOff x="1390522" y="2682533"/>
              <a:chExt cx="3573556" cy="1853145"/>
            </a:xfrm>
          </p:grpSpPr>
          <p:sp>
            <p:nvSpPr>
              <p:cNvPr id="66" name="Arc 65">
                <a:extLst>
                  <a:ext uri="{FF2B5EF4-FFF2-40B4-BE49-F238E27FC236}">
                    <a16:creationId xmlns:a16="http://schemas.microsoft.com/office/drawing/2014/main" id="{A091F622-D3FD-F60D-1F89-04253B5D9440}"/>
                  </a:ext>
                </a:extLst>
              </p:cNvPr>
              <p:cNvSpPr/>
              <p:nvPr/>
            </p:nvSpPr>
            <p:spPr>
              <a:xfrm rot="10800000">
                <a:off x="2881461" y="2684596"/>
                <a:ext cx="421183" cy="752777"/>
              </a:xfrm>
              <a:prstGeom prst="arc">
                <a:avLst>
                  <a:gd name="adj1" fmla="val 16200000"/>
                  <a:gd name="adj2" fmla="val 96246"/>
                </a:avLst>
              </a:prstGeom>
              <a:ln w="95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57063A4A-8E12-A529-99AB-122AAD5D5E3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88045" y="3437373"/>
                <a:ext cx="927453" cy="0"/>
              </a:xfrm>
              <a:prstGeom prst="line">
                <a:avLst/>
              </a:prstGeom>
              <a:ln w="95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8" name="Group 67">
                <a:extLst>
                  <a:ext uri="{FF2B5EF4-FFF2-40B4-BE49-F238E27FC236}">
                    <a16:creationId xmlns:a16="http://schemas.microsoft.com/office/drawing/2014/main" id="{17675717-FD5C-082B-E40A-45900A6FFC6A}"/>
                  </a:ext>
                </a:extLst>
              </p:cNvPr>
              <p:cNvGrpSpPr/>
              <p:nvPr/>
            </p:nvGrpSpPr>
            <p:grpSpPr>
              <a:xfrm>
                <a:off x="1390522" y="3437374"/>
                <a:ext cx="1074215" cy="1098304"/>
                <a:chOff x="4631335" y="3001380"/>
                <a:chExt cx="3904081" cy="1900739"/>
              </a:xfrm>
            </p:grpSpPr>
            <p:cxnSp>
              <p:nvCxnSpPr>
                <p:cNvPr id="76" name="Straight Connector 75">
                  <a:extLst>
                    <a:ext uri="{FF2B5EF4-FFF2-40B4-BE49-F238E27FC236}">
                      <a16:creationId xmlns:a16="http://schemas.microsoft.com/office/drawing/2014/main" id="{40BEFDCD-675F-B7D9-7BA8-AF162845A208}"/>
                    </a:ext>
                  </a:extLst>
                </p:cNvPr>
                <p:cNvCxnSpPr>
                  <a:cxnSpLocks/>
                  <a:endCxn id="78" idx="0"/>
                </p:cNvCxnSpPr>
                <p:nvPr/>
              </p:nvCxnSpPr>
              <p:spPr>
                <a:xfrm>
                  <a:off x="4631335" y="3008607"/>
                  <a:ext cx="2084079" cy="0"/>
                </a:xfrm>
                <a:prstGeom prst="line">
                  <a:avLst/>
                </a:prstGeom>
                <a:ln w="952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77" name="Group 76">
                  <a:extLst>
                    <a:ext uri="{FF2B5EF4-FFF2-40B4-BE49-F238E27FC236}">
                      <a16:creationId xmlns:a16="http://schemas.microsoft.com/office/drawing/2014/main" id="{F78241D8-567C-60B3-BCE0-2D279D3D000D}"/>
                    </a:ext>
                  </a:extLst>
                </p:cNvPr>
                <p:cNvGrpSpPr/>
                <p:nvPr/>
              </p:nvGrpSpPr>
              <p:grpSpPr>
                <a:xfrm>
                  <a:off x="6594179" y="3001380"/>
                  <a:ext cx="1941237" cy="1900739"/>
                  <a:chOff x="6594179" y="3001380"/>
                  <a:chExt cx="1941237" cy="1900739"/>
                </a:xfrm>
              </p:grpSpPr>
              <p:sp>
                <p:nvSpPr>
                  <p:cNvPr id="78" name="Arc 77">
                    <a:extLst>
                      <a:ext uri="{FF2B5EF4-FFF2-40B4-BE49-F238E27FC236}">
                        <a16:creationId xmlns:a16="http://schemas.microsoft.com/office/drawing/2014/main" id="{14EA1179-8179-5009-2DA1-6DA1A733396A}"/>
                      </a:ext>
                    </a:extLst>
                  </p:cNvPr>
                  <p:cNvSpPr/>
                  <p:nvPr/>
                </p:nvSpPr>
                <p:spPr>
                  <a:xfrm>
                    <a:off x="6594179" y="3008607"/>
                    <a:ext cx="242473" cy="1893512"/>
                  </a:xfrm>
                  <a:prstGeom prst="arc">
                    <a:avLst/>
                  </a:prstGeom>
                  <a:ln w="9525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9" name="Arc 78">
                    <a:extLst>
                      <a:ext uri="{FF2B5EF4-FFF2-40B4-BE49-F238E27FC236}">
                        <a16:creationId xmlns:a16="http://schemas.microsoft.com/office/drawing/2014/main" id="{7D3299C6-BEE0-29B0-8202-56F26375E4AC}"/>
                      </a:ext>
                    </a:extLst>
                  </p:cNvPr>
                  <p:cNvSpPr/>
                  <p:nvPr/>
                </p:nvSpPr>
                <p:spPr>
                  <a:xfrm flipH="1">
                    <a:off x="7011240" y="3001380"/>
                    <a:ext cx="1524176" cy="1763246"/>
                  </a:xfrm>
                  <a:prstGeom prst="arc">
                    <a:avLst>
                      <a:gd name="adj1" fmla="val 16200000"/>
                      <a:gd name="adj2" fmla="val 96246"/>
                    </a:avLst>
                  </a:prstGeom>
                  <a:ln w="9525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0" name="Freeform 79">
                    <a:extLst>
                      <a:ext uri="{FF2B5EF4-FFF2-40B4-BE49-F238E27FC236}">
                        <a16:creationId xmlns:a16="http://schemas.microsoft.com/office/drawing/2014/main" id="{374D2EA2-D92F-869D-B988-D2BE23C1C070}"/>
                      </a:ext>
                    </a:extLst>
                  </p:cNvPr>
                  <p:cNvSpPr/>
                  <p:nvPr/>
                </p:nvSpPr>
                <p:spPr>
                  <a:xfrm>
                    <a:off x="6834301" y="3854730"/>
                    <a:ext cx="179294" cy="199173"/>
                  </a:xfrm>
                  <a:custGeom>
                    <a:avLst/>
                    <a:gdLst>
                      <a:gd name="connsiteX0" fmla="*/ 0 w 179294"/>
                      <a:gd name="connsiteY0" fmla="*/ 125506 h 272240"/>
                      <a:gd name="connsiteX1" fmla="*/ 107576 w 179294"/>
                      <a:gd name="connsiteY1" fmla="*/ 268941 h 272240"/>
                      <a:gd name="connsiteX2" fmla="*/ 179294 w 179294"/>
                      <a:gd name="connsiteY2" fmla="*/ 0 h 2722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79294" h="272240">
                        <a:moveTo>
                          <a:pt x="0" y="125506"/>
                        </a:moveTo>
                        <a:cubicBezTo>
                          <a:pt x="38847" y="207682"/>
                          <a:pt x="77694" y="289859"/>
                          <a:pt x="107576" y="268941"/>
                        </a:cubicBezTo>
                        <a:cubicBezTo>
                          <a:pt x="137458" y="248023"/>
                          <a:pt x="161365" y="34365"/>
                          <a:pt x="179294" y="0"/>
                        </a:cubicBezTo>
                      </a:path>
                    </a:pathLst>
                  </a:custGeom>
                  <a:noFill/>
                  <a:ln w="9525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</p:grp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739D44F6-FFD1-F017-7791-F0759E3C3F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55047" y="3437373"/>
                <a:ext cx="531212" cy="0"/>
              </a:xfrm>
              <a:prstGeom prst="line">
                <a:avLst/>
              </a:prstGeom>
              <a:ln w="95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8833F20E-13F3-9783-DCEE-B9D09E3A87D6}"/>
                  </a:ext>
                </a:extLst>
              </p:cNvPr>
              <p:cNvCxnSpPr/>
              <p:nvPr/>
            </p:nvCxnSpPr>
            <p:spPr>
              <a:xfrm>
                <a:off x="2786259" y="3437374"/>
                <a:ext cx="66070" cy="519449"/>
              </a:xfrm>
              <a:prstGeom prst="line">
                <a:avLst/>
              </a:prstGeom>
              <a:ln w="95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42696A67-ECB4-F131-59AA-2002F57C515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852329" y="3063717"/>
                <a:ext cx="31569" cy="880302"/>
              </a:xfrm>
              <a:prstGeom prst="line">
                <a:avLst/>
              </a:prstGeom>
              <a:ln w="95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2" name="Arc 71">
                <a:extLst>
                  <a:ext uri="{FF2B5EF4-FFF2-40B4-BE49-F238E27FC236}">
                    <a16:creationId xmlns:a16="http://schemas.microsoft.com/office/drawing/2014/main" id="{96874C51-28EA-FB48-9FFF-77BAC5A8D9EA}"/>
                  </a:ext>
                </a:extLst>
              </p:cNvPr>
              <p:cNvSpPr/>
              <p:nvPr/>
            </p:nvSpPr>
            <p:spPr>
              <a:xfrm rot="10800000">
                <a:off x="4107025" y="2682533"/>
                <a:ext cx="421183" cy="752777"/>
              </a:xfrm>
              <a:prstGeom prst="arc">
                <a:avLst>
                  <a:gd name="adj1" fmla="val 16200000"/>
                  <a:gd name="adj2" fmla="val 96246"/>
                </a:avLst>
              </a:prstGeom>
              <a:ln w="95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8100633D-A6AF-AAA9-688B-B0E1E4E68B9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13609" y="3435310"/>
                <a:ext cx="650469" cy="0"/>
              </a:xfrm>
              <a:prstGeom prst="line">
                <a:avLst/>
              </a:prstGeom>
              <a:ln w="95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9C5393AB-9667-6C02-9CDA-4877655CA789}"/>
                  </a:ext>
                </a:extLst>
              </p:cNvPr>
              <p:cNvCxnSpPr/>
              <p:nvPr/>
            </p:nvCxnSpPr>
            <p:spPr>
              <a:xfrm>
                <a:off x="4011823" y="3435311"/>
                <a:ext cx="66070" cy="519449"/>
              </a:xfrm>
              <a:prstGeom prst="line">
                <a:avLst/>
              </a:prstGeom>
              <a:ln w="95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C373EF40-1257-6096-11D8-A8E14242A1E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077893" y="3061653"/>
                <a:ext cx="31569" cy="880302"/>
              </a:xfrm>
              <a:prstGeom prst="line">
                <a:avLst/>
              </a:prstGeom>
              <a:ln w="95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81" name="Oval 80">
            <a:extLst>
              <a:ext uri="{FF2B5EF4-FFF2-40B4-BE49-F238E27FC236}">
                <a16:creationId xmlns:a16="http://schemas.microsoft.com/office/drawing/2014/main" id="{8F792454-2BA9-683F-C182-637E1A0A9A7B}"/>
              </a:ext>
            </a:extLst>
          </p:cNvPr>
          <p:cNvSpPr/>
          <p:nvPr/>
        </p:nvSpPr>
        <p:spPr>
          <a:xfrm>
            <a:off x="5697523" y="4086380"/>
            <a:ext cx="485618" cy="956180"/>
          </a:xfrm>
          <a:prstGeom prst="ellipse">
            <a:avLst/>
          </a:prstGeom>
          <a:noFill/>
          <a:ln w="1905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F454301F-9C4E-AC61-9A55-E63EBCE9698B}"/>
              </a:ext>
            </a:extLst>
          </p:cNvPr>
          <p:cNvSpPr/>
          <p:nvPr/>
        </p:nvSpPr>
        <p:spPr>
          <a:xfrm>
            <a:off x="6639776" y="3759719"/>
            <a:ext cx="485618" cy="1290653"/>
          </a:xfrm>
          <a:prstGeom prst="ellipse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E3823A8D-6378-CC18-86E2-F82274F1893A}"/>
              </a:ext>
            </a:extLst>
          </p:cNvPr>
          <p:cNvSpPr/>
          <p:nvPr/>
        </p:nvSpPr>
        <p:spPr>
          <a:xfrm>
            <a:off x="8062669" y="3749485"/>
            <a:ext cx="485618" cy="1290653"/>
          </a:xfrm>
          <a:prstGeom prst="ellipse">
            <a:avLst/>
          </a:prstGeom>
          <a:noFill/>
          <a:ln w="19050">
            <a:solidFill>
              <a:srgbClr val="E6AD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7A6A64D0-8B46-AB5C-970B-3E421019F939}"/>
              </a:ext>
            </a:extLst>
          </p:cNvPr>
          <p:cNvSpPr/>
          <p:nvPr/>
        </p:nvSpPr>
        <p:spPr>
          <a:xfrm>
            <a:off x="9973144" y="3673148"/>
            <a:ext cx="1598130" cy="333785"/>
          </a:xfrm>
          <a:prstGeom prst="rect">
            <a:avLst/>
          </a:prstGeom>
          <a:noFill/>
          <a:ln w="1905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96464FD8-5A87-0022-9D90-B805C4ECD670}"/>
              </a:ext>
            </a:extLst>
          </p:cNvPr>
          <p:cNvSpPr/>
          <p:nvPr/>
        </p:nvSpPr>
        <p:spPr>
          <a:xfrm>
            <a:off x="9973143" y="4380038"/>
            <a:ext cx="1598131" cy="333786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F12E11C2-B798-42A3-6F50-44C5BA641668}"/>
              </a:ext>
            </a:extLst>
          </p:cNvPr>
          <p:cNvSpPr/>
          <p:nvPr/>
        </p:nvSpPr>
        <p:spPr>
          <a:xfrm>
            <a:off x="9956749" y="5169349"/>
            <a:ext cx="1725555" cy="333785"/>
          </a:xfrm>
          <a:prstGeom prst="rect">
            <a:avLst/>
          </a:prstGeom>
          <a:noFill/>
          <a:ln w="19050">
            <a:solidFill>
              <a:srgbClr val="E6AD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6AD00"/>
              </a:solidFill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1421DDBC-466A-97A8-F0F4-483BC4CB8867}"/>
              </a:ext>
            </a:extLst>
          </p:cNvPr>
          <p:cNvSpPr txBox="1"/>
          <p:nvPr/>
        </p:nvSpPr>
        <p:spPr>
          <a:xfrm rot="16200000">
            <a:off x="4462608" y="4284803"/>
            <a:ext cx="123463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Voltage amplitude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2173A9EB-55CE-015A-8F72-BA01092A2015}"/>
              </a:ext>
            </a:extLst>
          </p:cNvPr>
          <p:cNvSpPr txBox="1"/>
          <p:nvPr/>
        </p:nvSpPr>
        <p:spPr>
          <a:xfrm>
            <a:off x="6882585" y="5098307"/>
            <a:ext cx="46839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332497562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A4EFA9-245C-5439-2111-B2A493BAD9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0B0726-60D0-83D1-57B8-93AF867E5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Evidence of height dependent TS correction effects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30A520-7A42-D7D8-E9F2-0D176AD10A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07/03/2024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C3755A-0C79-4CD8-6280-FA8BB5F320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Vertical Reconstruction Analysis Talk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D4C906-DE6B-B205-19EC-C0091C55D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75C06-E6FF-2B41-9965-ECD387385993}" type="slidenum">
              <a:rPr lang="en-US" smtClean="0"/>
              <a:t>59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4C6299A-4289-C5B2-5430-8A76B60BD7C4}"/>
              </a:ext>
            </a:extLst>
          </p:cNvPr>
          <p:cNvSpPr/>
          <p:nvPr/>
        </p:nvSpPr>
        <p:spPr>
          <a:xfrm>
            <a:off x="1149642" y="473677"/>
            <a:ext cx="4291271" cy="3305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826D8897-F26A-586F-547B-7E7EA8658C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97" b="697"/>
          <a:stretch/>
        </p:blipFill>
        <p:spPr>
          <a:xfrm>
            <a:off x="-4355431" y="-631641"/>
            <a:ext cx="3589079" cy="3244877"/>
          </a:xfrm>
          <a:prstGeom prst="rect">
            <a:avLst/>
          </a:prstGeom>
        </p:spPr>
      </p:pic>
      <p:grpSp>
        <p:nvGrpSpPr>
          <p:cNvPr id="75" name="Group 74">
            <a:extLst>
              <a:ext uri="{FF2B5EF4-FFF2-40B4-BE49-F238E27FC236}">
                <a16:creationId xmlns:a16="http://schemas.microsoft.com/office/drawing/2014/main" id="{0E8E2EEF-1ED5-2D13-F760-255406DEB1BF}"/>
              </a:ext>
            </a:extLst>
          </p:cNvPr>
          <p:cNvGrpSpPr/>
          <p:nvPr/>
        </p:nvGrpSpPr>
        <p:grpSpPr>
          <a:xfrm>
            <a:off x="178901" y="727384"/>
            <a:ext cx="3896116" cy="3530220"/>
            <a:chOff x="-12687" y="702739"/>
            <a:chExt cx="3896116" cy="3530220"/>
          </a:xfrm>
        </p:grpSpPr>
        <p:pic>
          <p:nvPicPr>
            <p:cNvPr id="11" name="Picture 10" descr="A blue dotted graph with numbers&#10;&#10;Description automatically generated with medium confidence">
              <a:extLst>
                <a:ext uri="{FF2B5EF4-FFF2-40B4-BE49-F238E27FC236}">
                  <a16:creationId xmlns:a16="http://schemas.microsoft.com/office/drawing/2014/main" id="{7CCA629F-539D-1EA4-7FB6-7AA9B46ECD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3594" y="702739"/>
              <a:ext cx="3719835" cy="3266821"/>
            </a:xfrm>
            <a:prstGeom prst="rect">
              <a:avLst/>
            </a:prstGeom>
          </p:spPr>
        </p:pic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E0D757C6-7FAE-A0F2-745B-341404FA80A4}"/>
                </a:ext>
              </a:extLst>
            </p:cNvPr>
            <p:cNvSpPr txBox="1"/>
            <p:nvPr/>
          </p:nvSpPr>
          <p:spPr>
            <a:xfrm>
              <a:off x="1597879" y="3955960"/>
              <a:ext cx="10567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Drift time (ns)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20DEC30F-7643-6FC0-0596-240CB96C8051}"/>
                </a:ext>
              </a:extLst>
            </p:cNvPr>
            <p:cNvSpPr txBox="1"/>
            <p:nvPr/>
          </p:nvSpPr>
          <p:spPr>
            <a:xfrm rot="16200000">
              <a:off x="-505739" y="2086150"/>
              <a:ext cx="126310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Propagation time</a:t>
              </a: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81774687-2525-4481-9008-29593C38D643}"/>
              </a:ext>
            </a:extLst>
          </p:cNvPr>
          <p:cNvGrpSpPr/>
          <p:nvPr/>
        </p:nvGrpSpPr>
        <p:grpSpPr>
          <a:xfrm>
            <a:off x="4031773" y="757784"/>
            <a:ext cx="3694927" cy="3485803"/>
            <a:chOff x="3787905" y="731112"/>
            <a:chExt cx="3694927" cy="3485803"/>
          </a:xfrm>
        </p:grpSpPr>
        <p:pic>
          <p:nvPicPr>
            <p:cNvPr id="10" name="Picture 9" descr="A graph with blue lines&#10;&#10;Description automatically generated">
              <a:extLst>
                <a:ext uri="{FF2B5EF4-FFF2-40B4-BE49-F238E27FC236}">
                  <a16:creationId xmlns:a16="http://schemas.microsoft.com/office/drawing/2014/main" id="{58E4557C-87F4-1BF6-7C86-347E378EBD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3974"/>
            <a:stretch/>
          </p:blipFill>
          <p:spPr>
            <a:xfrm>
              <a:off x="4037438" y="731112"/>
              <a:ext cx="3445394" cy="3224848"/>
            </a:xfrm>
            <a:prstGeom prst="rect">
              <a:avLst/>
            </a:prstGeom>
          </p:spPr>
        </p:pic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6AFBD409-7D6A-A45F-88E5-956DAA8CFBC4}"/>
                </a:ext>
              </a:extLst>
            </p:cNvPr>
            <p:cNvSpPr txBox="1"/>
            <p:nvPr/>
          </p:nvSpPr>
          <p:spPr>
            <a:xfrm rot="16200000">
              <a:off x="3033789" y="2102357"/>
              <a:ext cx="178523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Propagation time average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4B4EB977-9D99-FBED-607E-4FCC0F867D3D}"/>
                </a:ext>
              </a:extLst>
            </p:cNvPr>
            <p:cNvSpPr txBox="1"/>
            <p:nvPr/>
          </p:nvSpPr>
          <p:spPr>
            <a:xfrm>
              <a:off x="5334283" y="3939916"/>
              <a:ext cx="10567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Drift time (ns)</a:t>
              </a:r>
            </a:p>
          </p:txBody>
        </p:sp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id="{A75498FE-1D59-3426-6865-976FAED56520}"/>
              </a:ext>
            </a:extLst>
          </p:cNvPr>
          <p:cNvSpPr txBox="1"/>
          <p:nvPr/>
        </p:nvSpPr>
        <p:spPr>
          <a:xfrm>
            <a:off x="3434316" y="-935665"/>
            <a:ext cx="2406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Fix/add more events!!!!</a:t>
            </a:r>
          </a:p>
        </p:txBody>
      </p:sp>
    </p:spTree>
    <p:extLst>
      <p:ext uri="{BB962C8B-B14F-4D97-AF65-F5344CB8AC3E}">
        <p14:creationId xmlns:p14="http://schemas.microsoft.com/office/powerpoint/2010/main" val="41939856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E2441E-0A33-6A51-28EA-0870021016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8D3798-CB13-F614-DEE8-4A40752EA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Reconstruction Procedure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99CB30-7BFC-A214-B51F-FE38A17B08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07/03/2024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8CBC55-D8BE-3E28-6CBE-7208A61B79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Vertical Reconstruction Analysis Talk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34D2C2-2879-8C6F-8163-B6051BD26E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75C06-E6FF-2B41-9965-ECD387385993}" type="slidenum">
              <a:rPr lang="en-US" smtClean="0"/>
              <a:t>6</a:t>
            </a:fld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D562458-1047-A21E-A23C-A5707F5EC09D}"/>
              </a:ext>
            </a:extLst>
          </p:cNvPr>
          <p:cNvGrpSpPr/>
          <p:nvPr/>
        </p:nvGrpSpPr>
        <p:grpSpPr>
          <a:xfrm rot="16200000">
            <a:off x="-1061427" y="2452217"/>
            <a:ext cx="5048502" cy="1953569"/>
            <a:chOff x="6563290" y="678042"/>
            <a:chExt cx="5048502" cy="1953569"/>
          </a:xfrm>
        </p:grpSpPr>
        <p:pic>
          <p:nvPicPr>
            <p:cNvPr id="8" name="Content Placeholder 9" descr="Content Placeholder 9">
              <a:extLst>
                <a:ext uri="{FF2B5EF4-FFF2-40B4-BE49-F238E27FC236}">
                  <a16:creationId xmlns:a16="http://schemas.microsoft.com/office/drawing/2014/main" id="{C00C20C7-1553-BCBC-420B-49C4383DDA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24773" t="40305"/>
            <a:stretch>
              <a:fillRect/>
            </a:stretch>
          </p:blipFill>
          <p:spPr>
            <a:xfrm>
              <a:off x="6563290" y="1130132"/>
              <a:ext cx="5048502" cy="1047899"/>
            </a:xfrm>
            <a:prstGeom prst="rect">
              <a:avLst/>
            </a:prstGeom>
            <a:ln w="12700">
              <a:miter lim="400000"/>
            </a:ln>
          </p:spPr>
        </p:pic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95502455-BF90-E650-3DAE-C8A95C4E9D5F}"/>
                </a:ext>
              </a:extLst>
            </p:cNvPr>
            <p:cNvCxnSpPr>
              <a:cxnSpLocks/>
            </p:cNvCxnSpPr>
            <p:nvPr/>
          </p:nvCxnSpPr>
          <p:spPr>
            <a:xfrm>
              <a:off x="10146383" y="2202969"/>
              <a:ext cx="137991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B04ACA92-82E4-7456-7131-6E79D8B522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29852" y="2202969"/>
              <a:ext cx="327480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1FCC5295-3396-E28F-343C-B2E7F01C0C22}"/>
                </a:ext>
              </a:extLst>
            </p:cNvPr>
            <p:cNvCxnSpPr>
              <a:cxnSpLocks/>
            </p:cNvCxnSpPr>
            <p:nvPr/>
          </p:nvCxnSpPr>
          <p:spPr>
            <a:xfrm>
              <a:off x="6689318" y="1027174"/>
              <a:ext cx="4796446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B9719FD-D8F7-3743-86FE-9505626ED976}"/>
                </a:ext>
              </a:extLst>
            </p:cNvPr>
            <p:cNvSpPr txBox="1"/>
            <p:nvPr/>
          </p:nvSpPr>
          <p:spPr>
            <a:xfrm rot="5400000">
              <a:off x="8899830" y="657844"/>
              <a:ext cx="3289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B8B8EFB9-0B92-FE68-3CAD-178564600D67}"/>
                    </a:ext>
                  </a:extLst>
                </p:cNvPr>
                <p:cNvSpPr txBox="1"/>
                <p:nvPr/>
              </p:nvSpPr>
              <p:spPr>
                <a:xfrm rot="5400000">
                  <a:off x="8295392" y="2210630"/>
                  <a:ext cx="47263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C667CC98-C99C-08BB-FAA4-562F614A45E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8295392" y="2210630"/>
                  <a:ext cx="472630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C2BFBA73-B769-5043-9E91-8C92E1AF1500}"/>
                    </a:ext>
                  </a:extLst>
                </p:cNvPr>
                <p:cNvSpPr txBox="1"/>
                <p:nvPr/>
              </p:nvSpPr>
              <p:spPr>
                <a:xfrm rot="5400000">
                  <a:off x="10600024" y="2202969"/>
                  <a:ext cx="47795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DDCB7B95-3AE7-F453-8DD8-6A09BE5554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10600024" y="2202969"/>
                  <a:ext cx="477951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7-point Star 14">
              <a:extLst>
                <a:ext uri="{FF2B5EF4-FFF2-40B4-BE49-F238E27FC236}">
                  <a16:creationId xmlns:a16="http://schemas.microsoft.com/office/drawing/2014/main" id="{C410DB9B-8DB1-50D8-045D-C69DD1B10AA4}"/>
                </a:ext>
              </a:extLst>
            </p:cNvPr>
            <p:cNvSpPr/>
            <p:nvPr/>
          </p:nvSpPr>
          <p:spPr>
            <a:xfrm>
              <a:off x="9921527" y="1445741"/>
              <a:ext cx="299670" cy="307571"/>
            </a:xfrm>
            <a:prstGeom prst="star7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0335B620-5F0E-231F-F94E-833CACC8E7EF}"/>
                </a:ext>
              </a:extLst>
            </p:cNvPr>
            <p:cNvCxnSpPr/>
            <p:nvPr/>
          </p:nvCxnSpPr>
          <p:spPr>
            <a:xfrm>
              <a:off x="9087541" y="1425115"/>
              <a:ext cx="98382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10DA4B9-7E72-2D7C-79BD-F5802FE07DB2}"/>
                </a:ext>
              </a:extLst>
            </p:cNvPr>
            <p:cNvSpPr txBox="1"/>
            <p:nvPr/>
          </p:nvSpPr>
          <p:spPr>
            <a:xfrm rot="5400000">
              <a:off x="9351287" y="1145375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</a:t>
              </a:r>
            </a:p>
          </p:txBody>
        </p:sp>
      </p:grp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8FFD1D5-6671-7AAB-6F2A-CDDE21616A99}"/>
              </a:ext>
            </a:extLst>
          </p:cNvPr>
          <p:cNvCxnSpPr>
            <a:cxnSpLocks/>
          </p:cNvCxnSpPr>
          <p:nvPr/>
        </p:nvCxnSpPr>
        <p:spPr>
          <a:xfrm flipH="1">
            <a:off x="826699" y="3429002"/>
            <a:ext cx="1171053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476B0E55-5AD0-16B7-BAFE-E4C133AA57A1}"/>
                  </a:ext>
                </a:extLst>
              </p:cNvPr>
              <p:cNvSpPr txBox="1"/>
              <p:nvPr/>
            </p:nvSpPr>
            <p:spPr>
              <a:xfrm>
                <a:off x="3870465" y="1417920"/>
                <a:ext cx="1581009" cy="5712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BFEB8BEF-2825-034F-2CBE-7373A76D15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0465" y="1417920"/>
                <a:ext cx="1581009" cy="571247"/>
              </a:xfrm>
              <a:prstGeom prst="rect">
                <a:avLst/>
              </a:prstGeom>
              <a:blipFill>
                <a:blip r:embed="rId5"/>
                <a:stretch>
                  <a:fillRect l="-3175" t="-2174" r="-794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TextBox 63">
            <a:extLst>
              <a:ext uri="{FF2B5EF4-FFF2-40B4-BE49-F238E27FC236}">
                <a16:creationId xmlns:a16="http://schemas.microsoft.com/office/drawing/2014/main" id="{20664AED-3AA5-79B3-29E2-1055E55A9707}"/>
              </a:ext>
            </a:extLst>
          </p:cNvPr>
          <p:cNvSpPr txBox="1"/>
          <p:nvPr/>
        </p:nvSpPr>
        <p:spPr>
          <a:xfrm>
            <a:off x="2720581" y="857712"/>
            <a:ext cx="1897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Height Calculation</a:t>
            </a:r>
          </a:p>
        </p:txBody>
      </p:sp>
    </p:spTree>
    <p:extLst>
      <p:ext uri="{BB962C8B-B14F-4D97-AF65-F5344CB8AC3E}">
        <p14:creationId xmlns:p14="http://schemas.microsoft.com/office/powerpoint/2010/main" val="243913255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373EA7-41DF-1209-D76F-8B4DD2DCCB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452B65-8BDA-8623-1D95-C43BD0057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Evidence of height dependent TS correction effects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E31FEE-5E6D-67BC-8A6D-37E0264A81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07/03/2024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0A209B-59BB-156B-4B8A-A015DE68D1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Vertical Reconstruction Analysis Talk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1FE00D-4DE3-3560-2105-5429625891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75C06-E6FF-2B41-9965-ECD387385993}" type="slidenum">
              <a:rPr lang="en-US" smtClean="0"/>
              <a:t>60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5EC6A30-C46C-9034-ED6F-871112AA28DE}"/>
              </a:ext>
            </a:extLst>
          </p:cNvPr>
          <p:cNvSpPr/>
          <p:nvPr/>
        </p:nvSpPr>
        <p:spPr>
          <a:xfrm>
            <a:off x="1149642" y="473677"/>
            <a:ext cx="4291271" cy="3305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80EBB0CA-9886-1CCE-845B-0E77B56A7F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97" b="697"/>
          <a:stretch/>
        </p:blipFill>
        <p:spPr>
          <a:xfrm>
            <a:off x="-4355431" y="-631641"/>
            <a:ext cx="3589079" cy="3244877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F6214CDB-4A44-3CCD-3D83-16F559E92AED}"/>
              </a:ext>
            </a:extLst>
          </p:cNvPr>
          <p:cNvSpPr txBox="1"/>
          <p:nvPr/>
        </p:nvSpPr>
        <p:spPr>
          <a:xfrm>
            <a:off x="355182" y="4249676"/>
            <a:ext cx="119147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Dependance of propagation time on drift time ~ 10% effect</a:t>
            </a: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95107504-7D06-4D74-0D12-3AF41861B034}"/>
              </a:ext>
            </a:extLst>
          </p:cNvPr>
          <p:cNvGrpSpPr/>
          <p:nvPr/>
        </p:nvGrpSpPr>
        <p:grpSpPr>
          <a:xfrm>
            <a:off x="178901" y="727384"/>
            <a:ext cx="3896116" cy="3530220"/>
            <a:chOff x="-12687" y="702739"/>
            <a:chExt cx="3896116" cy="3530220"/>
          </a:xfrm>
        </p:grpSpPr>
        <p:pic>
          <p:nvPicPr>
            <p:cNvPr id="11" name="Picture 10" descr="A blue dotted graph with numbers&#10;&#10;Description automatically generated with medium confidence">
              <a:extLst>
                <a:ext uri="{FF2B5EF4-FFF2-40B4-BE49-F238E27FC236}">
                  <a16:creationId xmlns:a16="http://schemas.microsoft.com/office/drawing/2014/main" id="{2C2210BB-B8CB-E1DE-0A86-BEF1CAB7080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3594" y="702739"/>
              <a:ext cx="3719835" cy="3266821"/>
            </a:xfrm>
            <a:prstGeom prst="rect">
              <a:avLst/>
            </a:prstGeom>
          </p:spPr>
        </p:pic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5E4F0BE4-FEC2-F9A2-6255-2B47DEBCD3C4}"/>
                </a:ext>
              </a:extLst>
            </p:cNvPr>
            <p:cNvSpPr txBox="1"/>
            <p:nvPr/>
          </p:nvSpPr>
          <p:spPr>
            <a:xfrm>
              <a:off x="1597879" y="3955960"/>
              <a:ext cx="10567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Drift time (ns)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CB35A30C-2A26-5AFA-F2D2-F5F98FD3CAEC}"/>
                </a:ext>
              </a:extLst>
            </p:cNvPr>
            <p:cNvSpPr txBox="1"/>
            <p:nvPr/>
          </p:nvSpPr>
          <p:spPr>
            <a:xfrm rot="16200000">
              <a:off x="-505739" y="2086150"/>
              <a:ext cx="126310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Propagation time</a:t>
              </a: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A0CD9CE5-23A4-7B10-0F92-CD816B6C1407}"/>
              </a:ext>
            </a:extLst>
          </p:cNvPr>
          <p:cNvGrpSpPr/>
          <p:nvPr/>
        </p:nvGrpSpPr>
        <p:grpSpPr>
          <a:xfrm>
            <a:off x="4031773" y="757784"/>
            <a:ext cx="3694927" cy="3485803"/>
            <a:chOff x="3787905" y="731112"/>
            <a:chExt cx="3694927" cy="3485803"/>
          </a:xfrm>
        </p:grpSpPr>
        <p:pic>
          <p:nvPicPr>
            <p:cNvPr id="10" name="Picture 9" descr="A graph with blue lines&#10;&#10;Description automatically generated">
              <a:extLst>
                <a:ext uri="{FF2B5EF4-FFF2-40B4-BE49-F238E27FC236}">
                  <a16:creationId xmlns:a16="http://schemas.microsoft.com/office/drawing/2014/main" id="{36CF07CB-971E-2156-F67D-C3647CE13D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3974"/>
            <a:stretch/>
          </p:blipFill>
          <p:spPr>
            <a:xfrm>
              <a:off x="4037438" y="731112"/>
              <a:ext cx="3445394" cy="3224848"/>
            </a:xfrm>
            <a:prstGeom prst="rect">
              <a:avLst/>
            </a:prstGeom>
          </p:spPr>
        </p:pic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8C94E67D-C38C-8165-2761-EA06DEC309C5}"/>
                </a:ext>
              </a:extLst>
            </p:cNvPr>
            <p:cNvSpPr txBox="1"/>
            <p:nvPr/>
          </p:nvSpPr>
          <p:spPr>
            <a:xfrm rot="16200000">
              <a:off x="3033789" y="2102357"/>
              <a:ext cx="178523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Propagation time average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E784B00D-5FBD-C05E-9714-93FED20163CA}"/>
                </a:ext>
              </a:extLst>
            </p:cNvPr>
            <p:cNvSpPr txBox="1"/>
            <p:nvPr/>
          </p:nvSpPr>
          <p:spPr>
            <a:xfrm>
              <a:off x="5334283" y="3939916"/>
              <a:ext cx="10567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Drift time (ns)</a:t>
              </a:r>
            </a:p>
          </p:txBody>
        </p:sp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id="{944E2D79-8284-7392-1BBC-DF524F338AE5}"/>
              </a:ext>
            </a:extLst>
          </p:cNvPr>
          <p:cNvSpPr txBox="1"/>
          <p:nvPr/>
        </p:nvSpPr>
        <p:spPr>
          <a:xfrm>
            <a:off x="3434316" y="-935665"/>
            <a:ext cx="2406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Fix/add more events!!!!</a:t>
            </a:r>
          </a:p>
        </p:txBody>
      </p:sp>
    </p:spTree>
    <p:extLst>
      <p:ext uri="{BB962C8B-B14F-4D97-AF65-F5344CB8AC3E}">
        <p14:creationId xmlns:p14="http://schemas.microsoft.com/office/powerpoint/2010/main" val="111077265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E187E6-4502-992C-FBE6-8D15649485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C63753-FC0B-CBE5-950E-4AF7B95D5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Evidence of height dependent TS correction effects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6AD3F6-71A8-4EA0-9117-4BD4C3444B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07/03/2024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DACE37-65C3-14B3-CEBA-9F2135B09F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Vertical Reconstruction Analysis Talk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28F2D-8108-4C65-02D3-A531B6E28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75C06-E6FF-2B41-9965-ECD387385993}" type="slidenum">
              <a:rPr lang="en-US" smtClean="0"/>
              <a:t>61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00216C5-368E-7056-84B7-0FE89DFDC6D7}"/>
              </a:ext>
            </a:extLst>
          </p:cNvPr>
          <p:cNvSpPr/>
          <p:nvPr/>
        </p:nvSpPr>
        <p:spPr>
          <a:xfrm>
            <a:off x="1149642" y="473677"/>
            <a:ext cx="4291271" cy="3305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A7F45017-6FE6-305B-1A01-98DEAD0444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97" b="697"/>
          <a:stretch/>
        </p:blipFill>
        <p:spPr>
          <a:xfrm>
            <a:off x="-4355431" y="-631641"/>
            <a:ext cx="3589079" cy="3244877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7C728311-502B-85F3-6140-B76F088AF106}"/>
              </a:ext>
            </a:extLst>
          </p:cNvPr>
          <p:cNvSpPr txBox="1"/>
          <p:nvPr/>
        </p:nvSpPr>
        <p:spPr>
          <a:xfrm>
            <a:off x="355182" y="4249676"/>
            <a:ext cx="119147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Dependance of propagation time on drift time ~ 10% effect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Delay between avalanche reaching anode and plasma propagation</a:t>
            </a: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232AB3C0-EF84-7825-1005-5B04B298FCFC}"/>
              </a:ext>
            </a:extLst>
          </p:cNvPr>
          <p:cNvGrpSpPr/>
          <p:nvPr/>
        </p:nvGrpSpPr>
        <p:grpSpPr>
          <a:xfrm>
            <a:off x="178901" y="727384"/>
            <a:ext cx="3896116" cy="3530220"/>
            <a:chOff x="-12687" y="702739"/>
            <a:chExt cx="3896116" cy="3530220"/>
          </a:xfrm>
        </p:grpSpPr>
        <p:pic>
          <p:nvPicPr>
            <p:cNvPr id="11" name="Picture 10" descr="A blue dotted graph with numbers&#10;&#10;Description automatically generated with medium confidence">
              <a:extLst>
                <a:ext uri="{FF2B5EF4-FFF2-40B4-BE49-F238E27FC236}">
                  <a16:creationId xmlns:a16="http://schemas.microsoft.com/office/drawing/2014/main" id="{D530CE25-1AAB-4E9E-57B4-9B91EE8FE9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3594" y="702739"/>
              <a:ext cx="3719835" cy="3266821"/>
            </a:xfrm>
            <a:prstGeom prst="rect">
              <a:avLst/>
            </a:prstGeom>
          </p:spPr>
        </p:pic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FD56EB70-B977-F233-015D-C634967F6E37}"/>
                </a:ext>
              </a:extLst>
            </p:cNvPr>
            <p:cNvSpPr txBox="1"/>
            <p:nvPr/>
          </p:nvSpPr>
          <p:spPr>
            <a:xfrm>
              <a:off x="1597879" y="3955960"/>
              <a:ext cx="10567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Drift time (ns)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3EA87510-AB1E-FD9B-5795-AF25DE87F630}"/>
                </a:ext>
              </a:extLst>
            </p:cNvPr>
            <p:cNvSpPr txBox="1"/>
            <p:nvPr/>
          </p:nvSpPr>
          <p:spPr>
            <a:xfrm rot="16200000">
              <a:off x="-505739" y="2086150"/>
              <a:ext cx="126310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Propagation time</a:t>
              </a: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CCC1D6D0-0DCE-0AD7-7328-1C7FC6F7A44E}"/>
              </a:ext>
            </a:extLst>
          </p:cNvPr>
          <p:cNvGrpSpPr/>
          <p:nvPr/>
        </p:nvGrpSpPr>
        <p:grpSpPr>
          <a:xfrm>
            <a:off x="4031773" y="757784"/>
            <a:ext cx="3694927" cy="3485803"/>
            <a:chOff x="3787905" y="731112"/>
            <a:chExt cx="3694927" cy="3485803"/>
          </a:xfrm>
        </p:grpSpPr>
        <p:pic>
          <p:nvPicPr>
            <p:cNvPr id="10" name="Picture 9" descr="A graph with blue lines&#10;&#10;Description automatically generated">
              <a:extLst>
                <a:ext uri="{FF2B5EF4-FFF2-40B4-BE49-F238E27FC236}">
                  <a16:creationId xmlns:a16="http://schemas.microsoft.com/office/drawing/2014/main" id="{A98D87E9-8EC4-D72E-24C3-E782C67B81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3974"/>
            <a:stretch/>
          </p:blipFill>
          <p:spPr>
            <a:xfrm>
              <a:off x="4037438" y="731112"/>
              <a:ext cx="3445394" cy="3224848"/>
            </a:xfrm>
            <a:prstGeom prst="rect">
              <a:avLst/>
            </a:prstGeom>
          </p:spPr>
        </p:pic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23BDF421-78E1-847A-1CD3-F62F2032E0C6}"/>
                </a:ext>
              </a:extLst>
            </p:cNvPr>
            <p:cNvSpPr txBox="1"/>
            <p:nvPr/>
          </p:nvSpPr>
          <p:spPr>
            <a:xfrm rot="16200000">
              <a:off x="3033789" y="2102357"/>
              <a:ext cx="178523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Propagation time average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6AB7246B-6291-361C-D9B6-4892CDDDED64}"/>
                </a:ext>
              </a:extLst>
            </p:cNvPr>
            <p:cNvSpPr txBox="1"/>
            <p:nvPr/>
          </p:nvSpPr>
          <p:spPr>
            <a:xfrm>
              <a:off x="5334283" y="3939916"/>
              <a:ext cx="10567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Drift time (ns)</a:t>
              </a:r>
            </a:p>
          </p:txBody>
        </p:sp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id="{9F1A039C-AAD5-CE87-8D09-0CED996702E6}"/>
              </a:ext>
            </a:extLst>
          </p:cNvPr>
          <p:cNvSpPr txBox="1"/>
          <p:nvPr/>
        </p:nvSpPr>
        <p:spPr>
          <a:xfrm>
            <a:off x="3434316" y="-935665"/>
            <a:ext cx="2406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Fix/add more events!!!!</a:t>
            </a:r>
          </a:p>
        </p:txBody>
      </p:sp>
    </p:spTree>
    <p:extLst>
      <p:ext uri="{BB962C8B-B14F-4D97-AF65-F5344CB8AC3E}">
        <p14:creationId xmlns:p14="http://schemas.microsoft.com/office/powerpoint/2010/main" val="320922332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3A1848-5B21-52BE-40D9-D0C78F7D08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53BC9-F8B4-0994-7160-58C9DFEBA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Evidence of height dependent TS correction effects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458B2F-E0A0-0049-8DC7-C235728D53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07/03/2024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3AE8DF-DECD-22EA-F15E-208B103D7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Vertical Reconstruction Analysis Talk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1C8E96-4870-81E2-1268-6DCE1E884A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75C06-E6FF-2B41-9965-ECD387385993}" type="slidenum">
              <a:rPr lang="en-US" smtClean="0"/>
              <a:t>62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E916362-612B-4B77-4F05-E473E98B9C87}"/>
              </a:ext>
            </a:extLst>
          </p:cNvPr>
          <p:cNvSpPr/>
          <p:nvPr/>
        </p:nvSpPr>
        <p:spPr>
          <a:xfrm>
            <a:off x="1149642" y="473677"/>
            <a:ext cx="4291271" cy="3305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F0A0AB46-2095-A5FA-A821-B9E200C6A7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97" b="697"/>
          <a:stretch/>
        </p:blipFill>
        <p:spPr>
          <a:xfrm>
            <a:off x="-4355431" y="-631641"/>
            <a:ext cx="3589079" cy="3244877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49991912-F9B8-F8CA-5B26-C7FC68C37D96}"/>
              </a:ext>
            </a:extLst>
          </p:cNvPr>
          <p:cNvSpPr txBox="1"/>
          <p:nvPr/>
        </p:nvSpPr>
        <p:spPr>
          <a:xfrm>
            <a:off x="355182" y="4249676"/>
            <a:ext cx="1191478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Dependance of propagation time on drift time ~ 10% effect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Delay between avalanche reaching anode and plasma propagation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This delay depends on drift</a:t>
            </a: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9C2C3F0B-D0B0-BDED-B73A-9E4673998B0C}"/>
              </a:ext>
            </a:extLst>
          </p:cNvPr>
          <p:cNvGrpSpPr/>
          <p:nvPr/>
        </p:nvGrpSpPr>
        <p:grpSpPr>
          <a:xfrm>
            <a:off x="178901" y="727384"/>
            <a:ext cx="3896116" cy="3530220"/>
            <a:chOff x="-12687" y="702739"/>
            <a:chExt cx="3896116" cy="3530220"/>
          </a:xfrm>
        </p:grpSpPr>
        <p:pic>
          <p:nvPicPr>
            <p:cNvPr id="11" name="Picture 10" descr="A blue dotted graph with numbers&#10;&#10;Description automatically generated with medium confidence">
              <a:extLst>
                <a:ext uri="{FF2B5EF4-FFF2-40B4-BE49-F238E27FC236}">
                  <a16:creationId xmlns:a16="http://schemas.microsoft.com/office/drawing/2014/main" id="{DAEEFD86-E0E6-B355-F085-58032472EF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3594" y="702739"/>
              <a:ext cx="3719835" cy="3266821"/>
            </a:xfrm>
            <a:prstGeom prst="rect">
              <a:avLst/>
            </a:prstGeom>
          </p:spPr>
        </p:pic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674C5753-C901-1216-3204-94CB137C3147}"/>
                </a:ext>
              </a:extLst>
            </p:cNvPr>
            <p:cNvSpPr txBox="1"/>
            <p:nvPr/>
          </p:nvSpPr>
          <p:spPr>
            <a:xfrm>
              <a:off x="1597879" y="3955960"/>
              <a:ext cx="10567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Drift time (ns)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A47C9213-A438-7A19-27DA-8E2AF5EDABE3}"/>
                </a:ext>
              </a:extLst>
            </p:cNvPr>
            <p:cNvSpPr txBox="1"/>
            <p:nvPr/>
          </p:nvSpPr>
          <p:spPr>
            <a:xfrm rot="16200000">
              <a:off x="-505739" y="2086150"/>
              <a:ext cx="126310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Propagation time</a:t>
              </a: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C144C44B-9191-FD43-A3D5-97E3B7486A48}"/>
              </a:ext>
            </a:extLst>
          </p:cNvPr>
          <p:cNvGrpSpPr/>
          <p:nvPr/>
        </p:nvGrpSpPr>
        <p:grpSpPr>
          <a:xfrm>
            <a:off x="4031773" y="757784"/>
            <a:ext cx="3694927" cy="3485803"/>
            <a:chOff x="3787905" y="731112"/>
            <a:chExt cx="3694927" cy="3485803"/>
          </a:xfrm>
        </p:grpSpPr>
        <p:pic>
          <p:nvPicPr>
            <p:cNvPr id="10" name="Picture 9" descr="A graph with blue lines&#10;&#10;Description automatically generated">
              <a:extLst>
                <a:ext uri="{FF2B5EF4-FFF2-40B4-BE49-F238E27FC236}">
                  <a16:creationId xmlns:a16="http://schemas.microsoft.com/office/drawing/2014/main" id="{ACF3F8A4-3B64-F88A-1CA1-D2BFE434C6E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3974"/>
            <a:stretch/>
          </p:blipFill>
          <p:spPr>
            <a:xfrm>
              <a:off x="4037438" y="731112"/>
              <a:ext cx="3445394" cy="3224848"/>
            </a:xfrm>
            <a:prstGeom prst="rect">
              <a:avLst/>
            </a:prstGeom>
          </p:spPr>
        </p:pic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B2276FD8-3C38-F5B5-4133-C743F630B02E}"/>
                </a:ext>
              </a:extLst>
            </p:cNvPr>
            <p:cNvSpPr txBox="1"/>
            <p:nvPr/>
          </p:nvSpPr>
          <p:spPr>
            <a:xfrm rot="16200000">
              <a:off x="3033789" y="2102357"/>
              <a:ext cx="178523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Propagation time average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A874D7BA-50AE-9A17-186F-EB47FE5E12CD}"/>
                </a:ext>
              </a:extLst>
            </p:cNvPr>
            <p:cNvSpPr txBox="1"/>
            <p:nvPr/>
          </p:nvSpPr>
          <p:spPr>
            <a:xfrm>
              <a:off x="5334283" y="3939916"/>
              <a:ext cx="10567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Drift time (ns)</a:t>
              </a:r>
            </a:p>
          </p:txBody>
        </p:sp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id="{CF671329-8B37-4F6E-C529-5071B0804A92}"/>
              </a:ext>
            </a:extLst>
          </p:cNvPr>
          <p:cNvSpPr txBox="1"/>
          <p:nvPr/>
        </p:nvSpPr>
        <p:spPr>
          <a:xfrm>
            <a:off x="3434316" y="-935665"/>
            <a:ext cx="2406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Fix/add more events!!!!</a:t>
            </a:r>
          </a:p>
        </p:txBody>
      </p:sp>
    </p:spTree>
    <p:extLst>
      <p:ext uri="{BB962C8B-B14F-4D97-AF65-F5344CB8AC3E}">
        <p14:creationId xmlns:p14="http://schemas.microsoft.com/office/powerpoint/2010/main" val="94437754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1D3FF9-5302-6F36-E782-4784E8C23A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90B04-9FDB-D2E8-FD61-2BFC2DC20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Evidence of height dependent TS correction effects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E1C790-C1C8-0E98-15C0-67F1392947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07/03/2024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1ED9C6-6EE7-46C3-B2EB-D8F5AC8C48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Vertical Reconstruction Analysis Talk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418BEF-1447-A394-6716-E43376526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75C06-E6FF-2B41-9965-ECD387385993}" type="slidenum">
              <a:rPr lang="en-US" smtClean="0"/>
              <a:t>63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99A823C-AF37-E396-DC89-D0B8C43C6D24}"/>
              </a:ext>
            </a:extLst>
          </p:cNvPr>
          <p:cNvSpPr/>
          <p:nvPr/>
        </p:nvSpPr>
        <p:spPr>
          <a:xfrm>
            <a:off x="1149642" y="473677"/>
            <a:ext cx="4291271" cy="3305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BEC8135D-F2D5-A16F-468F-2FC31FABFC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97" b="697"/>
          <a:stretch/>
        </p:blipFill>
        <p:spPr>
          <a:xfrm>
            <a:off x="-4355431" y="-631641"/>
            <a:ext cx="3589079" cy="3244877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7B06FD51-2369-7C84-023E-101EA5616711}"/>
              </a:ext>
            </a:extLst>
          </p:cNvPr>
          <p:cNvSpPr txBox="1"/>
          <p:nvPr/>
        </p:nvSpPr>
        <p:spPr>
          <a:xfrm>
            <a:off x="355182" y="4249676"/>
            <a:ext cx="1191478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Dependance of propagation time on drift time ~ 10% effect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Delay between avalanche reaching anode and plasma propagation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This delay depends on drift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‘jitter’ in signal or physical effect </a:t>
            </a:r>
            <a:r>
              <a:rPr lang="en-US" sz="1600" dirty="0" err="1"/>
              <a:t>eg.</a:t>
            </a:r>
            <a:r>
              <a:rPr lang="en-US" sz="1600" dirty="0"/>
              <a:t> Acceleration</a:t>
            </a: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7D2A5566-4ED3-9843-2E8A-DA9B8E2D95C0}"/>
              </a:ext>
            </a:extLst>
          </p:cNvPr>
          <p:cNvGrpSpPr/>
          <p:nvPr/>
        </p:nvGrpSpPr>
        <p:grpSpPr>
          <a:xfrm>
            <a:off x="8020226" y="-305210"/>
            <a:ext cx="7791267" cy="5530240"/>
            <a:chOff x="7670363" y="-329939"/>
            <a:chExt cx="7791267" cy="5582691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D94AA45D-9ED0-EE21-0F80-7A919BBCAF89}"/>
                </a:ext>
              </a:extLst>
            </p:cNvPr>
            <p:cNvGrpSpPr/>
            <p:nvPr/>
          </p:nvGrpSpPr>
          <p:grpSpPr>
            <a:xfrm>
              <a:off x="7670363" y="-329939"/>
              <a:ext cx="7791267" cy="5582691"/>
              <a:chOff x="866521" y="-328288"/>
              <a:chExt cx="10284171" cy="7403650"/>
            </a:xfrm>
          </p:grpSpPr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B14B7014-A823-53AE-B025-66C27BA01BF1}"/>
                  </a:ext>
                </a:extLst>
              </p:cNvPr>
              <p:cNvGrpSpPr/>
              <p:nvPr/>
            </p:nvGrpSpPr>
            <p:grpSpPr>
              <a:xfrm>
                <a:off x="866521" y="-328288"/>
                <a:ext cx="10284171" cy="7403650"/>
                <a:chOff x="8766689" y="3275908"/>
                <a:chExt cx="2719940" cy="2342851"/>
              </a:xfrm>
            </p:grpSpPr>
            <p:grpSp>
              <p:nvGrpSpPr>
                <p:cNvPr id="46" name="Group 45">
                  <a:extLst>
                    <a:ext uri="{FF2B5EF4-FFF2-40B4-BE49-F238E27FC236}">
                      <a16:creationId xmlns:a16="http://schemas.microsoft.com/office/drawing/2014/main" id="{CAE5E831-E4F8-9B56-600B-A24CF3C077F0}"/>
                    </a:ext>
                  </a:extLst>
                </p:cNvPr>
                <p:cNvGrpSpPr/>
                <p:nvPr/>
              </p:nvGrpSpPr>
              <p:grpSpPr>
                <a:xfrm>
                  <a:off x="8766689" y="3275908"/>
                  <a:ext cx="2719939" cy="2342851"/>
                  <a:chOff x="1390522" y="2682533"/>
                  <a:chExt cx="3573556" cy="1853145"/>
                </a:xfrm>
              </p:grpSpPr>
              <p:sp>
                <p:nvSpPr>
                  <p:cNvPr id="49" name="Arc 48">
                    <a:extLst>
                      <a:ext uri="{FF2B5EF4-FFF2-40B4-BE49-F238E27FC236}">
                        <a16:creationId xmlns:a16="http://schemas.microsoft.com/office/drawing/2014/main" id="{C0EACEA2-DFC4-E36B-DDD2-AEBC79695947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2884200" y="2684596"/>
                    <a:ext cx="421183" cy="752777"/>
                  </a:xfrm>
                  <a:prstGeom prst="arc">
                    <a:avLst>
                      <a:gd name="adj1" fmla="val 16200000"/>
                      <a:gd name="adj2" fmla="val 96246"/>
                    </a:avLst>
                  </a:prstGeom>
                  <a:ln w="9525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cxnSp>
                <p:nvCxnSpPr>
                  <p:cNvPr id="50" name="Straight Connector 49">
                    <a:extLst>
                      <a:ext uri="{FF2B5EF4-FFF2-40B4-BE49-F238E27FC236}">
                        <a16:creationId xmlns:a16="http://schemas.microsoft.com/office/drawing/2014/main" id="{ADB7C720-642E-63AE-8962-E86E701B203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088045" y="3437373"/>
                    <a:ext cx="927453" cy="0"/>
                  </a:xfrm>
                  <a:prstGeom prst="line">
                    <a:avLst/>
                  </a:prstGeom>
                  <a:ln w="9525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51" name="Group 50">
                    <a:extLst>
                      <a:ext uri="{FF2B5EF4-FFF2-40B4-BE49-F238E27FC236}">
                        <a16:creationId xmlns:a16="http://schemas.microsoft.com/office/drawing/2014/main" id="{85157C9A-D680-94C3-BD96-48444045EAC1}"/>
                      </a:ext>
                    </a:extLst>
                  </p:cNvPr>
                  <p:cNvGrpSpPr/>
                  <p:nvPr/>
                </p:nvGrpSpPr>
                <p:grpSpPr>
                  <a:xfrm>
                    <a:off x="1390522" y="3437374"/>
                    <a:ext cx="1074215" cy="1098304"/>
                    <a:chOff x="4631335" y="3001380"/>
                    <a:chExt cx="3904081" cy="1900739"/>
                  </a:xfrm>
                </p:grpSpPr>
                <p:cxnSp>
                  <p:nvCxnSpPr>
                    <p:cNvPr id="59" name="Straight Connector 58">
                      <a:extLst>
                        <a:ext uri="{FF2B5EF4-FFF2-40B4-BE49-F238E27FC236}">
                          <a16:creationId xmlns:a16="http://schemas.microsoft.com/office/drawing/2014/main" id="{1EFDE171-0046-87BB-C657-F6FBECB0EE04}"/>
                        </a:ext>
                      </a:extLst>
                    </p:cNvPr>
                    <p:cNvCxnSpPr>
                      <a:cxnSpLocks/>
                      <a:endCxn id="61" idx="0"/>
                    </p:cNvCxnSpPr>
                    <p:nvPr/>
                  </p:nvCxnSpPr>
                  <p:spPr>
                    <a:xfrm>
                      <a:off x="4631335" y="3008607"/>
                      <a:ext cx="2084079" cy="0"/>
                    </a:xfrm>
                    <a:prstGeom prst="line">
                      <a:avLst/>
                    </a:prstGeom>
                    <a:ln w="9525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60" name="Group 59">
                      <a:extLst>
                        <a:ext uri="{FF2B5EF4-FFF2-40B4-BE49-F238E27FC236}">
                          <a16:creationId xmlns:a16="http://schemas.microsoft.com/office/drawing/2014/main" id="{72D63332-3D4C-712E-CCDD-A2F77F86A88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594179" y="3001380"/>
                      <a:ext cx="1941237" cy="1900739"/>
                      <a:chOff x="6594179" y="3001380"/>
                      <a:chExt cx="1941237" cy="1900739"/>
                    </a:xfrm>
                  </p:grpSpPr>
                  <p:sp>
                    <p:nvSpPr>
                      <p:cNvPr id="61" name="Arc 60">
                        <a:extLst>
                          <a:ext uri="{FF2B5EF4-FFF2-40B4-BE49-F238E27FC236}">
                            <a16:creationId xmlns:a16="http://schemas.microsoft.com/office/drawing/2014/main" id="{7BF9D900-1752-D9BA-FFFB-3A9869420FD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594179" y="3008607"/>
                        <a:ext cx="242473" cy="1893512"/>
                      </a:xfrm>
                      <a:prstGeom prst="arc">
                        <a:avLst/>
                      </a:prstGeom>
                      <a:ln w="9525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62" name="Arc 61">
                        <a:extLst>
                          <a:ext uri="{FF2B5EF4-FFF2-40B4-BE49-F238E27FC236}">
                            <a16:creationId xmlns:a16="http://schemas.microsoft.com/office/drawing/2014/main" id="{9F94CFE3-6213-8FEF-090D-B503628BFB99}"/>
                          </a:ext>
                        </a:extLst>
                      </p:cNvPr>
                      <p:cNvSpPr/>
                      <p:nvPr/>
                    </p:nvSpPr>
                    <p:spPr>
                      <a:xfrm flipH="1">
                        <a:off x="7011240" y="3001380"/>
                        <a:ext cx="1524176" cy="1763246"/>
                      </a:xfrm>
                      <a:prstGeom prst="arc">
                        <a:avLst>
                          <a:gd name="adj1" fmla="val 16200000"/>
                          <a:gd name="adj2" fmla="val 96246"/>
                        </a:avLst>
                      </a:prstGeom>
                      <a:ln w="9525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63" name="Freeform 62">
                        <a:extLst>
                          <a:ext uri="{FF2B5EF4-FFF2-40B4-BE49-F238E27FC236}">
                            <a16:creationId xmlns:a16="http://schemas.microsoft.com/office/drawing/2014/main" id="{456007EC-7FB4-48C4-9891-CD8D975CE1D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834301" y="3854730"/>
                        <a:ext cx="179294" cy="199173"/>
                      </a:xfrm>
                      <a:custGeom>
                        <a:avLst/>
                        <a:gdLst>
                          <a:gd name="connsiteX0" fmla="*/ 0 w 179294"/>
                          <a:gd name="connsiteY0" fmla="*/ 125506 h 272240"/>
                          <a:gd name="connsiteX1" fmla="*/ 107576 w 179294"/>
                          <a:gd name="connsiteY1" fmla="*/ 268941 h 272240"/>
                          <a:gd name="connsiteX2" fmla="*/ 179294 w 179294"/>
                          <a:gd name="connsiteY2" fmla="*/ 0 h 27224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</a:cxnLst>
                        <a:rect l="l" t="t" r="r" b="b"/>
                        <a:pathLst>
                          <a:path w="179294" h="272240">
                            <a:moveTo>
                              <a:pt x="0" y="125506"/>
                            </a:moveTo>
                            <a:cubicBezTo>
                              <a:pt x="38847" y="207682"/>
                              <a:pt x="77694" y="289859"/>
                              <a:pt x="107576" y="268941"/>
                            </a:cubicBezTo>
                            <a:cubicBezTo>
                              <a:pt x="137458" y="248023"/>
                              <a:pt x="161365" y="34365"/>
                              <a:pt x="179294" y="0"/>
                            </a:cubicBezTo>
                          </a:path>
                        </a:pathLst>
                      </a:custGeom>
                      <a:noFill/>
                      <a:ln w="9525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</p:grpSp>
              </p:grpSp>
              <p:cxnSp>
                <p:nvCxnSpPr>
                  <p:cNvPr id="52" name="Straight Connector 51">
                    <a:extLst>
                      <a:ext uri="{FF2B5EF4-FFF2-40B4-BE49-F238E27FC236}">
                        <a16:creationId xmlns:a16="http://schemas.microsoft.com/office/drawing/2014/main" id="{2748F204-E238-8495-720A-ABED68C1FAE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55047" y="3437373"/>
                    <a:ext cx="531212" cy="0"/>
                  </a:xfrm>
                  <a:prstGeom prst="line">
                    <a:avLst/>
                  </a:prstGeom>
                  <a:ln w="9525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" name="Straight Connector 52">
                    <a:extLst>
                      <a:ext uri="{FF2B5EF4-FFF2-40B4-BE49-F238E27FC236}">
                        <a16:creationId xmlns:a16="http://schemas.microsoft.com/office/drawing/2014/main" id="{7FAA4F0C-BE81-7E0A-E651-FE5AC300F278}"/>
                      </a:ext>
                    </a:extLst>
                  </p:cNvPr>
                  <p:cNvCxnSpPr/>
                  <p:nvPr/>
                </p:nvCxnSpPr>
                <p:spPr>
                  <a:xfrm>
                    <a:off x="2786259" y="3437374"/>
                    <a:ext cx="66070" cy="519449"/>
                  </a:xfrm>
                  <a:prstGeom prst="line">
                    <a:avLst/>
                  </a:prstGeom>
                  <a:ln w="9525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" name="Straight Connector 53">
                    <a:extLst>
                      <a:ext uri="{FF2B5EF4-FFF2-40B4-BE49-F238E27FC236}">
                        <a16:creationId xmlns:a16="http://schemas.microsoft.com/office/drawing/2014/main" id="{ECFF4D23-08EF-B601-5829-AA7E121D59A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2852329" y="3063717"/>
                    <a:ext cx="31569" cy="880302"/>
                  </a:xfrm>
                  <a:prstGeom prst="line">
                    <a:avLst/>
                  </a:prstGeom>
                  <a:ln w="9525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5" name="Arc 54">
                    <a:extLst>
                      <a:ext uri="{FF2B5EF4-FFF2-40B4-BE49-F238E27FC236}">
                        <a16:creationId xmlns:a16="http://schemas.microsoft.com/office/drawing/2014/main" id="{00C09001-2E77-0B66-E371-5C2BA8678017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4109764" y="2682533"/>
                    <a:ext cx="421183" cy="752777"/>
                  </a:xfrm>
                  <a:prstGeom prst="arc">
                    <a:avLst>
                      <a:gd name="adj1" fmla="val 16200000"/>
                      <a:gd name="adj2" fmla="val 96246"/>
                    </a:avLst>
                  </a:prstGeom>
                  <a:ln w="9525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cxnSp>
                <p:nvCxnSpPr>
                  <p:cNvPr id="56" name="Straight Connector 55">
                    <a:extLst>
                      <a:ext uri="{FF2B5EF4-FFF2-40B4-BE49-F238E27FC236}">
                        <a16:creationId xmlns:a16="http://schemas.microsoft.com/office/drawing/2014/main" id="{0DAC2FCF-EF8B-FBAE-0F26-0C5A56B84C8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3609" y="3435310"/>
                    <a:ext cx="650469" cy="0"/>
                  </a:xfrm>
                  <a:prstGeom prst="line">
                    <a:avLst/>
                  </a:prstGeom>
                  <a:ln w="9525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7" name="Straight Connector 56">
                    <a:extLst>
                      <a:ext uri="{FF2B5EF4-FFF2-40B4-BE49-F238E27FC236}">
                        <a16:creationId xmlns:a16="http://schemas.microsoft.com/office/drawing/2014/main" id="{9B5600D6-0865-50F0-E8D2-B526A2881FF2}"/>
                      </a:ext>
                    </a:extLst>
                  </p:cNvPr>
                  <p:cNvCxnSpPr/>
                  <p:nvPr/>
                </p:nvCxnSpPr>
                <p:spPr>
                  <a:xfrm>
                    <a:off x="4011823" y="3435311"/>
                    <a:ext cx="66070" cy="519449"/>
                  </a:xfrm>
                  <a:prstGeom prst="line">
                    <a:avLst/>
                  </a:prstGeom>
                  <a:ln w="9525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8" name="Straight Connector 57">
                    <a:extLst>
                      <a:ext uri="{FF2B5EF4-FFF2-40B4-BE49-F238E27FC236}">
                        <a16:creationId xmlns:a16="http://schemas.microsoft.com/office/drawing/2014/main" id="{6051CB0B-8CEE-C3DC-0AC5-B43C1D3305A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4077893" y="3061653"/>
                    <a:ext cx="31569" cy="880302"/>
                  </a:xfrm>
                  <a:prstGeom prst="line">
                    <a:avLst/>
                  </a:prstGeom>
                  <a:ln w="9525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47" name="Straight Connector 46">
                  <a:extLst>
                    <a:ext uri="{FF2B5EF4-FFF2-40B4-BE49-F238E27FC236}">
                      <a16:creationId xmlns:a16="http://schemas.microsoft.com/office/drawing/2014/main" id="{BFC6E1E1-2C7E-E6CD-76FC-1D50F13CA09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766996" y="3785391"/>
                  <a:ext cx="0" cy="1265377"/>
                </a:xfrm>
                <a:prstGeom prst="line">
                  <a:avLst/>
                </a:prstGeom>
                <a:ln w="952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Straight Connector 47">
                  <a:extLst>
                    <a:ext uri="{FF2B5EF4-FFF2-40B4-BE49-F238E27FC236}">
                      <a16:creationId xmlns:a16="http://schemas.microsoft.com/office/drawing/2014/main" id="{62ECB271-EB0E-83E5-EDCB-6408F69D4BF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772992" y="5050768"/>
                  <a:ext cx="2713637" cy="0"/>
                </a:xfrm>
                <a:prstGeom prst="line">
                  <a:avLst/>
                </a:prstGeom>
                <a:ln w="952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6" name="Straight Arrow Connector 35">
                <a:extLst>
                  <a:ext uri="{FF2B5EF4-FFF2-40B4-BE49-F238E27FC236}">
                    <a16:creationId xmlns:a16="http://schemas.microsoft.com/office/drawing/2014/main" id="{77C4B63D-4CE9-9C46-509A-344DAA138BD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280170" y="2581019"/>
                <a:ext cx="1085403" cy="0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72BDA197-6F40-F2EF-800E-0E65778DF2CB}"/>
                  </a:ext>
                </a:extLst>
              </p:cNvPr>
              <p:cNvCxnSpPr/>
              <p:nvPr/>
            </p:nvCxnSpPr>
            <p:spPr>
              <a:xfrm>
                <a:off x="8454488" y="3270581"/>
                <a:ext cx="0" cy="2018385"/>
              </a:xfrm>
              <a:prstGeom prst="line">
                <a:avLst/>
              </a:prstGeom>
              <a:ln w="9525">
                <a:solidFill>
                  <a:srgbClr val="7030A0"/>
                </a:solidFill>
                <a:prstDash val="dash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E23D6323-1BD8-2515-C70F-B8360602A78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60557" y="2088865"/>
                <a:ext cx="30372" cy="3196380"/>
              </a:xfrm>
              <a:prstGeom prst="line">
                <a:avLst/>
              </a:prstGeom>
              <a:ln w="9525">
                <a:solidFill>
                  <a:srgbClr val="7030A0"/>
                </a:solidFill>
                <a:prstDash val="dash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804D3477-C58B-F1C5-2598-CEF5C26EA8F3}"/>
                </a:ext>
              </a:extLst>
            </p:cNvPr>
            <p:cNvCxnSpPr/>
            <p:nvPr/>
          </p:nvCxnSpPr>
          <p:spPr>
            <a:xfrm>
              <a:off x="9084802" y="1881968"/>
              <a:ext cx="1759404" cy="0"/>
            </a:xfrm>
            <a:prstGeom prst="straightConnector1">
              <a:avLst/>
            </a:prstGeom>
            <a:ln w="9525"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0586F1CB-21AD-0B82-3DB2-3E23E77693EF}"/>
                </a:ext>
              </a:extLst>
            </p:cNvPr>
            <p:cNvSpPr txBox="1"/>
            <p:nvPr/>
          </p:nvSpPr>
          <p:spPr>
            <a:xfrm>
              <a:off x="9671854" y="1585934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t1-t0</a:t>
              </a:r>
              <a:endParaRPr lang="en-US" dirty="0"/>
            </a:p>
          </p:txBody>
        </p:sp>
      </p:grpSp>
      <p:sp>
        <p:nvSpPr>
          <p:cNvPr id="64" name="Rectangle 63">
            <a:extLst>
              <a:ext uri="{FF2B5EF4-FFF2-40B4-BE49-F238E27FC236}">
                <a16:creationId xmlns:a16="http://schemas.microsoft.com/office/drawing/2014/main" id="{980733F8-FFB0-0F32-714B-379BEDE2DD8E}"/>
              </a:ext>
            </a:extLst>
          </p:cNvPr>
          <p:cNvSpPr/>
          <p:nvPr/>
        </p:nvSpPr>
        <p:spPr>
          <a:xfrm>
            <a:off x="11789117" y="826177"/>
            <a:ext cx="1494985" cy="3246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46BDA376-CECC-EF73-FFC7-604E30039E1E}"/>
              </a:ext>
            </a:extLst>
          </p:cNvPr>
          <p:cNvGrpSpPr/>
          <p:nvPr/>
        </p:nvGrpSpPr>
        <p:grpSpPr>
          <a:xfrm>
            <a:off x="178901" y="727384"/>
            <a:ext cx="3896116" cy="3530220"/>
            <a:chOff x="-12687" y="702739"/>
            <a:chExt cx="3896116" cy="3530220"/>
          </a:xfrm>
        </p:grpSpPr>
        <p:pic>
          <p:nvPicPr>
            <p:cNvPr id="11" name="Picture 10" descr="A blue dotted graph with numbers&#10;&#10;Description automatically generated with medium confidence">
              <a:extLst>
                <a:ext uri="{FF2B5EF4-FFF2-40B4-BE49-F238E27FC236}">
                  <a16:creationId xmlns:a16="http://schemas.microsoft.com/office/drawing/2014/main" id="{407D6B2E-9020-1756-A796-A90459CF4A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3594" y="702739"/>
              <a:ext cx="3719835" cy="3266821"/>
            </a:xfrm>
            <a:prstGeom prst="rect">
              <a:avLst/>
            </a:prstGeom>
          </p:spPr>
        </p:pic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32A02E5D-5D0E-9CB3-7470-DC60611A0244}"/>
                </a:ext>
              </a:extLst>
            </p:cNvPr>
            <p:cNvSpPr txBox="1"/>
            <p:nvPr/>
          </p:nvSpPr>
          <p:spPr>
            <a:xfrm>
              <a:off x="1597879" y="3955960"/>
              <a:ext cx="10567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Drift time (ns)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6865D81E-010C-44E4-9EE1-1B0DDF7F985C}"/>
                </a:ext>
              </a:extLst>
            </p:cNvPr>
            <p:cNvSpPr txBox="1"/>
            <p:nvPr/>
          </p:nvSpPr>
          <p:spPr>
            <a:xfrm rot="16200000">
              <a:off x="-505739" y="2086150"/>
              <a:ext cx="126310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Propagation time</a:t>
              </a: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7696EE64-427A-72CE-6B77-5F311626500C}"/>
              </a:ext>
            </a:extLst>
          </p:cNvPr>
          <p:cNvGrpSpPr/>
          <p:nvPr/>
        </p:nvGrpSpPr>
        <p:grpSpPr>
          <a:xfrm>
            <a:off x="4031773" y="757784"/>
            <a:ext cx="3694927" cy="3485803"/>
            <a:chOff x="3787905" y="731112"/>
            <a:chExt cx="3694927" cy="3485803"/>
          </a:xfrm>
        </p:grpSpPr>
        <p:pic>
          <p:nvPicPr>
            <p:cNvPr id="10" name="Picture 9" descr="A graph with blue lines&#10;&#10;Description automatically generated">
              <a:extLst>
                <a:ext uri="{FF2B5EF4-FFF2-40B4-BE49-F238E27FC236}">
                  <a16:creationId xmlns:a16="http://schemas.microsoft.com/office/drawing/2014/main" id="{43F57D5A-B8F3-A848-D89D-A7FD09FBA9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3974"/>
            <a:stretch/>
          </p:blipFill>
          <p:spPr>
            <a:xfrm>
              <a:off x="4037438" y="731112"/>
              <a:ext cx="3445394" cy="3224848"/>
            </a:xfrm>
            <a:prstGeom prst="rect">
              <a:avLst/>
            </a:prstGeom>
          </p:spPr>
        </p:pic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5F8464D2-EC91-E50A-668B-0129ECABB74B}"/>
                </a:ext>
              </a:extLst>
            </p:cNvPr>
            <p:cNvSpPr txBox="1"/>
            <p:nvPr/>
          </p:nvSpPr>
          <p:spPr>
            <a:xfrm rot="16200000">
              <a:off x="3033789" y="2102357"/>
              <a:ext cx="178523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Propagation time average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2BFBABEA-E699-28AB-BD16-C4A22C6937C0}"/>
                </a:ext>
              </a:extLst>
            </p:cNvPr>
            <p:cNvSpPr txBox="1"/>
            <p:nvPr/>
          </p:nvSpPr>
          <p:spPr>
            <a:xfrm>
              <a:off x="5334283" y="3939916"/>
              <a:ext cx="10567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Drift time (ns)</a:t>
              </a:r>
            </a:p>
          </p:txBody>
        </p:sp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id="{63647BD2-7AE5-A915-D629-458449A9C142}"/>
              </a:ext>
            </a:extLst>
          </p:cNvPr>
          <p:cNvSpPr txBox="1"/>
          <p:nvPr/>
        </p:nvSpPr>
        <p:spPr>
          <a:xfrm>
            <a:off x="3434316" y="-935665"/>
            <a:ext cx="2406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Fix/add more events!!!!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A5C0E3-1C40-9434-E1C1-45DB0E53355C}"/>
              </a:ext>
            </a:extLst>
          </p:cNvPr>
          <p:cNvSpPr txBox="1"/>
          <p:nvPr/>
        </p:nvSpPr>
        <p:spPr>
          <a:xfrm>
            <a:off x="7978678" y="665484"/>
            <a:ext cx="112723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Anode waveform</a:t>
            </a:r>
            <a:endParaRPr lang="en-US" sz="1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364EC2-69AF-768C-E7C3-1C40A5510DD0}"/>
              </a:ext>
            </a:extLst>
          </p:cNvPr>
          <p:cNvSpPr txBox="1"/>
          <p:nvPr/>
        </p:nvSpPr>
        <p:spPr>
          <a:xfrm rot="16200000">
            <a:off x="7308046" y="2104254"/>
            <a:ext cx="123463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Voltage amplitude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F60DB7-755E-AE6D-73AE-8E967BF6EA9E}"/>
              </a:ext>
            </a:extLst>
          </p:cNvPr>
          <p:cNvSpPr txBox="1"/>
          <p:nvPr/>
        </p:nvSpPr>
        <p:spPr>
          <a:xfrm>
            <a:off x="9960273" y="3867242"/>
            <a:ext cx="46839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397789142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8DA01E-3954-ED5F-8066-A640A5DB43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C41B29-0957-1D13-E8CA-D9072D72E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Evidence of height dependent TS correction effects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E7CBD8-9343-A957-6AAB-A0DBFA67B8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07/03/2024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55051B-011D-E05E-3E92-4B8EE691C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Vertical Reconstruction Analysis Talk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8B9AB0-8EDB-02B6-DA50-1B89AB776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75C06-E6FF-2B41-9965-ECD387385993}" type="slidenum">
              <a:rPr lang="en-US" smtClean="0"/>
              <a:t>64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3C68798-78B6-1AA7-C018-A90D9DCABC32}"/>
              </a:ext>
            </a:extLst>
          </p:cNvPr>
          <p:cNvSpPr/>
          <p:nvPr/>
        </p:nvSpPr>
        <p:spPr>
          <a:xfrm>
            <a:off x="1149642" y="473677"/>
            <a:ext cx="4291271" cy="3305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DEDD76AF-7373-1C83-1DEE-385E3DFFD5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97" b="697"/>
          <a:stretch/>
        </p:blipFill>
        <p:spPr>
          <a:xfrm>
            <a:off x="-4355431" y="-631641"/>
            <a:ext cx="3589079" cy="3244877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DAB0AD33-46E6-96C0-8197-739D96551EC5}"/>
              </a:ext>
            </a:extLst>
          </p:cNvPr>
          <p:cNvSpPr txBox="1"/>
          <p:nvPr/>
        </p:nvSpPr>
        <p:spPr>
          <a:xfrm>
            <a:off x="355182" y="4249676"/>
            <a:ext cx="1191478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Dependance of propagation time on drift time ~ 10% effect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Delay between avalanche reaching anode and plasma propagation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This delay depends on drift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‘jitter’ in signal or physical effect </a:t>
            </a:r>
            <a:r>
              <a:rPr lang="en-US" sz="1600" dirty="0" err="1"/>
              <a:t>eg.</a:t>
            </a:r>
            <a:r>
              <a:rPr lang="en-US" sz="1600" dirty="0"/>
              <a:t> Acceleration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correct t0 as a metric for when plasma starts to move vertically </a:t>
            </a: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302A41DF-8516-4947-770A-13112090912B}"/>
              </a:ext>
            </a:extLst>
          </p:cNvPr>
          <p:cNvGrpSpPr/>
          <p:nvPr/>
        </p:nvGrpSpPr>
        <p:grpSpPr>
          <a:xfrm>
            <a:off x="8020226" y="-305210"/>
            <a:ext cx="7791267" cy="5530240"/>
            <a:chOff x="7670363" y="-329939"/>
            <a:chExt cx="7791267" cy="5582691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8AB98EBE-207F-63AD-2593-EA4E5C1F8D88}"/>
                </a:ext>
              </a:extLst>
            </p:cNvPr>
            <p:cNvGrpSpPr/>
            <p:nvPr/>
          </p:nvGrpSpPr>
          <p:grpSpPr>
            <a:xfrm>
              <a:off x="7670363" y="-329939"/>
              <a:ext cx="7791267" cy="5582691"/>
              <a:chOff x="866521" y="-328288"/>
              <a:chExt cx="10284171" cy="7403650"/>
            </a:xfrm>
          </p:grpSpPr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1F0FDF9C-0ADD-D3E5-D232-7895022C66DC}"/>
                  </a:ext>
                </a:extLst>
              </p:cNvPr>
              <p:cNvGrpSpPr/>
              <p:nvPr/>
            </p:nvGrpSpPr>
            <p:grpSpPr>
              <a:xfrm>
                <a:off x="866521" y="-328288"/>
                <a:ext cx="10284171" cy="7403650"/>
                <a:chOff x="8766689" y="3275908"/>
                <a:chExt cx="2719940" cy="2342851"/>
              </a:xfrm>
            </p:grpSpPr>
            <p:grpSp>
              <p:nvGrpSpPr>
                <p:cNvPr id="46" name="Group 45">
                  <a:extLst>
                    <a:ext uri="{FF2B5EF4-FFF2-40B4-BE49-F238E27FC236}">
                      <a16:creationId xmlns:a16="http://schemas.microsoft.com/office/drawing/2014/main" id="{FAF90753-F54A-E5DE-7347-6001CD4B36E1}"/>
                    </a:ext>
                  </a:extLst>
                </p:cNvPr>
                <p:cNvGrpSpPr/>
                <p:nvPr/>
              </p:nvGrpSpPr>
              <p:grpSpPr>
                <a:xfrm>
                  <a:off x="8766689" y="3275908"/>
                  <a:ext cx="2719939" cy="2342851"/>
                  <a:chOff x="1390522" y="2682533"/>
                  <a:chExt cx="3573556" cy="1853145"/>
                </a:xfrm>
              </p:grpSpPr>
              <p:sp>
                <p:nvSpPr>
                  <p:cNvPr id="49" name="Arc 48">
                    <a:extLst>
                      <a:ext uri="{FF2B5EF4-FFF2-40B4-BE49-F238E27FC236}">
                        <a16:creationId xmlns:a16="http://schemas.microsoft.com/office/drawing/2014/main" id="{DC55A0EA-DA4C-6287-A0BC-CB2416B9936F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2884200" y="2684596"/>
                    <a:ext cx="421183" cy="752777"/>
                  </a:xfrm>
                  <a:prstGeom prst="arc">
                    <a:avLst>
                      <a:gd name="adj1" fmla="val 16200000"/>
                      <a:gd name="adj2" fmla="val 96246"/>
                    </a:avLst>
                  </a:prstGeom>
                  <a:ln w="9525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cxnSp>
                <p:nvCxnSpPr>
                  <p:cNvPr id="50" name="Straight Connector 49">
                    <a:extLst>
                      <a:ext uri="{FF2B5EF4-FFF2-40B4-BE49-F238E27FC236}">
                        <a16:creationId xmlns:a16="http://schemas.microsoft.com/office/drawing/2014/main" id="{6D792BF7-5ABE-2B42-16FA-BACCB10F7A9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088045" y="3437373"/>
                    <a:ext cx="927453" cy="0"/>
                  </a:xfrm>
                  <a:prstGeom prst="line">
                    <a:avLst/>
                  </a:prstGeom>
                  <a:ln w="9525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51" name="Group 50">
                    <a:extLst>
                      <a:ext uri="{FF2B5EF4-FFF2-40B4-BE49-F238E27FC236}">
                        <a16:creationId xmlns:a16="http://schemas.microsoft.com/office/drawing/2014/main" id="{AE79F5A1-371C-ADA2-C659-E8C805EBDD27}"/>
                      </a:ext>
                    </a:extLst>
                  </p:cNvPr>
                  <p:cNvGrpSpPr/>
                  <p:nvPr/>
                </p:nvGrpSpPr>
                <p:grpSpPr>
                  <a:xfrm>
                    <a:off x="1390522" y="3437374"/>
                    <a:ext cx="1074215" cy="1098304"/>
                    <a:chOff x="4631335" y="3001380"/>
                    <a:chExt cx="3904081" cy="1900739"/>
                  </a:xfrm>
                </p:grpSpPr>
                <p:cxnSp>
                  <p:nvCxnSpPr>
                    <p:cNvPr id="59" name="Straight Connector 58">
                      <a:extLst>
                        <a:ext uri="{FF2B5EF4-FFF2-40B4-BE49-F238E27FC236}">
                          <a16:creationId xmlns:a16="http://schemas.microsoft.com/office/drawing/2014/main" id="{013D0446-2FB0-3AD9-FB4D-69C29614573E}"/>
                        </a:ext>
                      </a:extLst>
                    </p:cNvPr>
                    <p:cNvCxnSpPr>
                      <a:cxnSpLocks/>
                      <a:endCxn id="61" idx="0"/>
                    </p:cNvCxnSpPr>
                    <p:nvPr/>
                  </p:nvCxnSpPr>
                  <p:spPr>
                    <a:xfrm>
                      <a:off x="4631335" y="3008607"/>
                      <a:ext cx="2084079" cy="0"/>
                    </a:xfrm>
                    <a:prstGeom prst="line">
                      <a:avLst/>
                    </a:prstGeom>
                    <a:ln w="9525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60" name="Group 59">
                      <a:extLst>
                        <a:ext uri="{FF2B5EF4-FFF2-40B4-BE49-F238E27FC236}">
                          <a16:creationId xmlns:a16="http://schemas.microsoft.com/office/drawing/2014/main" id="{E80193C1-DE72-2EAB-79B0-8EADD0AA8A1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594179" y="3001380"/>
                      <a:ext cx="1941237" cy="1900739"/>
                      <a:chOff x="6594179" y="3001380"/>
                      <a:chExt cx="1941237" cy="1900739"/>
                    </a:xfrm>
                  </p:grpSpPr>
                  <p:sp>
                    <p:nvSpPr>
                      <p:cNvPr id="61" name="Arc 60">
                        <a:extLst>
                          <a:ext uri="{FF2B5EF4-FFF2-40B4-BE49-F238E27FC236}">
                            <a16:creationId xmlns:a16="http://schemas.microsoft.com/office/drawing/2014/main" id="{0388F3D2-868A-F590-ED0E-A6A8DA5921E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594179" y="3008607"/>
                        <a:ext cx="242473" cy="1893512"/>
                      </a:xfrm>
                      <a:prstGeom prst="arc">
                        <a:avLst/>
                      </a:prstGeom>
                      <a:ln w="9525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62" name="Arc 61">
                        <a:extLst>
                          <a:ext uri="{FF2B5EF4-FFF2-40B4-BE49-F238E27FC236}">
                            <a16:creationId xmlns:a16="http://schemas.microsoft.com/office/drawing/2014/main" id="{273A2005-CBD6-7291-106B-CD09DA6BCB27}"/>
                          </a:ext>
                        </a:extLst>
                      </p:cNvPr>
                      <p:cNvSpPr/>
                      <p:nvPr/>
                    </p:nvSpPr>
                    <p:spPr>
                      <a:xfrm flipH="1">
                        <a:off x="7011240" y="3001380"/>
                        <a:ext cx="1524176" cy="1763246"/>
                      </a:xfrm>
                      <a:prstGeom prst="arc">
                        <a:avLst>
                          <a:gd name="adj1" fmla="val 16200000"/>
                          <a:gd name="adj2" fmla="val 96246"/>
                        </a:avLst>
                      </a:prstGeom>
                      <a:ln w="9525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63" name="Freeform 62">
                        <a:extLst>
                          <a:ext uri="{FF2B5EF4-FFF2-40B4-BE49-F238E27FC236}">
                            <a16:creationId xmlns:a16="http://schemas.microsoft.com/office/drawing/2014/main" id="{0088E9C6-E66D-7230-408B-38B18E9A585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834301" y="3854730"/>
                        <a:ext cx="179294" cy="199173"/>
                      </a:xfrm>
                      <a:custGeom>
                        <a:avLst/>
                        <a:gdLst>
                          <a:gd name="connsiteX0" fmla="*/ 0 w 179294"/>
                          <a:gd name="connsiteY0" fmla="*/ 125506 h 272240"/>
                          <a:gd name="connsiteX1" fmla="*/ 107576 w 179294"/>
                          <a:gd name="connsiteY1" fmla="*/ 268941 h 272240"/>
                          <a:gd name="connsiteX2" fmla="*/ 179294 w 179294"/>
                          <a:gd name="connsiteY2" fmla="*/ 0 h 27224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</a:cxnLst>
                        <a:rect l="l" t="t" r="r" b="b"/>
                        <a:pathLst>
                          <a:path w="179294" h="272240">
                            <a:moveTo>
                              <a:pt x="0" y="125506"/>
                            </a:moveTo>
                            <a:cubicBezTo>
                              <a:pt x="38847" y="207682"/>
                              <a:pt x="77694" y="289859"/>
                              <a:pt x="107576" y="268941"/>
                            </a:cubicBezTo>
                            <a:cubicBezTo>
                              <a:pt x="137458" y="248023"/>
                              <a:pt x="161365" y="34365"/>
                              <a:pt x="179294" y="0"/>
                            </a:cubicBezTo>
                          </a:path>
                        </a:pathLst>
                      </a:custGeom>
                      <a:noFill/>
                      <a:ln w="9525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</p:grpSp>
              </p:grpSp>
              <p:cxnSp>
                <p:nvCxnSpPr>
                  <p:cNvPr id="52" name="Straight Connector 51">
                    <a:extLst>
                      <a:ext uri="{FF2B5EF4-FFF2-40B4-BE49-F238E27FC236}">
                        <a16:creationId xmlns:a16="http://schemas.microsoft.com/office/drawing/2014/main" id="{68806747-6181-FB3A-14EB-F53059DD305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55047" y="3437373"/>
                    <a:ext cx="531212" cy="0"/>
                  </a:xfrm>
                  <a:prstGeom prst="line">
                    <a:avLst/>
                  </a:prstGeom>
                  <a:ln w="9525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" name="Straight Connector 52">
                    <a:extLst>
                      <a:ext uri="{FF2B5EF4-FFF2-40B4-BE49-F238E27FC236}">
                        <a16:creationId xmlns:a16="http://schemas.microsoft.com/office/drawing/2014/main" id="{E75B58B1-00E4-DAD5-AF92-A99375DF0008}"/>
                      </a:ext>
                    </a:extLst>
                  </p:cNvPr>
                  <p:cNvCxnSpPr/>
                  <p:nvPr/>
                </p:nvCxnSpPr>
                <p:spPr>
                  <a:xfrm>
                    <a:off x="2786259" y="3437374"/>
                    <a:ext cx="66070" cy="519449"/>
                  </a:xfrm>
                  <a:prstGeom prst="line">
                    <a:avLst/>
                  </a:prstGeom>
                  <a:ln w="9525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" name="Straight Connector 53">
                    <a:extLst>
                      <a:ext uri="{FF2B5EF4-FFF2-40B4-BE49-F238E27FC236}">
                        <a16:creationId xmlns:a16="http://schemas.microsoft.com/office/drawing/2014/main" id="{4744803A-A2AC-456F-405B-9630000E671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2852329" y="3063717"/>
                    <a:ext cx="31569" cy="880302"/>
                  </a:xfrm>
                  <a:prstGeom prst="line">
                    <a:avLst/>
                  </a:prstGeom>
                  <a:ln w="9525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5" name="Arc 54">
                    <a:extLst>
                      <a:ext uri="{FF2B5EF4-FFF2-40B4-BE49-F238E27FC236}">
                        <a16:creationId xmlns:a16="http://schemas.microsoft.com/office/drawing/2014/main" id="{2D81AEA7-531C-68CC-A795-080278ECBF73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4109764" y="2682533"/>
                    <a:ext cx="421183" cy="752777"/>
                  </a:xfrm>
                  <a:prstGeom prst="arc">
                    <a:avLst>
                      <a:gd name="adj1" fmla="val 16200000"/>
                      <a:gd name="adj2" fmla="val 96246"/>
                    </a:avLst>
                  </a:prstGeom>
                  <a:ln w="9525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cxnSp>
                <p:nvCxnSpPr>
                  <p:cNvPr id="56" name="Straight Connector 55">
                    <a:extLst>
                      <a:ext uri="{FF2B5EF4-FFF2-40B4-BE49-F238E27FC236}">
                        <a16:creationId xmlns:a16="http://schemas.microsoft.com/office/drawing/2014/main" id="{09A2914C-3EFC-E2DD-8609-870863467F4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3609" y="3435310"/>
                    <a:ext cx="650469" cy="0"/>
                  </a:xfrm>
                  <a:prstGeom prst="line">
                    <a:avLst/>
                  </a:prstGeom>
                  <a:ln w="9525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7" name="Straight Connector 56">
                    <a:extLst>
                      <a:ext uri="{FF2B5EF4-FFF2-40B4-BE49-F238E27FC236}">
                        <a16:creationId xmlns:a16="http://schemas.microsoft.com/office/drawing/2014/main" id="{81438A13-52BE-AB05-E038-1A818AA9DED2}"/>
                      </a:ext>
                    </a:extLst>
                  </p:cNvPr>
                  <p:cNvCxnSpPr/>
                  <p:nvPr/>
                </p:nvCxnSpPr>
                <p:spPr>
                  <a:xfrm>
                    <a:off x="4011823" y="3435311"/>
                    <a:ext cx="66070" cy="519449"/>
                  </a:xfrm>
                  <a:prstGeom prst="line">
                    <a:avLst/>
                  </a:prstGeom>
                  <a:ln w="9525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8" name="Straight Connector 57">
                    <a:extLst>
                      <a:ext uri="{FF2B5EF4-FFF2-40B4-BE49-F238E27FC236}">
                        <a16:creationId xmlns:a16="http://schemas.microsoft.com/office/drawing/2014/main" id="{7C9BEFA5-A05D-2ABC-CAD0-6D09A65DD0C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4077893" y="3061653"/>
                    <a:ext cx="31569" cy="880302"/>
                  </a:xfrm>
                  <a:prstGeom prst="line">
                    <a:avLst/>
                  </a:prstGeom>
                  <a:ln w="9525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47" name="Straight Connector 46">
                  <a:extLst>
                    <a:ext uri="{FF2B5EF4-FFF2-40B4-BE49-F238E27FC236}">
                      <a16:creationId xmlns:a16="http://schemas.microsoft.com/office/drawing/2014/main" id="{EAF41C9E-8106-544B-42C6-674FA44EAEE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766996" y="3785391"/>
                  <a:ext cx="0" cy="1265377"/>
                </a:xfrm>
                <a:prstGeom prst="line">
                  <a:avLst/>
                </a:prstGeom>
                <a:ln w="952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Straight Connector 47">
                  <a:extLst>
                    <a:ext uri="{FF2B5EF4-FFF2-40B4-BE49-F238E27FC236}">
                      <a16:creationId xmlns:a16="http://schemas.microsoft.com/office/drawing/2014/main" id="{77D05484-32AC-6E3C-3972-7422354D68D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772992" y="5050768"/>
                  <a:ext cx="2713637" cy="0"/>
                </a:xfrm>
                <a:prstGeom prst="line">
                  <a:avLst/>
                </a:prstGeom>
                <a:ln w="952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6" name="Straight Arrow Connector 35">
                <a:extLst>
                  <a:ext uri="{FF2B5EF4-FFF2-40B4-BE49-F238E27FC236}">
                    <a16:creationId xmlns:a16="http://schemas.microsoft.com/office/drawing/2014/main" id="{9D3C431F-FCA2-9CB8-A56C-11398761794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280170" y="2581019"/>
                <a:ext cx="1085403" cy="0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1D7CAE78-CC65-74DF-94F8-2EC9B3C35B09}"/>
                  </a:ext>
                </a:extLst>
              </p:cNvPr>
              <p:cNvCxnSpPr/>
              <p:nvPr/>
            </p:nvCxnSpPr>
            <p:spPr>
              <a:xfrm>
                <a:off x="8454488" y="3270581"/>
                <a:ext cx="0" cy="2018385"/>
              </a:xfrm>
              <a:prstGeom prst="line">
                <a:avLst/>
              </a:prstGeom>
              <a:ln w="9525">
                <a:solidFill>
                  <a:srgbClr val="7030A0"/>
                </a:solidFill>
                <a:prstDash val="dash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F6AA94C6-403C-69FB-9D56-DD4705EF837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60557" y="2088865"/>
                <a:ext cx="30372" cy="3196380"/>
              </a:xfrm>
              <a:prstGeom prst="line">
                <a:avLst/>
              </a:prstGeom>
              <a:ln w="9525">
                <a:solidFill>
                  <a:srgbClr val="7030A0"/>
                </a:solidFill>
                <a:prstDash val="dash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39BE1FB7-9074-3771-0BE1-F06159E1E415}"/>
                </a:ext>
              </a:extLst>
            </p:cNvPr>
            <p:cNvCxnSpPr/>
            <p:nvPr/>
          </p:nvCxnSpPr>
          <p:spPr>
            <a:xfrm>
              <a:off x="9084802" y="1881968"/>
              <a:ext cx="1759404" cy="0"/>
            </a:xfrm>
            <a:prstGeom prst="straightConnector1">
              <a:avLst/>
            </a:prstGeom>
            <a:ln w="9525"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0DFF5F46-F66A-ADD0-B410-E350D7CCDB01}"/>
                </a:ext>
              </a:extLst>
            </p:cNvPr>
            <p:cNvSpPr txBox="1"/>
            <p:nvPr/>
          </p:nvSpPr>
          <p:spPr>
            <a:xfrm>
              <a:off x="9671854" y="1585934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t1-t0</a:t>
              </a:r>
              <a:endParaRPr lang="en-US" dirty="0"/>
            </a:p>
          </p:txBody>
        </p:sp>
      </p:grpSp>
      <p:sp>
        <p:nvSpPr>
          <p:cNvPr id="64" name="Rectangle 63">
            <a:extLst>
              <a:ext uri="{FF2B5EF4-FFF2-40B4-BE49-F238E27FC236}">
                <a16:creationId xmlns:a16="http://schemas.microsoft.com/office/drawing/2014/main" id="{7267F4EB-8CDD-98D3-7C70-228B14EB8330}"/>
              </a:ext>
            </a:extLst>
          </p:cNvPr>
          <p:cNvSpPr/>
          <p:nvPr/>
        </p:nvSpPr>
        <p:spPr>
          <a:xfrm>
            <a:off x="11789117" y="826177"/>
            <a:ext cx="1494985" cy="3246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3B72ED08-34AE-80BD-35F7-AECE27B924F0}"/>
              </a:ext>
            </a:extLst>
          </p:cNvPr>
          <p:cNvGrpSpPr/>
          <p:nvPr/>
        </p:nvGrpSpPr>
        <p:grpSpPr>
          <a:xfrm>
            <a:off x="178901" y="727384"/>
            <a:ext cx="3896116" cy="3530220"/>
            <a:chOff x="-12687" y="702739"/>
            <a:chExt cx="3896116" cy="3530220"/>
          </a:xfrm>
        </p:grpSpPr>
        <p:pic>
          <p:nvPicPr>
            <p:cNvPr id="11" name="Picture 10" descr="A blue dotted graph with numbers&#10;&#10;Description automatically generated with medium confidence">
              <a:extLst>
                <a:ext uri="{FF2B5EF4-FFF2-40B4-BE49-F238E27FC236}">
                  <a16:creationId xmlns:a16="http://schemas.microsoft.com/office/drawing/2014/main" id="{AF1116B0-794B-5731-29F0-C5A0DC3DED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3594" y="702739"/>
              <a:ext cx="3719835" cy="3266821"/>
            </a:xfrm>
            <a:prstGeom prst="rect">
              <a:avLst/>
            </a:prstGeom>
          </p:spPr>
        </p:pic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69046585-F72B-F9C4-1032-971D01505246}"/>
                </a:ext>
              </a:extLst>
            </p:cNvPr>
            <p:cNvSpPr txBox="1"/>
            <p:nvPr/>
          </p:nvSpPr>
          <p:spPr>
            <a:xfrm>
              <a:off x="1597879" y="3955960"/>
              <a:ext cx="10567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Drift time (ns)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83E2A15E-1E7A-34A8-E04A-533BFEDBB294}"/>
                </a:ext>
              </a:extLst>
            </p:cNvPr>
            <p:cNvSpPr txBox="1"/>
            <p:nvPr/>
          </p:nvSpPr>
          <p:spPr>
            <a:xfrm rot="16200000">
              <a:off x="-505739" y="2086150"/>
              <a:ext cx="126310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Propagation time</a:t>
              </a: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F5919C33-8C13-D89C-C507-79E8B8D6BC10}"/>
              </a:ext>
            </a:extLst>
          </p:cNvPr>
          <p:cNvGrpSpPr/>
          <p:nvPr/>
        </p:nvGrpSpPr>
        <p:grpSpPr>
          <a:xfrm>
            <a:off x="4031773" y="757784"/>
            <a:ext cx="3694927" cy="3485803"/>
            <a:chOff x="3787905" y="731112"/>
            <a:chExt cx="3694927" cy="3485803"/>
          </a:xfrm>
        </p:grpSpPr>
        <p:pic>
          <p:nvPicPr>
            <p:cNvPr id="10" name="Picture 9" descr="A graph with blue lines&#10;&#10;Description automatically generated">
              <a:extLst>
                <a:ext uri="{FF2B5EF4-FFF2-40B4-BE49-F238E27FC236}">
                  <a16:creationId xmlns:a16="http://schemas.microsoft.com/office/drawing/2014/main" id="{27CFAEA7-A6A7-704C-0B73-B88F2B3416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3974"/>
            <a:stretch/>
          </p:blipFill>
          <p:spPr>
            <a:xfrm>
              <a:off x="4037438" y="731112"/>
              <a:ext cx="3445394" cy="3224848"/>
            </a:xfrm>
            <a:prstGeom prst="rect">
              <a:avLst/>
            </a:prstGeom>
          </p:spPr>
        </p:pic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81A04F46-0315-9630-5538-0D51765FB391}"/>
                </a:ext>
              </a:extLst>
            </p:cNvPr>
            <p:cNvSpPr txBox="1"/>
            <p:nvPr/>
          </p:nvSpPr>
          <p:spPr>
            <a:xfrm rot="16200000">
              <a:off x="3033789" y="2102357"/>
              <a:ext cx="178523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Propagation time average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A1D97A89-6B90-49C0-426E-16DDC1CE411C}"/>
                </a:ext>
              </a:extLst>
            </p:cNvPr>
            <p:cNvSpPr txBox="1"/>
            <p:nvPr/>
          </p:nvSpPr>
          <p:spPr>
            <a:xfrm>
              <a:off x="5334283" y="3939916"/>
              <a:ext cx="10567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Drift time (ns)</a:t>
              </a:r>
            </a:p>
          </p:txBody>
        </p:sp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id="{2CA63EE9-8886-3E27-3834-3CBEEF78BE65}"/>
              </a:ext>
            </a:extLst>
          </p:cNvPr>
          <p:cNvSpPr txBox="1"/>
          <p:nvPr/>
        </p:nvSpPr>
        <p:spPr>
          <a:xfrm>
            <a:off x="3434316" y="-935665"/>
            <a:ext cx="2406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Fix/add more events!!!!</a:t>
            </a:r>
          </a:p>
        </p:txBody>
      </p:sp>
    </p:spTree>
    <p:extLst>
      <p:ext uri="{BB962C8B-B14F-4D97-AF65-F5344CB8AC3E}">
        <p14:creationId xmlns:p14="http://schemas.microsoft.com/office/powerpoint/2010/main" val="325302737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639A43-63C3-3778-F2DA-A06C5320FF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17ACA6-65E3-295A-CBD1-FADA2298B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Evidence of height dependent TS correction effects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21FEC8-110D-30F4-EA21-BF662E575E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07/03/2024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37A1EA-747F-04C1-650E-A2AA9C7339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Vertical Reconstruction Analysis Talk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23BC56-8CA6-11F4-BD0C-F50F86072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75C06-E6FF-2B41-9965-ECD387385993}" type="slidenum">
              <a:rPr lang="en-US" smtClean="0"/>
              <a:t>65</a:t>
            </a:fld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1F8A3CB-A37B-FD8C-6313-22A4D55624B6}"/>
              </a:ext>
            </a:extLst>
          </p:cNvPr>
          <p:cNvGrpSpPr/>
          <p:nvPr/>
        </p:nvGrpSpPr>
        <p:grpSpPr>
          <a:xfrm>
            <a:off x="557834" y="713853"/>
            <a:ext cx="5622833" cy="5535808"/>
            <a:chOff x="3849436" y="731112"/>
            <a:chExt cx="3669430" cy="3408618"/>
          </a:xfrm>
        </p:grpSpPr>
        <p:pic>
          <p:nvPicPr>
            <p:cNvPr id="7" name="Picture 6" descr="A graph with blue lines&#10;&#10;Description automatically generated">
              <a:extLst>
                <a:ext uri="{FF2B5EF4-FFF2-40B4-BE49-F238E27FC236}">
                  <a16:creationId xmlns:a16="http://schemas.microsoft.com/office/drawing/2014/main" id="{8C208F96-5EAD-8D10-F8C7-10017FA8EB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3974"/>
            <a:stretch/>
          </p:blipFill>
          <p:spPr>
            <a:xfrm>
              <a:off x="4037439" y="731112"/>
              <a:ext cx="3439027" cy="3224848"/>
            </a:xfrm>
            <a:prstGeom prst="rect">
              <a:avLst/>
            </a:prstGeom>
          </p:spPr>
        </p:pic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BC144565-1529-8C43-5164-0FCD66371B05}"/>
                </a:ext>
              </a:extLst>
            </p:cNvPr>
            <p:cNvCxnSpPr/>
            <p:nvPr/>
          </p:nvCxnSpPr>
          <p:spPr>
            <a:xfrm flipH="1">
              <a:off x="5262933" y="2057155"/>
              <a:ext cx="62753" cy="83371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8FDE01C-2D1E-6E83-A74C-13D3D173BA69}"/>
                </a:ext>
              </a:extLst>
            </p:cNvPr>
            <p:cNvSpPr txBox="1"/>
            <p:nvPr/>
          </p:nvSpPr>
          <p:spPr>
            <a:xfrm>
              <a:off x="5035887" y="1901479"/>
              <a:ext cx="100014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Linear region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B72A331E-8B68-418B-A00D-A2699ACA8C1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92716" y="1328396"/>
              <a:ext cx="62753" cy="57902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C65E7AD-F3CC-C9F3-2050-34DF6E8E28E6}"/>
                </a:ext>
              </a:extLst>
            </p:cNvPr>
            <p:cNvSpPr txBox="1"/>
            <p:nvPr/>
          </p:nvSpPr>
          <p:spPr>
            <a:xfrm>
              <a:off x="6239798" y="1189896"/>
              <a:ext cx="12790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Non-linear region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115FDCAF-E545-94DF-AF2F-E0A21EE01D86}"/>
                </a:ext>
              </a:extLst>
            </p:cNvPr>
            <p:cNvCxnSpPr>
              <a:cxnSpLocks/>
            </p:cNvCxnSpPr>
            <p:nvPr/>
          </p:nvCxnSpPr>
          <p:spPr>
            <a:xfrm>
              <a:off x="4411268" y="1683591"/>
              <a:ext cx="48072" cy="85953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51C892E-53E6-D9A5-1091-63F10730DC64}"/>
                </a:ext>
              </a:extLst>
            </p:cNvPr>
            <p:cNvSpPr txBox="1"/>
            <p:nvPr/>
          </p:nvSpPr>
          <p:spPr>
            <a:xfrm>
              <a:off x="4257247" y="1533423"/>
              <a:ext cx="123473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Noise/</a:t>
              </a:r>
              <a:r>
                <a:rPr lang="en-US" sz="1200" dirty="0" err="1"/>
                <a:t>lowcount</a:t>
              </a:r>
              <a:endParaRPr lang="en-US" sz="1200" dirty="0"/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21A0207E-4F8F-9856-B867-E6AADCFC256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84439" y="2200854"/>
              <a:ext cx="0" cy="54632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17B8E76-39D8-4B7C-9536-3DE83036BC0B}"/>
                </a:ext>
              </a:extLst>
            </p:cNvPr>
            <p:cNvSpPr txBox="1"/>
            <p:nvPr/>
          </p:nvSpPr>
          <p:spPr>
            <a:xfrm>
              <a:off x="6578117" y="2747175"/>
              <a:ext cx="89834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Flat/low count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D1491CB-EAAF-AC34-55F0-6243D1FCA4A5}"/>
                </a:ext>
              </a:extLst>
            </p:cNvPr>
            <p:cNvSpPr txBox="1"/>
            <p:nvPr/>
          </p:nvSpPr>
          <p:spPr>
            <a:xfrm rot="16200000">
              <a:off x="2993251" y="1895173"/>
              <a:ext cx="1898805" cy="1864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Propagation time average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279A2B6-19EB-D330-7623-E952BD31BE5F}"/>
                </a:ext>
              </a:extLst>
            </p:cNvPr>
            <p:cNvSpPr txBox="1"/>
            <p:nvPr/>
          </p:nvSpPr>
          <p:spPr>
            <a:xfrm>
              <a:off x="5471463" y="3950219"/>
              <a:ext cx="729425" cy="189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Drift time (ns)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6186530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4799A7-A50B-A5CE-D115-83FB056157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E09ED3-0233-70E5-78A0-1BE6041F7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Evidence of height dependent TS correction effects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B698A3-259F-1A5A-8E8B-9643C4FD41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07/03/2024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4534CF-F807-331F-51B0-72630DDC9D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Vertical Reconstruction Analysis Talk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C0E07E-7F04-AB2C-3D14-D57DA734B5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75C06-E6FF-2B41-9965-ECD387385993}" type="slidenum">
              <a:rPr lang="en-US" smtClean="0"/>
              <a:t>66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59527BA-FB5E-3691-2A7E-B405515B50EA}"/>
                  </a:ext>
                </a:extLst>
              </p:cNvPr>
              <p:cNvSpPr txBox="1"/>
              <p:nvPr/>
            </p:nvSpPr>
            <p:spPr>
              <a:xfrm>
                <a:off x="6288248" y="937286"/>
                <a:ext cx="3884541" cy="35830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GB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GB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𝑝𝑟𝑜𝑝</m:t>
                        </m:r>
                      </m:sub>
                      <m:sup>
                        <m:r>
                          <a:rPr lang="en-GB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GB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GB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𝑝𝑟𝑜𝑝</m:t>
                        </m:r>
                      </m:sub>
                    </m:sSub>
                    <m:r>
                      <a:rPr lang="en-GB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GB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GB" sz="16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GB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GB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𝑑𝑟𝑖𝑓𝑡</m:t>
                        </m:r>
                      </m:sub>
                    </m:sSub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8BF9F1D-EBD7-680B-16B3-1F29995092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8248" y="937286"/>
                <a:ext cx="3884541" cy="35830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CDFD12D9-3A58-26A5-B2F5-605D41B5402C}"/>
              </a:ext>
            </a:extLst>
          </p:cNvPr>
          <p:cNvGrpSpPr/>
          <p:nvPr/>
        </p:nvGrpSpPr>
        <p:grpSpPr>
          <a:xfrm>
            <a:off x="557834" y="713853"/>
            <a:ext cx="5557862" cy="5535808"/>
            <a:chOff x="3849436" y="731112"/>
            <a:chExt cx="3627030" cy="3408618"/>
          </a:xfrm>
        </p:grpSpPr>
        <p:pic>
          <p:nvPicPr>
            <p:cNvPr id="11" name="Picture 10" descr="A graph with blue lines&#10;&#10;Description automatically generated">
              <a:extLst>
                <a:ext uri="{FF2B5EF4-FFF2-40B4-BE49-F238E27FC236}">
                  <a16:creationId xmlns:a16="http://schemas.microsoft.com/office/drawing/2014/main" id="{EB110B52-E7E5-D4F8-5B73-F728864DEC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3974"/>
            <a:stretch/>
          </p:blipFill>
          <p:spPr>
            <a:xfrm>
              <a:off x="4037439" y="731112"/>
              <a:ext cx="3439027" cy="3224848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7707B12-0B30-DD37-C600-0082CC628C84}"/>
                </a:ext>
              </a:extLst>
            </p:cNvPr>
            <p:cNvSpPr txBox="1"/>
            <p:nvPr/>
          </p:nvSpPr>
          <p:spPr>
            <a:xfrm rot="16200000">
              <a:off x="2993251" y="1895173"/>
              <a:ext cx="1898805" cy="1864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Propagation time average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2B35570-A822-0A65-EC4C-231F4AF332DA}"/>
                </a:ext>
              </a:extLst>
            </p:cNvPr>
            <p:cNvSpPr txBox="1"/>
            <p:nvPr/>
          </p:nvSpPr>
          <p:spPr>
            <a:xfrm>
              <a:off x="5471463" y="3950219"/>
              <a:ext cx="729425" cy="189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Drift time (ns)</a:t>
              </a:r>
            </a:p>
          </p:txBody>
        </p:sp>
      </p:grp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7706F56-395C-8F44-0982-9BDEB798606E}"/>
              </a:ext>
            </a:extLst>
          </p:cNvPr>
          <p:cNvCxnSpPr>
            <a:cxnSpLocks/>
          </p:cNvCxnSpPr>
          <p:nvPr/>
        </p:nvCxnSpPr>
        <p:spPr>
          <a:xfrm flipV="1">
            <a:off x="1806202" y="3640667"/>
            <a:ext cx="1885265" cy="1287608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C34114F-DDCC-5EA2-3AA6-FFB4213708AF}"/>
                  </a:ext>
                </a:extLst>
              </p:cNvPr>
              <p:cNvSpPr txBox="1"/>
              <p:nvPr/>
            </p:nvSpPr>
            <p:spPr>
              <a:xfrm>
                <a:off x="2538658" y="4394986"/>
                <a:ext cx="2822557" cy="2918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GB" sz="1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GB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𝑝𝑟𝑜𝑝</m:t>
                        </m:r>
                      </m:sub>
                      <m:sup>
                        <m:r>
                          <a:rPr lang="en-GB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GB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GB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𝑝𝑟𝑜𝑝</m:t>
                        </m:r>
                      </m:sub>
                    </m:sSub>
                    <m:r>
                      <a:rPr lang="en-GB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GB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GB" sz="12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GB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GB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𝑑𝑟𝑖𝑓𝑡</m:t>
                        </m:r>
                      </m:sub>
                    </m:sSub>
                  </m:oMath>
                </a14:m>
                <a:endParaRPr lang="en-US" sz="12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3A1402E-8A26-7084-B423-5D93881785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8658" y="4394986"/>
                <a:ext cx="2822557" cy="29181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2074408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DBC443-212A-F9B2-1262-E5AA5DDD2E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60679-4E0E-DAB5-E948-2F8F06F2A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Evidence of height dependent TS correction effects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55F89E-D138-AEEE-189A-66092E3923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07/03/2024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3C9BC4-50B7-C3D8-6405-02218FE56C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Vertical Reconstruction Analysis Talk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776241-90CC-7A30-63FE-E74FABA455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75C06-E6FF-2B41-9965-ECD387385993}" type="slidenum">
              <a:rPr lang="en-US" smtClean="0"/>
              <a:t>67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7343A76-B119-500C-2BFF-9324FA809126}"/>
                  </a:ext>
                </a:extLst>
              </p:cNvPr>
              <p:cNvSpPr txBox="1"/>
              <p:nvPr/>
            </p:nvSpPr>
            <p:spPr>
              <a:xfrm>
                <a:off x="6372837" y="1862200"/>
                <a:ext cx="1906274" cy="50129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GB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GB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</m:num>
                        <m:den>
                          <m:r>
                            <a:rPr lang="en-GB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GB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GB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22AEC7F-24B4-5625-AD39-1D60925275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2837" y="1862200"/>
                <a:ext cx="1906274" cy="501291"/>
              </a:xfrm>
              <a:prstGeom prst="rect">
                <a:avLst/>
              </a:prstGeom>
              <a:blipFill>
                <a:blip r:embed="rId2"/>
                <a:stretch>
                  <a:fillRect t="-2439" b="-7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38A05E7-E200-C363-E37E-7643F220D9C1}"/>
                  </a:ext>
                </a:extLst>
              </p:cNvPr>
              <p:cNvSpPr txBox="1"/>
              <p:nvPr/>
            </p:nvSpPr>
            <p:spPr>
              <a:xfrm>
                <a:off x="8309213" y="1862889"/>
                <a:ext cx="3196949" cy="53040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GB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</m:num>
                        <m:den>
                          <m:r>
                            <a:rPr lang="en-GB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GB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GB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GB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  <m:r>
                            <a:rPr lang="en-GB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en-GB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𝑑𝑟𝑖𝑓𝑡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D7F4602-43F1-9154-16DD-8AF49C3D7E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9213" y="1862889"/>
                <a:ext cx="3196949" cy="530402"/>
              </a:xfrm>
              <a:prstGeom prst="rect">
                <a:avLst/>
              </a:prstGeom>
              <a:blipFill>
                <a:blip r:embed="rId3"/>
                <a:stretch>
                  <a:fillRect t="-2326" b="-93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E564218-C5E7-835E-F751-FD86FD8D6904}"/>
              </a:ext>
            </a:extLst>
          </p:cNvPr>
          <p:cNvCxnSpPr>
            <a:cxnSpLocks/>
          </p:cNvCxnSpPr>
          <p:nvPr/>
        </p:nvCxnSpPr>
        <p:spPr>
          <a:xfrm>
            <a:off x="7885332" y="2121689"/>
            <a:ext cx="48324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2CD1582-EDC1-00A4-CAD9-72F405EF5E40}"/>
                  </a:ext>
                </a:extLst>
              </p:cNvPr>
              <p:cNvSpPr txBox="1"/>
              <p:nvPr/>
            </p:nvSpPr>
            <p:spPr>
              <a:xfrm>
                <a:off x="6288248" y="937286"/>
                <a:ext cx="3884541" cy="35830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GB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GB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𝑝𝑟𝑜𝑝</m:t>
                        </m:r>
                      </m:sub>
                      <m:sup>
                        <m:r>
                          <a:rPr lang="en-GB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GB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GB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𝑝𝑟𝑜𝑝</m:t>
                        </m:r>
                      </m:sub>
                    </m:sSub>
                    <m:r>
                      <a:rPr lang="en-GB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GB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GB" sz="16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GB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GB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𝑑𝑟𝑖𝑓𝑡</m:t>
                        </m:r>
                      </m:sub>
                    </m:sSub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6750F9E-2BF5-167A-5269-985884F741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8248" y="937286"/>
                <a:ext cx="3884541" cy="35830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C38F9EDF-B935-8277-2A8D-E203DDEB984F}"/>
              </a:ext>
            </a:extLst>
          </p:cNvPr>
          <p:cNvGrpSpPr/>
          <p:nvPr/>
        </p:nvGrpSpPr>
        <p:grpSpPr>
          <a:xfrm>
            <a:off x="557834" y="713853"/>
            <a:ext cx="5557862" cy="5535808"/>
            <a:chOff x="3849436" y="731112"/>
            <a:chExt cx="3627030" cy="3408618"/>
          </a:xfrm>
        </p:grpSpPr>
        <p:pic>
          <p:nvPicPr>
            <p:cNvPr id="11" name="Picture 10" descr="A graph with blue lines&#10;&#10;Description automatically generated">
              <a:extLst>
                <a:ext uri="{FF2B5EF4-FFF2-40B4-BE49-F238E27FC236}">
                  <a16:creationId xmlns:a16="http://schemas.microsoft.com/office/drawing/2014/main" id="{AAEEF1D8-378D-0149-5943-D91DD7BF2D3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3974"/>
            <a:stretch/>
          </p:blipFill>
          <p:spPr>
            <a:xfrm>
              <a:off x="4037439" y="731112"/>
              <a:ext cx="3439027" cy="3224848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B01349D-73F2-527C-3294-8C04BF939691}"/>
                </a:ext>
              </a:extLst>
            </p:cNvPr>
            <p:cNvSpPr txBox="1"/>
            <p:nvPr/>
          </p:nvSpPr>
          <p:spPr>
            <a:xfrm rot="16200000">
              <a:off x="2993251" y="1895173"/>
              <a:ext cx="1898805" cy="1864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Propagation time average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7FCD453-9B12-F592-54E4-7639CA84C6CF}"/>
                </a:ext>
              </a:extLst>
            </p:cNvPr>
            <p:cNvSpPr txBox="1"/>
            <p:nvPr/>
          </p:nvSpPr>
          <p:spPr>
            <a:xfrm>
              <a:off x="5471463" y="3950219"/>
              <a:ext cx="729425" cy="189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Drift time (ns)</a:t>
              </a:r>
            </a:p>
          </p:txBody>
        </p:sp>
      </p:grp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EDC0A23-2D02-6367-4576-39F2F7C572A1}"/>
              </a:ext>
            </a:extLst>
          </p:cNvPr>
          <p:cNvCxnSpPr>
            <a:cxnSpLocks/>
          </p:cNvCxnSpPr>
          <p:nvPr/>
        </p:nvCxnSpPr>
        <p:spPr>
          <a:xfrm flipV="1">
            <a:off x="1806202" y="3640667"/>
            <a:ext cx="1885265" cy="1287608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D6EBF29-AF36-F980-DCC5-2F549A29161F}"/>
                  </a:ext>
                </a:extLst>
              </p:cNvPr>
              <p:cNvSpPr txBox="1"/>
              <p:nvPr/>
            </p:nvSpPr>
            <p:spPr>
              <a:xfrm>
                <a:off x="2538658" y="4394986"/>
                <a:ext cx="2822557" cy="2918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GB" sz="1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GB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𝑝𝑟𝑜𝑝</m:t>
                        </m:r>
                      </m:sub>
                      <m:sup>
                        <m:r>
                          <a:rPr lang="en-GB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GB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GB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𝑝𝑟𝑜𝑝</m:t>
                        </m:r>
                      </m:sub>
                    </m:sSub>
                    <m:r>
                      <a:rPr lang="en-GB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GB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GB" sz="12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GB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GB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𝑑𝑟𝑖𝑓𝑡</m:t>
                        </m:r>
                      </m:sub>
                    </m:sSub>
                  </m:oMath>
                </a14:m>
                <a:endParaRPr lang="en-US" sz="12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7543337-C225-1F10-CE86-68DA74F1AD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8658" y="4394986"/>
                <a:ext cx="2822557" cy="29181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3509514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EFE237-3917-1E97-309D-33F7057101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8C564F-BE32-2C13-3F02-683A609A2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Evidence of height dependent TS correction effects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92993D-78E5-5430-DF22-933E2C37DD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07/03/2024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1CABD4-9B9E-4BF4-5222-82AB3AAF82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Vertical Reconstruction Analysis Talk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EE8B9D-0AD3-60D0-F9DE-1BD136B788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75C06-E6FF-2B41-9965-ECD387385993}" type="slidenum">
              <a:rPr lang="en-US" smtClean="0"/>
              <a:t>68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3E2EF07-3AB0-9CAC-99E0-6770B30A7C67}"/>
                  </a:ext>
                </a:extLst>
              </p:cNvPr>
              <p:cNvSpPr txBox="1"/>
              <p:nvPr/>
            </p:nvSpPr>
            <p:spPr>
              <a:xfrm>
                <a:off x="6372837" y="1862200"/>
                <a:ext cx="1906274" cy="50129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GB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GB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</m:num>
                        <m:den>
                          <m:r>
                            <a:rPr lang="en-GB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GB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GB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82D299C-3FFC-0C65-9D3B-30378C82ED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2837" y="1862200"/>
                <a:ext cx="1906274" cy="501291"/>
              </a:xfrm>
              <a:prstGeom prst="rect">
                <a:avLst/>
              </a:prstGeom>
              <a:blipFill>
                <a:blip r:embed="rId2"/>
                <a:stretch>
                  <a:fillRect t="-2439" b="-7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7F51922-45CA-2BA3-A159-CF4EDBBBEA1B}"/>
                  </a:ext>
                </a:extLst>
              </p:cNvPr>
              <p:cNvSpPr txBox="1"/>
              <p:nvPr/>
            </p:nvSpPr>
            <p:spPr>
              <a:xfrm>
                <a:off x="8309213" y="1862889"/>
                <a:ext cx="3196949" cy="53040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GB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</m:num>
                        <m:den>
                          <m:r>
                            <a:rPr lang="en-GB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GB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GB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GB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  <m:r>
                            <a:rPr lang="en-GB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en-GB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𝑑𝑟𝑖𝑓𝑡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00AC02A-3789-964C-86FE-3ABCD1557C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9213" y="1862889"/>
                <a:ext cx="3196949" cy="530402"/>
              </a:xfrm>
              <a:prstGeom prst="rect">
                <a:avLst/>
              </a:prstGeom>
              <a:blipFill>
                <a:blip r:embed="rId3"/>
                <a:stretch>
                  <a:fillRect t="-2326" b="-93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256D0F1-E150-94F0-3A4F-5CC7A5E139F8}"/>
              </a:ext>
            </a:extLst>
          </p:cNvPr>
          <p:cNvCxnSpPr>
            <a:cxnSpLocks/>
          </p:cNvCxnSpPr>
          <p:nvPr/>
        </p:nvCxnSpPr>
        <p:spPr>
          <a:xfrm>
            <a:off x="7885332" y="2121689"/>
            <a:ext cx="48324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BABFE2A-8D54-149C-EE75-F5D33861EF69}"/>
                  </a:ext>
                </a:extLst>
              </p:cNvPr>
              <p:cNvSpPr txBox="1"/>
              <p:nvPr/>
            </p:nvSpPr>
            <p:spPr>
              <a:xfrm>
                <a:off x="6288248" y="937286"/>
                <a:ext cx="3884541" cy="35830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GB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GB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𝑝𝑟𝑜𝑝</m:t>
                        </m:r>
                      </m:sub>
                      <m:sup>
                        <m:r>
                          <a:rPr lang="en-GB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GB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GB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𝑝𝑟𝑜𝑝</m:t>
                        </m:r>
                      </m:sub>
                    </m:sSub>
                    <m:r>
                      <a:rPr lang="en-GB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GB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GB" sz="16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GB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GB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𝑑𝑟𝑖𝑓𝑡</m:t>
                        </m:r>
                      </m:sub>
                    </m:sSub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F1ECF27-81D3-6BD4-44ED-65A652CDD8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8248" y="937286"/>
                <a:ext cx="3884541" cy="35830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>
            <a:extLst>
              <a:ext uri="{FF2B5EF4-FFF2-40B4-BE49-F238E27FC236}">
                <a16:creationId xmlns:a16="http://schemas.microsoft.com/office/drawing/2014/main" id="{21616E22-FE71-E34D-F865-259F3FE8B6E7}"/>
              </a:ext>
            </a:extLst>
          </p:cNvPr>
          <p:cNvSpPr txBox="1"/>
          <p:nvPr/>
        </p:nvSpPr>
        <p:spPr>
          <a:xfrm>
            <a:off x="6325711" y="2717449"/>
            <a:ext cx="37210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Effect could be &gt; cm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69B6759-DE74-821C-25CD-E392E3A22B6E}"/>
              </a:ext>
            </a:extLst>
          </p:cNvPr>
          <p:cNvGrpSpPr/>
          <p:nvPr/>
        </p:nvGrpSpPr>
        <p:grpSpPr>
          <a:xfrm>
            <a:off x="557834" y="713853"/>
            <a:ext cx="5557862" cy="5535808"/>
            <a:chOff x="3849436" y="731112"/>
            <a:chExt cx="3627030" cy="3408618"/>
          </a:xfrm>
        </p:grpSpPr>
        <p:pic>
          <p:nvPicPr>
            <p:cNvPr id="11" name="Picture 10" descr="A graph with blue lines&#10;&#10;Description automatically generated">
              <a:extLst>
                <a:ext uri="{FF2B5EF4-FFF2-40B4-BE49-F238E27FC236}">
                  <a16:creationId xmlns:a16="http://schemas.microsoft.com/office/drawing/2014/main" id="{8C1CCDBA-5122-9A3D-D9AD-47A2F18A68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3974"/>
            <a:stretch/>
          </p:blipFill>
          <p:spPr>
            <a:xfrm>
              <a:off x="4037439" y="731112"/>
              <a:ext cx="3439027" cy="3224848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DFE3E1C-2457-A3E1-F390-56EAD0BD2FFB}"/>
                </a:ext>
              </a:extLst>
            </p:cNvPr>
            <p:cNvSpPr txBox="1"/>
            <p:nvPr/>
          </p:nvSpPr>
          <p:spPr>
            <a:xfrm rot="16200000">
              <a:off x="2993251" y="1895173"/>
              <a:ext cx="1898805" cy="1864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Propagation time average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85EF820-E843-951E-4793-FD58FC1E8223}"/>
                </a:ext>
              </a:extLst>
            </p:cNvPr>
            <p:cNvSpPr txBox="1"/>
            <p:nvPr/>
          </p:nvSpPr>
          <p:spPr>
            <a:xfrm>
              <a:off x="5471463" y="3950219"/>
              <a:ext cx="729425" cy="189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Drift time (ns)</a:t>
              </a:r>
            </a:p>
          </p:txBody>
        </p:sp>
      </p:grp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9F43F31-B617-747B-39DD-CF9368539313}"/>
              </a:ext>
            </a:extLst>
          </p:cNvPr>
          <p:cNvCxnSpPr>
            <a:cxnSpLocks/>
          </p:cNvCxnSpPr>
          <p:nvPr/>
        </p:nvCxnSpPr>
        <p:spPr>
          <a:xfrm flipV="1">
            <a:off x="1806202" y="3640667"/>
            <a:ext cx="1885265" cy="1287608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5EADDB1-DD35-66DD-33EF-C326D370013C}"/>
                  </a:ext>
                </a:extLst>
              </p:cNvPr>
              <p:cNvSpPr txBox="1"/>
              <p:nvPr/>
            </p:nvSpPr>
            <p:spPr>
              <a:xfrm>
                <a:off x="2538658" y="4394986"/>
                <a:ext cx="2822557" cy="2918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GB" sz="1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GB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𝑝𝑟𝑜𝑝</m:t>
                        </m:r>
                      </m:sub>
                      <m:sup>
                        <m:r>
                          <a:rPr lang="en-GB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GB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GB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𝑝𝑟𝑜𝑝</m:t>
                        </m:r>
                      </m:sub>
                    </m:sSub>
                    <m:r>
                      <a:rPr lang="en-GB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GB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GB" sz="12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GB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GB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𝑑𝑟𝑖𝑓𝑡</m:t>
                        </m:r>
                      </m:sub>
                    </m:sSub>
                  </m:oMath>
                </a14:m>
                <a:endParaRPr lang="en-US" sz="12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5CFA458-5BAD-2143-A99A-DB4CBFA783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8658" y="4394986"/>
                <a:ext cx="2822557" cy="29181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522741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8EA266-05AC-DE89-404B-5155CC3628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59340-1CDE-8A3F-C6EA-DD0D5CC45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Evidence of height dependent TS correction effects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F5EC41-BDF6-F094-3B65-5DDB0A201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07/03/2024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6ABB3A-18F3-A6DE-BE55-88176584D9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Vertical Reconstruction Analysis Talk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4DDE2A-D8C1-B196-63D1-1EA66788B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75C06-E6FF-2B41-9965-ECD387385993}" type="slidenum">
              <a:rPr lang="en-US" smtClean="0"/>
              <a:t>69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6B1D59D-DF9E-608E-5E8F-C4E8F725D824}"/>
                  </a:ext>
                </a:extLst>
              </p:cNvPr>
              <p:cNvSpPr txBox="1"/>
              <p:nvPr/>
            </p:nvSpPr>
            <p:spPr>
              <a:xfrm>
                <a:off x="6372837" y="1862200"/>
                <a:ext cx="1906274" cy="50129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GB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GB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</m:num>
                        <m:den>
                          <m:r>
                            <a:rPr lang="en-GB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GB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GB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99B3FEC-82A2-B70D-CE46-687AFCDD85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2837" y="1862200"/>
                <a:ext cx="1906274" cy="501291"/>
              </a:xfrm>
              <a:prstGeom prst="rect">
                <a:avLst/>
              </a:prstGeom>
              <a:blipFill>
                <a:blip r:embed="rId2"/>
                <a:stretch>
                  <a:fillRect t="-2439" b="-7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1782598-30EB-69FC-6661-75FBFFEB5A3C}"/>
                  </a:ext>
                </a:extLst>
              </p:cNvPr>
              <p:cNvSpPr txBox="1"/>
              <p:nvPr/>
            </p:nvSpPr>
            <p:spPr>
              <a:xfrm>
                <a:off x="8309213" y="1862889"/>
                <a:ext cx="3196949" cy="53040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GB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</m:num>
                        <m:den>
                          <m:r>
                            <a:rPr lang="en-GB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GB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GB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GB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  <m:r>
                            <a:rPr lang="en-GB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en-GB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𝑑𝑟𝑖𝑓𝑡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F398353-662E-E64F-FBA4-6D6E754711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9213" y="1862889"/>
                <a:ext cx="3196949" cy="530402"/>
              </a:xfrm>
              <a:prstGeom prst="rect">
                <a:avLst/>
              </a:prstGeom>
              <a:blipFill>
                <a:blip r:embed="rId3"/>
                <a:stretch>
                  <a:fillRect t="-2326" b="-93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81A6587-3398-3F34-45ED-58F6C1559419}"/>
              </a:ext>
            </a:extLst>
          </p:cNvPr>
          <p:cNvCxnSpPr>
            <a:cxnSpLocks/>
          </p:cNvCxnSpPr>
          <p:nvPr/>
        </p:nvCxnSpPr>
        <p:spPr>
          <a:xfrm>
            <a:off x="7885332" y="2121689"/>
            <a:ext cx="48324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4859243-362E-E31B-4696-82D28AB19902}"/>
                  </a:ext>
                </a:extLst>
              </p:cNvPr>
              <p:cNvSpPr txBox="1"/>
              <p:nvPr/>
            </p:nvSpPr>
            <p:spPr>
              <a:xfrm>
                <a:off x="6288248" y="937286"/>
                <a:ext cx="3884541" cy="35830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GB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GB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𝑝𝑟𝑜𝑝</m:t>
                        </m:r>
                      </m:sub>
                      <m:sup>
                        <m:r>
                          <a:rPr lang="en-GB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GB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GB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𝑝𝑟𝑜𝑝</m:t>
                        </m:r>
                      </m:sub>
                    </m:sSub>
                    <m:r>
                      <a:rPr lang="en-GB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GB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GB" sz="16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GB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GB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𝑑𝑟𝑖𝑓𝑡</m:t>
                        </m:r>
                      </m:sub>
                    </m:sSub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D209EFC-E874-7527-C12E-EDF19650C4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8248" y="937286"/>
                <a:ext cx="3884541" cy="35830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>
            <a:extLst>
              <a:ext uri="{FF2B5EF4-FFF2-40B4-BE49-F238E27FC236}">
                <a16:creationId xmlns:a16="http://schemas.microsoft.com/office/drawing/2014/main" id="{EAF73E11-E2DE-8048-84E0-0EFEBDC97DC3}"/>
              </a:ext>
            </a:extLst>
          </p:cNvPr>
          <p:cNvSpPr txBox="1"/>
          <p:nvPr/>
        </p:nvSpPr>
        <p:spPr>
          <a:xfrm>
            <a:off x="6325711" y="2717449"/>
            <a:ext cx="37210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Effect could be &gt; cm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694360A-BABE-8CC2-3A7F-B324A1F40D44}"/>
              </a:ext>
            </a:extLst>
          </p:cNvPr>
          <p:cNvSpPr txBox="1"/>
          <p:nvPr/>
        </p:nvSpPr>
        <p:spPr>
          <a:xfrm>
            <a:off x="6372837" y="3338941"/>
            <a:ext cx="618323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Ways to correct: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Shift calo timestamps depending on drift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Have a calibration constant, C, unique to each cell</a:t>
            </a:r>
          </a:p>
          <a:p>
            <a:endParaRPr lang="en-US" sz="1600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FAD0536-7F00-EFCF-3568-27341FBF2AB3}"/>
              </a:ext>
            </a:extLst>
          </p:cNvPr>
          <p:cNvGrpSpPr/>
          <p:nvPr/>
        </p:nvGrpSpPr>
        <p:grpSpPr>
          <a:xfrm>
            <a:off x="557834" y="713853"/>
            <a:ext cx="5557862" cy="5535808"/>
            <a:chOff x="3849436" y="731112"/>
            <a:chExt cx="3627030" cy="3408618"/>
          </a:xfrm>
        </p:grpSpPr>
        <p:pic>
          <p:nvPicPr>
            <p:cNvPr id="11" name="Picture 10" descr="A graph with blue lines&#10;&#10;Description automatically generated">
              <a:extLst>
                <a:ext uri="{FF2B5EF4-FFF2-40B4-BE49-F238E27FC236}">
                  <a16:creationId xmlns:a16="http://schemas.microsoft.com/office/drawing/2014/main" id="{32FE1CF2-6441-D853-12D4-74DA222AB7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3974"/>
            <a:stretch/>
          </p:blipFill>
          <p:spPr>
            <a:xfrm>
              <a:off x="4037439" y="731112"/>
              <a:ext cx="3439027" cy="3224848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8A4B07C-D632-62DD-5F48-E82152317CC2}"/>
                </a:ext>
              </a:extLst>
            </p:cNvPr>
            <p:cNvSpPr txBox="1"/>
            <p:nvPr/>
          </p:nvSpPr>
          <p:spPr>
            <a:xfrm rot="16200000">
              <a:off x="2993251" y="1895173"/>
              <a:ext cx="1898805" cy="1864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Propagation time average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443EA05-9B25-0A80-4581-07B45303A165}"/>
                </a:ext>
              </a:extLst>
            </p:cNvPr>
            <p:cNvSpPr txBox="1"/>
            <p:nvPr/>
          </p:nvSpPr>
          <p:spPr>
            <a:xfrm>
              <a:off x="5471463" y="3950219"/>
              <a:ext cx="729425" cy="189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Drift time (ns)</a:t>
              </a:r>
            </a:p>
          </p:txBody>
        </p:sp>
      </p:grp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31CB85-D4BD-292B-25A1-43154A18EB75}"/>
              </a:ext>
            </a:extLst>
          </p:cNvPr>
          <p:cNvCxnSpPr>
            <a:cxnSpLocks/>
          </p:cNvCxnSpPr>
          <p:nvPr/>
        </p:nvCxnSpPr>
        <p:spPr>
          <a:xfrm flipV="1">
            <a:off x="1806202" y="3640667"/>
            <a:ext cx="1885265" cy="1287608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1E52B39-4D08-AF61-BF97-D7FDF3278B7D}"/>
                  </a:ext>
                </a:extLst>
              </p:cNvPr>
              <p:cNvSpPr txBox="1"/>
              <p:nvPr/>
            </p:nvSpPr>
            <p:spPr>
              <a:xfrm>
                <a:off x="2538658" y="4394986"/>
                <a:ext cx="2822557" cy="2918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GB" sz="1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GB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𝑝𝑟𝑜𝑝</m:t>
                        </m:r>
                      </m:sub>
                      <m:sup>
                        <m:r>
                          <a:rPr lang="en-GB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GB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GB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𝑝𝑟𝑜𝑝</m:t>
                        </m:r>
                      </m:sub>
                    </m:sSub>
                    <m:r>
                      <a:rPr lang="en-GB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GB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GB" sz="12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GB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GB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𝑑𝑟𝑖𝑓𝑡</m:t>
                        </m:r>
                      </m:sub>
                    </m:sSub>
                  </m:oMath>
                </a14:m>
                <a:endParaRPr lang="en-US" sz="12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DDE86AC-354E-A27D-C889-8E6B3B06A9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8658" y="4394986"/>
                <a:ext cx="2822557" cy="29181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898216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A8502A-4FE3-4C2E-C066-FEB30593A1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66AE2-EFA4-4A95-5D3C-A09BEE8F2A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Reconstruction Procedure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8A7577-EDDA-5039-6C27-805D9DC0AD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07/03/2024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0ECF6C-D883-162E-0B75-4FCE02FA00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Vertical Reconstruction Analysis Talk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46D043-5465-C937-09C5-965A163EC7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75C06-E6FF-2B41-9965-ECD387385993}" type="slidenum">
              <a:rPr lang="en-US" smtClean="0"/>
              <a:t>7</a:t>
            </a:fld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7FC83FE-A693-5A80-8A25-93F3F1C0CE1D}"/>
              </a:ext>
            </a:extLst>
          </p:cNvPr>
          <p:cNvGrpSpPr/>
          <p:nvPr/>
        </p:nvGrpSpPr>
        <p:grpSpPr>
          <a:xfrm rot="16200000">
            <a:off x="-1061427" y="2452217"/>
            <a:ext cx="5048502" cy="1953569"/>
            <a:chOff x="6563290" y="678042"/>
            <a:chExt cx="5048502" cy="1953569"/>
          </a:xfrm>
        </p:grpSpPr>
        <p:pic>
          <p:nvPicPr>
            <p:cNvPr id="8" name="Content Placeholder 9" descr="Content Placeholder 9">
              <a:extLst>
                <a:ext uri="{FF2B5EF4-FFF2-40B4-BE49-F238E27FC236}">
                  <a16:creationId xmlns:a16="http://schemas.microsoft.com/office/drawing/2014/main" id="{120A8136-1883-8701-EFF7-C622D8B6704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24773" t="40305"/>
            <a:stretch>
              <a:fillRect/>
            </a:stretch>
          </p:blipFill>
          <p:spPr>
            <a:xfrm>
              <a:off x="6563290" y="1130132"/>
              <a:ext cx="5048502" cy="1047899"/>
            </a:xfrm>
            <a:prstGeom prst="rect">
              <a:avLst/>
            </a:prstGeom>
            <a:ln w="12700">
              <a:miter lim="400000"/>
            </a:ln>
          </p:spPr>
        </p:pic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0CDCD962-2D87-6241-A493-9466F3D18F87}"/>
                </a:ext>
              </a:extLst>
            </p:cNvPr>
            <p:cNvCxnSpPr>
              <a:cxnSpLocks/>
            </p:cNvCxnSpPr>
            <p:nvPr/>
          </p:nvCxnSpPr>
          <p:spPr>
            <a:xfrm>
              <a:off x="10146383" y="2202969"/>
              <a:ext cx="137991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25C9690B-831F-563E-C094-6D1A40B0F48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29852" y="2202969"/>
              <a:ext cx="327480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E09361CA-78A3-992D-5D79-BC1F0D3CDB3A}"/>
                </a:ext>
              </a:extLst>
            </p:cNvPr>
            <p:cNvCxnSpPr>
              <a:cxnSpLocks/>
            </p:cNvCxnSpPr>
            <p:nvPr/>
          </p:nvCxnSpPr>
          <p:spPr>
            <a:xfrm>
              <a:off x="6689318" y="1027174"/>
              <a:ext cx="4796446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D7D49C2-71E7-B323-AC1C-8EE4CB8D197F}"/>
                </a:ext>
              </a:extLst>
            </p:cNvPr>
            <p:cNvSpPr txBox="1"/>
            <p:nvPr/>
          </p:nvSpPr>
          <p:spPr>
            <a:xfrm rot="5400000">
              <a:off x="8899830" y="657844"/>
              <a:ext cx="3289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9957190C-C7B3-7C80-C5D6-809ADCB87111}"/>
                    </a:ext>
                  </a:extLst>
                </p:cNvPr>
                <p:cNvSpPr txBox="1"/>
                <p:nvPr/>
              </p:nvSpPr>
              <p:spPr>
                <a:xfrm rot="5400000">
                  <a:off x="8295392" y="2210630"/>
                  <a:ext cx="47263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B221949C-243C-EEE4-A8DA-667DF5E2422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8295392" y="2210630"/>
                  <a:ext cx="472630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0621E24F-E923-A16E-622A-303AD4E82C57}"/>
                    </a:ext>
                  </a:extLst>
                </p:cNvPr>
                <p:cNvSpPr txBox="1"/>
                <p:nvPr/>
              </p:nvSpPr>
              <p:spPr>
                <a:xfrm rot="5400000">
                  <a:off x="10600024" y="2202969"/>
                  <a:ext cx="47795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BA9D66BB-BB5C-7269-0634-986318E8F82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10600024" y="2202969"/>
                  <a:ext cx="477951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7-point Star 14">
              <a:extLst>
                <a:ext uri="{FF2B5EF4-FFF2-40B4-BE49-F238E27FC236}">
                  <a16:creationId xmlns:a16="http://schemas.microsoft.com/office/drawing/2014/main" id="{5D3B234A-1804-9A4B-C8B2-133E10500C32}"/>
                </a:ext>
              </a:extLst>
            </p:cNvPr>
            <p:cNvSpPr/>
            <p:nvPr/>
          </p:nvSpPr>
          <p:spPr>
            <a:xfrm>
              <a:off x="9921527" y="1445741"/>
              <a:ext cx="299670" cy="307571"/>
            </a:xfrm>
            <a:prstGeom prst="star7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85C2CD19-2374-C255-4AEB-98909226E852}"/>
                </a:ext>
              </a:extLst>
            </p:cNvPr>
            <p:cNvCxnSpPr/>
            <p:nvPr/>
          </p:nvCxnSpPr>
          <p:spPr>
            <a:xfrm>
              <a:off x="9087541" y="1425115"/>
              <a:ext cx="98382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3340191-64B0-454C-FC1A-9835DF374BDD}"/>
                </a:ext>
              </a:extLst>
            </p:cNvPr>
            <p:cNvSpPr txBox="1"/>
            <p:nvPr/>
          </p:nvSpPr>
          <p:spPr>
            <a:xfrm rot="5400000">
              <a:off x="9351287" y="1145375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</a:t>
              </a:r>
            </a:p>
          </p:txBody>
        </p:sp>
      </p:grp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6DB32D3-96E5-6479-9951-6E483530408A}"/>
              </a:ext>
            </a:extLst>
          </p:cNvPr>
          <p:cNvCxnSpPr>
            <a:cxnSpLocks/>
          </p:cNvCxnSpPr>
          <p:nvPr/>
        </p:nvCxnSpPr>
        <p:spPr>
          <a:xfrm flipH="1">
            <a:off x="826699" y="3429002"/>
            <a:ext cx="1171053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D394523F-240D-A3DA-8D3F-C4494C7B085A}"/>
                  </a:ext>
                </a:extLst>
              </p:cNvPr>
              <p:cNvSpPr txBox="1"/>
              <p:nvPr/>
            </p:nvSpPr>
            <p:spPr>
              <a:xfrm>
                <a:off x="3870465" y="1417920"/>
                <a:ext cx="1581009" cy="5712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FC4B52D7-9571-3180-A206-1ED2F8097F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0465" y="1417920"/>
                <a:ext cx="1581009" cy="571247"/>
              </a:xfrm>
              <a:prstGeom prst="rect">
                <a:avLst/>
              </a:prstGeom>
              <a:blipFill>
                <a:blip r:embed="rId5"/>
                <a:stretch>
                  <a:fillRect l="-3175" t="-2174" r="-794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E7447015-7000-AFB7-DF91-FDE8AE7CC396}"/>
                  </a:ext>
                </a:extLst>
              </p:cNvPr>
              <p:cNvSpPr txBox="1"/>
              <p:nvPr/>
            </p:nvSpPr>
            <p:spPr>
              <a:xfrm>
                <a:off x="2701575" y="2701877"/>
                <a:ext cx="45286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Assume plasma moves with constant speed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64F65347-69C8-7113-6249-FC091DAC48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1575" y="2701877"/>
                <a:ext cx="4528676" cy="369332"/>
              </a:xfrm>
              <a:prstGeom prst="rect">
                <a:avLst/>
              </a:prstGeom>
              <a:blipFill>
                <a:blip r:embed="rId6"/>
                <a:stretch>
                  <a:fillRect l="-1117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68319BE5-055E-F438-4A81-EC5EFA0375B7}"/>
                  </a:ext>
                </a:extLst>
              </p:cNvPr>
              <p:cNvSpPr txBox="1"/>
              <p:nvPr/>
            </p:nvSpPr>
            <p:spPr>
              <a:xfrm>
                <a:off x="3485462" y="3224240"/>
                <a:ext cx="2885875" cy="3907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𝑡𝑜𝑝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CBAE0756-B080-9A22-EE9A-949EE37170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5462" y="3224240"/>
                <a:ext cx="2885875" cy="390748"/>
              </a:xfrm>
              <a:prstGeom prst="rect">
                <a:avLst/>
              </a:prstGeom>
              <a:blipFill>
                <a:blip r:embed="rId7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402CB5D4-25CC-E840-EDAD-00DCFF04D0BC}"/>
                  </a:ext>
                </a:extLst>
              </p:cNvPr>
              <p:cNvSpPr txBox="1"/>
              <p:nvPr/>
            </p:nvSpPr>
            <p:spPr>
              <a:xfrm>
                <a:off x="3485461" y="3599338"/>
                <a:ext cx="288587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𝑏𝑜𝑡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F42271E4-880D-DE6A-F2CF-92B34876AC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5461" y="3599338"/>
                <a:ext cx="2885875" cy="369332"/>
              </a:xfrm>
              <a:prstGeom prst="rect">
                <a:avLst/>
              </a:prstGeom>
              <a:blipFill>
                <a:blip r:embed="rId8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TextBox 63">
            <a:extLst>
              <a:ext uri="{FF2B5EF4-FFF2-40B4-BE49-F238E27FC236}">
                <a16:creationId xmlns:a16="http://schemas.microsoft.com/office/drawing/2014/main" id="{D17C0D88-1B29-85FF-E222-5FF653B7B3A3}"/>
              </a:ext>
            </a:extLst>
          </p:cNvPr>
          <p:cNvSpPr txBox="1"/>
          <p:nvPr/>
        </p:nvSpPr>
        <p:spPr>
          <a:xfrm>
            <a:off x="2720581" y="857712"/>
            <a:ext cx="1897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Height Calculation</a:t>
            </a:r>
          </a:p>
        </p:txBody>
      </p:sp>
    </p:spTree>
    <p:extLst>
      <p:ext uri="{BB962C8B-B14F-4D97-AF65-F5344CB8AC3E}">
        <p14:creationId xmlns:p14="http://schemas.microsoft.com/office/powerpoint/2010/main" val="194428791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BFA1AD-5063-4F12-7D72-37F1BFFB69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F2BD9-135A-9639-FD8E-D7D561044E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Evidence of height dependent TS correction effects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37471A-B0A9-7894-3AFC-0297923B70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07/03/2024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369D45-AAE8-9D66-F3B3-124811A4F2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Vertical Reconstruction Analysis Talk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323AB3-9544-4CFC-E005-EB117522F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75C06-E6FF-2B41-9965-ECD387385993}" type="slidenum">
              <a:rPr lang="en-US" smtClean="0"/>
              <a:t>70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28019ED-8BDE-E34B-5486-B3E3C68485A2}"/>
                  </a:ext>
                </a:extLst>
              </p:cNvPr>
              <p:cNvSpPr txBox="1"/>
              <p:nvPr/>
            </p:nvSpPr>
            <p:spPr>
              <a:xfrm>
                <a:off x="6372837" y="1862200"/>
                <a:ext cx="1906274" cy="50129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GB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GB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</m:num>
                        <m:den>
                          <m:r>
                            <a:rPr lang="en-GB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GB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GB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6FB12B8-1225-DF31-1F2E-44AE0D8542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2837" y="1862200"/>
                <a:ext cx="1906274" cy="501291"/>
              </a:xfrm>
              <a:prstGeom prst="rect">
                <a:avLst/>
              </a:prstGeom>
              <a:blipFill>
                <a:blip r:embed="rId2"/>
                <a:stretch>
                  <a:fillRect t="-2439" b="-7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8823625-3B6A-A855-D3C7-7A4052DDB6F2}"/>
                  </a:ext>
                </a:extLst>
              </p:cNvPr>
              <p:cNvSpPr txBox="1"/>
              <p:nvPr/>
            </p:nvSpPr>
            <p:spPr>
              <a:xfrm>
                <a:off x="8309213" y="1862889"/>
                <a:ext cx="3196949" cy="53040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GB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</m:num>
                        <m:den>
                          <m:r>
                            <a:rPr lang="en-GB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GB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GB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GB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  <m:r>
                            <a:rPr lang="en-GB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en-GB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𝑑𝑟𝑖𝑓𝑡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D98F690-CF3A-7913-5F87-6BFF6EB8AF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9213" y="1862889"/>
                <a:ext cx="3196949" cy="530402"/>
              </a:xfrm>
              <a:prstGeom prst="rect">
                <a:avLst/>
              </a:prstGeom>
              <a:blipFill>
                <a:blip r:embed="rId3"/>
                <a:stretch>
                  <a:fillRect t="-2326" b="-93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B35BB6C-FF55-D19D-41E7-849A8772425E}"/>
              </a:ext>
            </a:extLst>
          </p:cNvPr>
          <p:cNvCxnSpPr>
            <a:cxnSpLocks/>
          </p:cNvCxnSpPr>
          <p:nvPr/>
        </p:nvCxnSpPr>
        <p:spPr>
          <a:xfrm>
            <a:off x="7885332" y="2121689"/>
            <a:ext cx="48324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2114267-CA73-AE77-3EF4-5CEF6F340056}"/>
                  </a:ext>
                </a:extLst>
              </p:cNvPr>
              <p:cNvSpPr txBox="1"/>
              <p:nvPr/>
            </p:nvSpPr>
            <p:spPr>
              <a:xfrm>
                <a:off x="6288248" y="937286"/>
                <a:ext cx="3884541" cy="35830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GB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GB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𝑝𝑟𝑜𝑝</m:t>
                        </m:r>
                      </m:sub>
                      <m:sup>
                        <m:r>
                          <a:rPr lang="en-GB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GB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GB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𝑝𝑟𝑜𝑝</m:t>
                        </m:r>
                      </m:sub>
                    </m:sSub>
                    <m:r>
                      <a:rPr lang="en-GB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GB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GB" sz="16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GB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GB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𝑑𝑟𝑖𝑓𝑡</m:t>
                        </m:r>
                      </m:sub>
                    </m:sSub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28EC81D-136D-FC6E-2095-8777229A95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8248" y="937286"/>
                <a:ext cx="3884541" cy="35830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>
            <a:extLst>
              <a:ext uri="{FF2B5EF4-FFF2-40B4-BE49-F238E27FC236}">
                <a16:creationId xmlns:a16="http://schemas.microsoft.com/office/drawing/2014/main" id="{5652B654-9E82-A084-6C38-19E9EDA0E954}"/>
              </a:ext>
            </a:extLst>
          </p:cNvPr>
          <p:cNvSpPr txBox="1"/>
          <p:nvPr/>
        </p:nvSpPr>
        <p:spPr>
          <a:xfrm>
            <a:off x="6325711" y="2717449"/>
            <a:ext cx="37210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Effect could be &gt; cm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D29E00D-D41C-E539-8A9B-2CA98DB41745}"/>
              </a:ext>
            </a:extLst>
          </p:cNvPr>
          <p:cNvSpPr txBox="1"/>
          <p:nvPr/>
        </p:nvSpPr>
        <p:spPr>
          <a:xfrm>
            <a:off x="6372837" y="3338941"/>
            <a:ext cx="618323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Ways to correct: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Shift calo timestamps depending on drift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Have a calibration constant, C, unique to each cell</a:t>
            </a:r>
          </a:p>
          <a:p>
            <a:endParaRPr lang="en-US" sz="1600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8B4B983-5586-87C4-0449-F8BDF47F5F27}"/>
              </a:ext>
            </a:extLst>
          </p:cNvPr>
          <p:cNvGrpSpPr/>
          <p:nvPr/>
        </p:nvGrpSpPr>
        <p:grpSpPr>
          <a:xfrm>
            <a:off x="557834" y="713853"/>
            <a:ext cx="5557862" cy="5535808"/>
            <a:chOff x="3849436" y="731112"/>
            <a:chExt cx="3627030" cy="3408618"/>
          </a:xfrm>
        </p:grpSpPr>
        <p:pic>
          <p:nvPicPr>
            <p:cNvPr id="11" name="Picture 10" descr="A graph with blue lines&#10;&#10;Description automatically generated">
              <a:extLst>
                <a:ext uri="{FF2B5EF4-FFF2-40B4-BE49-F238E27FC236}">
                  <a16:creationId xmlns:a16="http://schemas.microsoft.com/office/drawing/2014/main" id="{F6126F07-D446-4C55-7C45-C5BBDCB4ADD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3974"/>
            <a:stretch/>
          </p:blipFill>
          <p:spPr>
            <a:xfrm>
              <a:off x="4037439" y="731112"/>
              <a:ext cx="3439027" cy="3224848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E72AF71-1EA8-FC8C-E91F-86314CF0B2DF}"/>
                </a:ext>
              </a:extLst>
            </p:cNvPr>
            <p:cNvSpPr txBox="1"/>
            <p:nvPr/>
          </p:nvSpPr>
          <p:spPr>
            <a:xfrm rot="16200000">
              <a:off x="2993251" y="1895173"/>
              <a:ext cx="1898805" cy="1864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Propagation time average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0FF5A7C-3F83-45D1-36B4-E32210ABD7E3}"/>
                </a:ext>
              </a:extLst>
            </p:cNvPr>
            <p:cNvSpPr txBox="1"/>
            <p:nvPr/>
          </p:nvSpPr>
          <p:spPr>
            <a:xfrm>
              <a:off x="5471463" y="3950219"/>
              <a:ext cx="729425" cy="189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Drift time (ns)</a:t>
              </a:r>
            </a:p>
          </p:txBody>
        </p:sp>
      </p:grp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4843F0F-A746-78B0-F7F0-5859864E4F26}"/>
              </a:ext>
            </a:extLst>
          </p:cNvPr>
          <p:cNvCxnSpPr>
            <a:cxnSpLocks/>
          </p:cNvCxnSpPr>
          <p:nvPr/>
        </p:nvCxnSpPr>
        <p:spPr>
          <a:xfrm flipV="1">
            <a:off x="1806202" y="3640667"/>
            <a:ext cx="1885265" cy="1287608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33AAE7D-36AF-C9A9-4AD1-A8B372D0DDC5}"/>
                  </a:ext>
                </a:extLst>
              </p:cNvPr>
              <p:cNvSpPr txBox="1"/>
              <p:nvPr/>
            </p:nvSpPr>
            <p:spPr>
              <a:xfrm>
                <a:off x="2538658" y="4394986"/>
                <a:ext cx="2822557" cy="2918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GB" sz="1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GB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𝑝𝑟𝑜𝑝</m:t>
                        </m:r>
                      </m:sub>
                      <m:sup>
                        <m:r>
                          <a:rPr lang="en-GB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GB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GB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𝑝𝑟𝑜𝑝</m:t>
                        </m:r>
                      </m:sub>
                    </m:sSub>
                    <m:r>
                      <a:rPr lang="en-GB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GB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GB" sz="12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GB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GB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𝑑𝑟𝑖𝑓𝑡</m:t>
                        </m:r>
                      </m:sub>
                    </m:sSub>
                  </m:oMath>
                </a14:m>
                <a:endParaRPr lang="en-US" sz="12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EF3D488-C287-E4C2-4955-A6B0F04FF7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8658" y="4394986"/>
                <a:ext cx="2822557" cy="29181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6786249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D97325-C63B-DDD6-E480-C4F2E48849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B50EC7-C3C2-F1E6-3C60-06086D3F71B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New Results Using Bi-207 Sources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EC505D-EC42-95A2-9873-A3530BB9281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34174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9523E-EE2B-1E7A-7BDB-51669EF2B9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Bi-207 Timestamp shift effect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AB7F89-B0BD-9283-DE0E-AE734F13F9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07/03/2024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C00101-4716-096A-EC9F-0615140464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Vertical Reconstruction Analysis Talk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296442-E641-7721-9113-AF09AA980C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75C06-E6FF-2B41-9965-ECD387385993}" type="slidenum">
              <a:rPr lang="en-US" smtClean="0"/>
              <a:t>72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FCE3F76-4CEF-8ADB-9F83-3FC2FA15D7B4}"/>
              </a:ext>
            </a:extLst>
          </p:cNvPr>
          <p:cNvGrpSpPr/>
          <p:nvPr/>
        </p:nvGrpSpPr>
        <p:grpSpPr>
          <a:xfrm>
            <a:off x="231895" y="1324978"/>
            <a:ext cx="129209" cy="4094922"/>
            <a:chOff x="5303036" y="1620078"/>
            <a:chExt cx="183364" cy="5932816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A3E3BCA7-8381-9B13-B75C-EB37152747AE}"/>
                </a:ext>
              </a:extLst>
            </p:cNvPr>
            <p:cNvCxnSpPr>
              <a:cxnSpLocks/>
              <a:endCxn id="18" idx="4"/>
            </p:cNvCxnSpPr>
            <p:nvPr/>
          </p:nvCxnSpPr>
          <p:spPr>
            <a:xfrm flipH="1">
              <a:off x="5392488" y="1709530"/>
              <a:ext cx="4460" cy="5843364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8E0B22DA-C57A-9D75-5DC0-D6903CE83DE4}"/>
                </a:ext>
              </a:extLst>
            </p:cNvPr>
            <p:cNvSpPr/>
            <p:nvPr/>
          </p:nvSpPr>
          <p:spPr>
            <a:xfrm>
              <a:off x="5307496" y="1620078"/>
              <a:ext cx="178904" cy="178905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D216071-22EE-3D6A-C7DB-253F7D99188B}"/>
                </a:ext>
              </a:extLst>
            </p:cNvPr>
            <p:cNvSpPr/>
            <p:nvPr/>
          </p:nvSpPr>
          <p:spPr>
            <a:xfrm>
              <a:off x="5307496" y="2578078"/>
              <a:ext cx="178904" cy="178905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1BD0041-FDA1-C753-8831-EBFB620C4F46}"/>
                </a:ext>
              </a:extLst>
            </p:cNvPr>
            <p:cNvSpPr/>
            <p:nvPr/>
          </p:nvSpPr>
          <p:spPr>
            <a:xfrm>
              <a:off x="5307496" y="2579814"/>
              <a:ext cx="178904" cy="178905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00079BE-069E-55C3-1BE9-9CD59EA9E295}"/>
                </a:ext>
              </a:extLst>
            </p:cNvPr>
            <p:cNvSpPr/>
            <p:nvPr/>
          </p:nvSpPr>
          <p:spPr>
            <a:xfrm>
              <a:off x="5307496" y="3537814"/>
              <a:ext cx="178904" cy="178905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2F0CB97-F500-5FF7-B2C0-54CF6A2AFA0C}"/>
                </a:ext>
              </a:extLst>
            </p:cNvPr>
            <p:cNvSpPr/>
            <p:nvPr/>
          </p:nvSpPr>
          <p:spPr>
            <a:xfrm>
              <a:off x="5304351" y="3538517"/>
              <a:ext cx="178904" cy="178905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0CA0352-F783-225D-E244-BFA444F71F12}"/>
                </a:ext>
              </a:extLst>
            </p:cNvPr>
            <p:cNvSpPr/>
            <p:nvPr/>
          </p:nvSpPr>
          <p:spPr>
            <a:xfrm>
              <a:off x="5304351" y="4498253"/>
              <a:ext cx="178904" cy="178905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F0F06F1-E74D-C44F-FDEF-357936D16AA7}"/>
                </a:ext>
              </a:extLst>
            </p:cNvPr>
            <p:cNvSpPr/>
            <p:nvPr/>
          </p:nvSpPr>
          <p:spPr>
            <a:xfrm>
              <a:off x="5304351" y="5456253"/>
              <a:ext cx="178904" cy="178905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63667031-4CFB-9A80-8EC5-5B4899C6537E}"/>
                </a:ext>
              </a:extLst>
            </p:cNvPr>
            <p:cNvSpPr/>
            <p:nvPr/>
          </p:nvSpPr>
          <p:spPr>
            <a:xfrm>
              <a:off x="5303036" y="5456253"/>
              <a:ext cx="178904" cy="178905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29163284-AE58-6482-B48F-3C7CFBA85DA2}"/>
                </a:ext>
              </a:extLst>
            </p:cNvPr>
            <p:cNvSpPr/>
            <p:nvPr/>
          </p:nvSpPr>
          <p:spPr>
            <a:xfrm>
              <a:off x="5303036" y="6415989"/>
              <a:ext cx="178904" cy="178905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B1B7AB06-9857-E028-6E5D-BFFBDCB23BD3}"/>
                </a:ext>
              </a:extLst>
            </p:cNvPr>
            <p:cNvSpPr/>
            <p:nvPr/>
          </p:nvSpPr>
          <p:spPr>
            <a:xfrm>
              <a:off x="5303036" y="7373989"/>
              <a:ext cx="178904" cy="178905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6E0317AD-41B4-49F4-E0A4-E50E445D6ED3}"/>
              </a:ext>
            </a:extLst>
          </p:cNvPr>
          <p:cNvGrpSpPr/>
          <p:nvPr/>
        </p:nvGrpSpPr>
        <p:grpSpPr>
          <a:xfrm>
            <a:off x="743472" y="882563"/>
            <a:ext cx="259283" cy="5006120"/>
            <a:chOff x="1383181" y="1794185"/>
            <a:chExt cx="259283" cy="4097810"/>
          </a:xfrm>
        </p:grpSpPr>
        <p:pic>
          <p:nvPicPr>
            <p:cNvPr id="32" name="Content Placeholder 9" descr="Content Placeholder 9">
              <a:extLst>
                <a:ext uri="{FF2B5EF4-FFF2-40B4-BE49-F238E27FC236}">
                  <a16:creationId xmlns:a16="http://schemas.microsoft.com/office/drawing/2014/main" id="{C8A528B3-9054-75B8-351C-372692C808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5113" t="40305" r="10341" b="4549"/>
            <a:stretch/>
          </p:blipFill>
          <p:spPr>
            <a:xfrm rot="16200000">
              <a:off x="-313842" y="3748985"/>
              <a:ext cx="3660579" cy="215081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33" name="Content Placeholder 9" descr="Content Placeholder 9">
              <a:extLst>
                <a:ext uri="{FF2B5EF4-FFF2-40B4-BE49-F238E27FC236}">
                  <a16:creationId xmlns:a16="http://schemas.microsoft.com/office/drawing/2014/main" id="{927C5DC7-5594-DE2D-DCF9-1B6CFF768D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9187" t="40305"/>
            <a:stretch/>
          </p:blipFill>
          <p:spPr>
            <a:xfrm rot="16200000">
              <a:off x="1387833" y="1815991"/>
              <a:ext cx="276438" cy="232825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34" name="Content Placeholder 9" descr="Content Placeholder 9">
              <a:extLst>
                <a:ext uri="{FF2B5EF4-FFF2-40B4-BE49-F238E27FC236}">
                  <a16:creationId xmlns:a16="http://schemas.microsoft.com/office/drawing/2014/main" id="{05761897-DB10-3543-C121-D84B25B2AF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9187" t="40305"/>
            <a:stretch/>
          </p:blipFill>
          <p:spPr>
            <a:xfrm rot="5400000">
              <a:off x="1361375" y="5637363"/>
              <a:ext cx="276438" cy="232825"/>
            </a:xfrm>
            <a:prstGeom prst="rect">
              <a:avLst/>
            </a:prstGeom>
            <a:ln w="12700">
              <a:miter lim="400000"/>
            </a:ln>
          </p:spPr>
        </p:pic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208FDFA2-7E76-675A-389F-C03BA207FD39}"/>
              </a:ext>
            </a:extLst>
          </p:cNvPr>
          <p:cNvGrpSpPr/>
          <p:nvPr/>
        </p:nvGrpSpPr>
        <p:grpSpPr>
          <a:xfrm>
            <a:off x="1388659" y="889194"/>
            <a:ext cx="259283" cy="5006120"/>
            <a:chOff x="1383181" y="1794185"/>
            <a:chExt cx="259283" cy="4097810"/>
          </a:xfrm>
        </p:grpSpPr>
        <p:pic>
          <p:nvPicPr>
            <p:cNvPr id="36" name="Content Placeholder 9" descr="Content Placeholder 9">
              <a:extLst>
                <a:ext uri="{FF2B5EF4-FFF2-40B4-BE49-F238E27FC236}">
                  <a16:creationId xmlns:a16="http://schemas.microsoft.com/office/drawing/2014/main" id="{E68FF8C6-7F43-88FB-A23D-134D6E2ADD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5113" t="40305" r="10341" b="4549"/>
            <a:stretch/>
          </p:blipFill>
          <p:spPr>
            <a:xfrm rot="16200000">
              <a:off x="-313842" y="3748985"/>
              <a:ext cx="3660579" cy="215081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37" name="Content Placeholder 9" descr="Content Placeholder 9">
              <a:extLst>
                <a:ext uri="{FF2B5EF4-FFF2-40B4-BE49-F238E27FC236}">
                  <a16:creationId xmlns:a16="http://schemas.microsoft.com/office/drawing/2014/main" id="{993C5655-95B8-DFF4-1DEF-DCEA883A6B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9187" t="40305"/>
            <a:stretch/>
          </p:blipFill>
          <p:spPr>
            <a:xfrm rot="16200000">
              <a:off x="1387833" y="1815991"/>
              <a:ext cx="276438" cy="232825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38" name="Content Placeholder 9" descr="Content Placeholder 9">
              <a:extLst>
                <a:ext uri="{FF2B5EF4-FFF2-40B4-BE49-F238E27FC236}">
                  <a16:creationId xmlns:a16="http://schemas.microsoft.com/office/drawing/2014/main" id="{10DE016A-E598-EB3D-351C-3864C1DA5B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9187" t="40305"/>
            <a:stretch/>
          </p:blipFill>
          <p:spPr>
            <a:xfrm rot="5400000">
              <a:off x="1361375" y="5637363"/>
              <a:ext cx="276438" cy="232825"/>
            </a:xfrm>
            <a:prstGeom prst="rect">
              <a:avLst/>
            </a:prstGeom>
            <a:ln w="12700">
              <a:miter lim="400000"/>
            </a:ln>
          </p:spPr>
        </p:pic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03399F87-E611-6EA6-D74F-7CB7F066E709}"/>
              </a:ext>
            </a:extLst>
          </p:cNvPr>
          <p:cNvGrpSpPr/>
          <p:nvPr/>
        </p:nvGrpSpPr>
        <p:grpSpPr>
          <a:xfrm>
            <a:off x="1381250" y="882563"/>
            <a:ext cx="259283" cy="5006120"/>
            <a:chOff x="1383181" y="1794185"/>
            <a:chExt cx="259283" cy="4097810"/>
          </a:xfrm>
        </p:grpSpPr>
        <p:pic>
          <p:nvPicPr>
            <p:cNvPr id="40" name="Content Placeholder 9" descr="Content Placeholder 9">
              <a:extLst>
                <a:ext uri="{FF2B5EF4-FFF2-40B4-BE49-F238E27FC236}">
                  <a16:creationId xmlns:a16="http://schemas.microsoft.com/office/drawing/2014/main" id="{D68A57D3-A306-6160-F9DB-018AF0DDC5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5113" t="40305" r="10341" b="4549"/>
            <a:stretch/>
          </p:blipFill>
          <p:spPr>
            <a:xfrm rot="16200000">
              <a:off x="-313842" y="3748985"/>
              <a:ext cx="3660579" cy="215081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41" name="Content Placeholder 9" descr="Content Placeholder 9">
              <a:extLst>
                <a:ext uri="{FF2B5EF4-FFF2-40B4-BE49-F238E27FC236}">
                  <a16:creationId xmlns:a16="http://schemas.microsoft.com/office/drawing/2014/main" id="{C45DC49C-FB35-AB63-C400-BF9B886C5FE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9187" t="40305"/>
            <a:stretch/>
          </p:blipFill>
          <p:spPr>
            <a:xfrm rot="16200000">
              <a:off x="1387833" y="1815991"/>
              <a:ext cx="276438" cy="232825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42" name="Content Placeholder 9" descr="Content Placeholder 9">
              <a:extLst>
                <a:ext uri="{FF2B5EF4-FFF2-40B4-BE49-F238E27FC236}">
                  <a16:creationId xmlns:a16="http://schemas.microsoft.com/office/drawing/2014/main" id="{4F3956CA-9734-C813-BF36-814BDD04F3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9187" t="40305"/>
            <a:stretch/>
          </p:blipFill>
          <p:spPr>
            <a:xfrm rot="5400000">
              <a:off x="1361375" y="5637363"/>
              <a:ext cx="276438" cy="232825"/>
            </a:xfrm>
            <a:prstGeom prst="rect">
              <a:avLst/>
            </a:prstGeom>
            <a:ln w="12700">
              <a:miter lim="400000"/>
            </a:ln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50FC812F-7F91-8E4F-1116-D5CF7188CED2}"/>
              </a:ext>
            </a:extLst>
          </p:cNvPr>
          <p:cNvGrpSpPr/>
          <p:nvPr/>
        </p:nvGrpSpPr>
        <p:grpSpPr>
          <a:xfrm>
            <a:off x="2026437" y="889194"/>
            <a:ext cx="259283" cy="5006120"/>
            <a:chOff x="1383181" y="1794185"/>
            <a:chExt cx="259283" cy="4097810"/>
          </a:xfrm>
        </p:grpSpPr>
        <p:pic>
          <p:nvPicPr>
            <p:cNvPr id="44" name="Content Placeholder 9" descr="Content Placeholder 9">
              <a:extLst>
                <a:ext uri="{FF2B5EF4-FFF2-40B4-BE49-F238E27FC236}">
                  <a16:creationId xmlns:a16="http://schemas.microsoft.com/office/drawing/2014/main" id="{452894CC-EDD0-9F1D-0448-52EECBBC8A4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5113" t="40305" r="10341" b="4549"/>
            <a:stretch/>
          </p:blipFill>
          <p:spPr>
            <a:xfrm rot="16200000">
              <a:off x="-313842" y="3748985"/>
              <a:ext cx="3660579" cy="215081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45" name="Content Placeholder 9" descr="Content Placeholder 9">
              <a:extLst>
                <a:ext uri="{FF2B5EF4-FFF2-40B4-BE49-F238E27FC236}">
                  <a16:creationId xmlns:a16="http://schemas.microsoft.com/office/drawing/2014/main" id="{58CD29C3-F9D3-A306-1324-9894097488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9187" t="40305"/>
            <a:stretch/>
          </p:blipFill>
          <p:spPr>
            <a:xfrm rot="16200000">
              <a:off x="1387833" y="1815991"/>
              <a:ext cx="276438" cy="232825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46" name="Content Placeholder 9" descr="Content Placeholder 9">
              <a:extLst>
                <a:ext uri="{FF2B5EF4-FFF2-40B4-BE49-F238E27FC236}">
                  <a16:creationId xmlns:a16="http://schemas.microsoft.com/office/drawing/2014/main" id="{50F1AE14-BA72-E627-A9E2-A8924E7A461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9187" t="40305"/>
            <a:stretch/>
          </p:blipFill>
          <p:spPr>
            <a:xfrm rot="5400000">
              <a:off x="1361375" y="5637363"/>
              <a:ext cx="276438" cy="232825"/>
            </a:xfrm>
            <a:prstGeom prst="rect">
              <a:avLst/>
            </a:prstGeom>
            <a:ln w="12700">
              <a:miter lim="400000"/>
            </a:ln>
          </p:spPr>
        </p:pic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CBB2BE84-02A4-FE86-1651-FDF387FE6A6A}"/>
              </a:ext>
            </a:extLst>
          </p:cNvPr>
          <p:cNvGrpSpPr/>
          <p:nvPr/>
        </p:nvGrpSpPr>
        <p:grpSpPr>
          <a:xfrm>
            <a:off x="2021172" y="892866"/>
            <a:ext cx="259283" cy="5006120"/>
            <a:chOff x="1383181" y="1794185"/>
            <a:chExt cx="259283" cy="4097810"/>
          </a:xfrm>
        </p:grpSpPr>
        <p:pic>
          <p:nvPicPr>
            <p:cNvPr id="48" name="Content Placeholder 9" descr="Content Placeholder 9">
              <a:extLst>
                <a:ext uri="{FF2B5EF4-FFF2-40B4-BE49-F238E27FC236}">
                  <a16:creationId xmlns:a16="http://schemas.microsoft.com/office/drawing/2014/main" id="{0D8A04A3-2BA7-7D3F-E35D-3E28A446D8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5113" t="40305" r="10341" b="4549"/>
            <a:stretch/>
          </p:blipFill>
          <p:spPr>
            <a:xfrm rot="16200000">
              <a:off x="-313842" y="3748985"/>
              <a:ext cx="3660579" cy="215081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49" name="Content Placeholder 9" descr="Content Placeholder 9">
              <a:extLst>
                <a:ext uri="{FF2B5EF4-FFF2-40B4-BE49-F238E27FC236}">
                  <a16:creationId xmlns:a16="http://schemas.microsoft.com/office/drawing/2014/main" id="{65EE6539-9427-8629-5163-C4D3E3CFB3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9187" t="40305"/>
            <a:stretch/>
          </p:blipFill>
          <p:spPr>
            <a:xfrm rot="16200000">
              <a:off x="1387833" y="1815991"/>
              <a:ext cx="276438" cy="232825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50" name="Content Placeholder 9" descr="Content Placeholder 9">
              <a:extLst>
                <a:ext uri="{FF2B5EF4-FFF2-40B4-BE49-F238E27FC236}">
                  <a16:creationId xmlns:a16="http://schemas.microsoft.com/office/drawing/2014/main" id="{421A654F-E3E7-AAA7-2F0D-E1F846415D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9187" t="40305"/>
            <a:stretch/>
          </p:blipFill>
          <p:spPr>
            <a:xfrm rot="5400000">
              <a:off x="1361375" y="5637363"/>
              <a:ext cx="276438" cy="232825"/>
            </a:xfrm>
            <a:prstGeom prst="rect">
              <a:avLst/>
            </a:prstGeom>
            <a:ln w="12700">
              <a:miter lim="400000"/>
            </a:ln>
          </p:spPr>
        </p:pic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6F536CFF-51D3-269D-4485-CFF7C7AFA6CD}"/>
              </a:ext>
            </a:extLst>
          </p:cNvPr>
          <p:cNvGrpSpPr/>
          <p:nvPr/>
        </p:nvGrpSpPr>
        <p:grpSpPr>
          <a:xfrm>
            <a:off x="2666359" y="899497"/>
            <a:ext cx="259283" cy="5006120"/>
            <a:chOff x="1383181" y="1794185"/>
            <a:chExt cx="259283" cy="4097810"/>
          </a:xfrm>
        </p:grpSpPr>
        <p:pic>
          <p:nvPicPr>
            <p:cNvPr id="52" name="Content Placeholder 9" descr="Content Placeholder 9">
              <a:extLst>
                <a:ext uri="{FF2B5EF4-FFF2-40B4-BE49-F238E27FC236}">
                  <a16:creationId xmlns:a16="http://schemas.microsoft.com/office/drawing/2014/main" id="{081A63A8-51E7-E1EA-D64E-997903BF9B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5113" t="40305" r="10341" b="4549"/>
            <a:stretch/>
          </p:blipFill>
          <p:spPr>
            <a:xfrm rot="16200000">
              <a:off x="-313842" y="3748985"/>
              <a:ext cx="3660579" cy="215081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53" name="Content Placeholder 9" descr="Content Placeholder 9">
              <a:extLst>
                <a:ext uri="{FF2B5EF4-FFF2-40B4-BE49-F238E27FC236}">
                  <a16:creationId xmlns:a16="http://schemas.microsoft.com/office/drawing/2014/main" id="{93DC75D7-1570-498B-938F-09F252D9A8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9187" t="40305"/>
            <a:stretch/>
          </p:blipFill>
          <p:spPr>
            <a:xfrm rot="16200000">
              <a:off x="1387833" y="1815991"/>
              <a:ext cx="276438" cy="232825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54" name="Content Placeholder 9" descr="Content Placeholder 9">
              <a:extLst>
                <a:ext uri="{FF2B5EF4-FFF2-40B4-BE49-F238E27FC236}">
                  <a16:creationId xmlns:a16="http://schemas.microsoft.com/office/drawing/2014/main" id="{B35CB0BD-9955-4714-9D07-3D68518E33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9187" t="40305"/>
            <a:stretch/>
          </p:blipFill>
          <p:spPr>
            <a:xfrm rot="5400000">
              <a:off x="1361375" y="5637363"/>
              <a:ext cx="276438" cy="232825"/>
            </a:xfrm>
            <a:prstGeom prst="rect">
              <a:avLst/>
            </a:prstGeom>
            <a:ln w="12700">
              <a:miter lim="400000"/>
            </a:ln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56578A86-60BE-DB13-260D-1A61D1B2204B}"/>
              </a:ext>
            </a:extLst>
          </p:cNvPr>
          <p:cNvGrpSpPr/>
          <p:nvPr/>
        </p:nvGrpSpPr>
        <p:grpSpPr>
          <a:xfrm>
            <a:off x="2660123" y="901674"/>
            <a:ext cx="259283" cy="5006120"/>
            <a:chOff x="1383181" y="1794185"/>
            <a:chExt cx="259283" cy="4097810"/>
          </a:xfrm>
        </p:grpSpPr>
        <p:pic>
          <p:nvPicPr>
            <p:cNvPr id="56" name="Content Placeholder 9" descr="Content Placeholder 9">
              <a:extLst>
                <a:ext uri="{FF2B5EF4-FFF2-40B4-BE49-F238E27FC236}">
                  <a16:creationId xmlns:a16="http://schemas.microsoft.com/office/drawing/2014/main" id="{9A9CA14C-F63C-69C3-A4F6-E8EDC73742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5113" t="40305" r="10341" b="4549"/>
            <a:stretch/>
          </p:blipFill>
          <p:spPr>
            <a:xfrm rot="16200000">
              <a:off x="-313842" y="3748985"/>
              <a:ext cx="3660579" cy="215081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57" name="Content Placeholder 9" descr="Content Placeholder 9">
              <a:extLst>
                <a:ext uri="{FF2B5EF4-FFF2-40B4-BE49-F238E27FC236}">
                  <a16:creationId xmlns:a16="http://schemas.microsoft.com/office/drawing/2014/main" id="{18E379A5-472B-286E-1583-4384F45268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9187" t="40305"/>
            <a:stretch/>
          </p:blipFill>
          <p:spPr>
            <a:xfrm rot="16200000">
              <a:off x="1387833" y="1815991"/>
              <a:ext cx="276438" cy="232825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58" name="Content Placeholder 9" descr="Content Placeholder 9">
              <a:extLst>
                <a:ext uri="{FF2B5EF4-FFF2-40B4-BE49-F238E27FC236}">
                  <a16:creationId xmlns:a16="http://schemas.microsoft.com/office/drawing/2014/main" id="{998DF18B-6674-B6C8-C452-B2BA5A352A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9187" t="40305"/>
            <a:stretch/>
          </p:blipFill>
          <p:spPr>
            <a:xfrm rot="5400000">
              <a:off x="1361375" y="5637363"/>
              <a:ext cx="276438" cy="232825"/>
            </a:xfrm>
            <a:prstGeom prst="rect">
              <a:avLst/>
            </a:prstGeom>
            <a:ln w="12700">
              <a:miter lim="400000"/>
            </a:ln>
          </p:spPr>
        </p:pic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8734D588-A8FC-C36B-F729-D1309A1C68DA}"/>
              </a:ext>
            </a:extLst>
          </p:cNvPr>
          <p:cNvGrpSpPr/>
          <p:nvPr/>
        </p:nvGrpSpPr>
        <p:grpSpPr>
          <a:xfrm>
            <a:off x="3305310" y="908305"/>
            <a:ext cx="259283" cy="5006120"/>
            <a:chOff x="1383181" y="1794185"/>
            <a:chExt cx="259283" cy="4097810"/>
          </a:xfrm>
        </p:grpSpPr>
        <p:pic>
          <p:nvPicPr>
            <p:cNvPr id="60" name="Content Placeholder 9" descr="Content Placeholder 9">
              <a:extLst>
                <a:ext uri="{FF2B5EF4-FFF2-40B4-BE49-F238E27FC236}">
                  <a16:creationId xmlns:a16="http://schemas.microsoft.com/office/drawing/2014/main" id="{1010AF47-C1A3-87E7-DD90-340603230B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5113" t="40305" r="10341" b="4549"/>
            <a:stretch/>
          </p:blipFill>
          <p:spPr>
            <a:xfrm rot="16200000">
              <a:off x="-313842" y="3748985"/>
              <a:ext cx="3660579" cy="215081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61" name="Content Placeholder 9" descr="Content Placeholder 9">
              <a:extLst>
                <a:ext uri="{FF2B5EF4-FFF2-40B4-BE49-F238E27FC236}">
                  <a16:creationId xmlns:a16="http://schemas.microsoft.com/office/drawing/2014/main" id="{157CFE50-AABE-200A-BFE6-8BCD287FA75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9187" t="40305"/>
            <a:stretch/>
          </p:blipFill>
          <p:spPr>
            <a:xfrm rot="16200000">
              <a:off x="1387833" y="1815991"/>
              <a:ext cx="276438" cy="232825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62" name="Content Placeholder 9" descr="Content Placeholder 9">
              <a:extLst>
                <a:ext uri="{FF2B5EF4-FFF2-40B4-BE49-F238E27FC236}">
                  <a16:creationId xmlns:a16="http://schemas.microsoft.com/office/drawing/2014/main" id="{073DA1FA-1D11-CBB1-91F7-18910DC0AC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9187" t="40305"/>
            <a:stretch/>
          </p:blipFill>
          <p:spPr>
            <a:xfrm rot="5400000">
              <a:off x="1361375" y="5637363"/>
              <a:ext cx="276438" cy="232825"/>
            </a:xfrm>
            <a:prstGeom prst="rect">
              <a:avLst/>
            </a:prstGeom>
            <a:ln w="12700">
              <a:miter lim="400000"/>
            </a:ln>
          </p:spPr>
        </p:pic>
      </p:grp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0766303B-8392-AEDD-F74F-D15A08806A57}"/>
              </a:ext>
            </a:extLst>
          </p:cNvPr>
          <p:cNvCxnSpPr>
            <a:cxnSpLocks/>
          </p:cNvCxnSpPr>
          <p:nvPr/>
        </p:nvCxnSpPr>
        <p:spPr>
          <a:xfrm>
            <a:off x="253500" y="1380682"/>
            <a:ext cx="3709001" cy="277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0A7D3D88-F2A3-26A2-E171-98ED1928CB24}"/>
              </a:ext>
            </a:extLst>
          </p:cNvPr>
          <p:cNvCxnSpPr>
            <a:cxnSpLocks/>
          </p:cNvCxnSpPr>
          <p:nvPr/>
        </p:nvCxnSpPr>
        <p:spPr>
          <a:xfrm>
            <a:off x="253500" y="2051629"/>
            <a:ext cx="3709001" cy="277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6C4BD88F-2FCD-0303-5C51-26EC31DC0356}"/>
              </a:ext>
            </a:extLst>
          </p:cNvPr>
          <p:cNvCxnSpPr>
            <a:cxnSpLocks/>
          </p:cNvCxnSpPr>
          <p:nvPr/>
        </p:nvCxnSpPr>
        <p:spPr>
          <a:xfrm>
            <a:off x="253500" y="2710370"/>
            <a:ext cx="3709001" cy="277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A15D280F-ABB9-84FB-B53B-B459CEB5B639}"/>
              </a:ext>
            </a:extLst>
          </p:cNvPr>
          <p:cNvCxnSpPr>
            <a:cxnSpLocks/>
          </p:cNvCxnSpPr>
          <p:nvPr/>
        </p:nvCxnSpPr>
        <p:spPr>
          <a:xfrm>
            <a:off x="237232" y="3361760"/>
            <a:ext cx="3709001" cy="277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C2B0A477-4E23-00BD-042B-5F1EE8E21C92}"/>
              </a:ext>
            </a:extLst>
          </p:cNvPr>
          <p:cNvCxnSpPr>
            <a:cxnSpLocks/>
          </p:cNvCxnSpPr>
          <p:nvPr/>
        </p:nvCxnSpPr>
        <p:spPr>
          <a:xfrm>
            <a:off x="230968" y="4031012"/>
            <a:ext cx="3709001" cy="277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3E8C5D03-46CF-964E-9F6F-6C549C4EAEFD}"/>
              </a:ext>
            </a:extLst>
          </p:cNvPr>
          <p:cNvCxnSpPr>
            <a:cxnSpLocks/>
          </p:cNvCxnSpPr>
          <p:nvPr/>
        </p:nvCxnSpPr>
        <p:spPr>
          <a:xfrm>
            <a:off x="196775" y="4700264"/>
            <a:ext cx="3709001" cy="277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33C3F437-A07F-E532-A721-4E3810AA2832}"/>
              </a:ext>
            </a:extLst>
          </p:cNvPr>
          <p:cNvCxnSpPr>
            <a:cxnSpLocks/>
          </p:cNvCxnSpPr>
          <p:nvPr/>
        </p:nvCxnSpPr>
        <p:spPr>
          <a:xfrm>
            <a:off x="196821" y="5341670"/>
            <a:ext cx="3709001" cy="277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0BB76FCE-2B56-AD80-0CBB-A173FF8649EF}"/>
              </a:ext>
            </a:extLst>
          </p:cNvPr>
          <p:cNvSpPr txBox="1"/>
          <p:nvPr/>
        </p:nvSpPr>
        <p:spPr>
          <a:xfrm>
            <a:off x="4525479" y="723051"/>
            <a:ext cx="75230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Based on </a:t>
            </a:r>
            <a:r>
              <a:rPr lang="en-US" sz="1400" dirty="0"/>
              <a:t>previous</a:t>
            </a:r>
            <a:r>
              <a:rPr lang="en-US" sz="1600" dirty="0"/>
              <a:t> results we expect our height measurement to depend on drift time</a:t>
            </a:r>
          </a:p>
        </p:txBody>
      </p:sp>
    </p:spTree>
    <p:extLst>
      <p:ext uri="{BB962C8B-B14F-4D97-AF65-F5344CB8AC3E}">
        <p14:creationId xmlns:p14="http://schemas.microsoft.com/office/powerpoint/2010/main" val="174395886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6D9AB8-A330-9763-8D85-1B3299D89E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A8796-AA41-45E6-D615-03D8A2A936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Bi-207 Timestamp shift effect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5B4CC6-1BB5-064D-7675-EBF3213684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07/03/2024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8453AF-8A9C-ACD4-868C-DCE8354568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Vertical Reconstruction Analysis Talk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12649A-21E3-101F-97F9-E7E6C0E75C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75C06-E6FF-2B41-9965-ECD387385993}" type="slidenum">
              <a:rPr lang="en-US" smtClean="0"/>
              <a:t>73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D5B16AB-F822-870E-0A3C-A880BC4B976D}"/>
              </a:ext>
            </a:extLst>
          </p:cNvPr>
          <p:cNvGrpSpPr/>
          <p:nvPr/>
        </p:nvGrpSpPr>
        <p:grpSpPr>
          <a:xfrm>
            <a:off x="231895" y="1324978"/>
            <a:ext cx="129209" cy="4094922"/>
            <a:chOff x="5303036" y="1620078"/>
            <a:chExt cx="183364" cy="5932816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F4D5AC41-5CC4-24E7-92C0-6D4AAF32C7F7}"/>
                </a:ext>
              </a:extLst>
            </p:cNvPr>
            <p:cNvCxnSpPr>
              <a:cxnSpLocks/>
              <a:endCxn id="18" idx="4"/>
            </p:cNvCxnSpPr>
            <p:nvPr/>
          </p:nvCxnSpPr>
          <p:spPr>
            <a:xfrm flipH="1">
              <a:off x="5392488" y="1709530"/>
              <a:ext cx="4460" cy="5843364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0AC5C9AE-10DE-B0E2-65D8-0CDB86CE607D}"/>
                </a:ext>
              </a:extLst>
            </p:cNvPr>
            <p:cNvSpPr/>
            <p:nvPr/>
          </p:nvSpPr>
          <p:spPr>
            <a:xfrm>
              <a:off x="5307496" y="1620078"/>
              <a:ext cx="178904" cy="178905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168434A-E94D-24E2-12B3-6FFCD1DC5A4E}"/>
                </a:ext>
              </a:extLst>
            </p:cNvPr>
            <p:cNvSpPr/>
            <p:nvPr/>
          </p:nvSpPr>
          <p:spPr>
            <a:xfrm>
              <a:off x="5307496" y="2578078"/>
              <a:ext cx="178904" cy="178905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8DB8D2B7-CA07-0747-FCA4-D496B4A2F166}"/>
                </a:ext>
              </a:extLst>
            </p:cNvPr>
            <p:cNvSpPr/>
            <p:nvPr/>
          </p:nvSpPr>
          <p:spPr>
            <a:xfrm>
              <a:off x="5307496" y="2579814"/>
              <a:ext cx="178904" cy="178905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B51292AF-5931-C0FC-82D6-89AD8C7B6BD3}"/>
                </a:ext>
              </a:extLst>
            </p:cNvPr>
            <p:cNvSpPr/>
            <p:nvPr/>
          </p:nvSpPr>
          <p:spPr>
            <a:xfrm>
              <a:off x="5307496" y="3537814"/>
              <a:ext cx="178904" cy="178905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4170C511-2F75-1EBD-8463-418ECDE3A79F}"/>
                </a:ext>
              </a:extLst>
            </p:cNvPr>
            <p:cNvSpPr/>
            <p:nvPr/>
          </p:nvSpPr>
          <p:spPr>
            <a:xfrm>
              <a:off x="5304351" y="3538517"/>
              <a:ext cx="178904" cy="178905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E76E09E8-04BF-5C6E-6D01-855703B30748}"/>
                </a:ext>
              </a:extLst>
            </p:cNvPr>
            <p:cNvSpPr/>
            <p:nvPr/>
          </p:nvSpPr>
          <p:spPr>
            <a:xfrm>
              <a:off x="5304351" y="4498253"/>
              <a:ext cx="178904" cy="178905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902AE982-FDF6-C5B4-F80B-ACE286934FAB}"/>
                </a:ext>
              </a:extLst>
            </p:cNvPr>
            <p:cNvSpPr/>
            <p:nvPr/>
          </p:nvSpPr>
          <p:spPr>
            <a:xfrm>
              <a:off x="5304351" y="5456253"/>
              <a:ext cx="178904" cy="178905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9C99A70D-55A1-65A1-2DC8-F847AF3BAF50}"/>
                </a:ext>
              </a:extLst>
            </p:cNvPr>
            <p:cNvSpPr/>
            <p:nvPr/>
          </p:nvSpPr>
          <p:spPr>
            <a:xfrm>
              <a:off x="5303036" y="5456253"/>
              <a:ext cx="178904" cy="178905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0EF8E044-1473-167D-0D83-BA33D032F396}"/>
                </a:ext>
              </a:extLst>
            </p:cNvPr>
            <p:cNvSpPr/>
            <p:nvPr/>
          </p:nvSpPr>
          <p:spPr>
            <a:xfrm>
              <a:off x="5303036" y="6415989"/>
              <a:ext cx="178904" cy="178905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8C177E5A-E289-A51C-4DC0-A5E8206B4901}"/>
                </a:ext>
              </a:extLst>
            </p:cNvPr>
            <p:cNvSpPr/>
            <p:nvPr/>
          </p:nvSpPr>
          <p:spPr>
            <a:xfrm>
              <a:off x="5303036" y="7373989"/>
              <a:ext cx="178904" cy="178905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FAB5DD6A-9755-C367-E2F5-1CE13DA230FE}"/>
              </a:ext>
            </a:extLst>
          </p:cNvPr>
          <p:cNvGrpSpPr/>
          <p:nvPr/>
        </p:nvGrpSpPr>
        <p:grpSpPr>
          <a:xfrm>
            <a:off x="743472" y="882563"/>
            <a:ext cx="259283" cy="5006120"/>
            <a:chOff x="1383181" y="1794185"/>
            <a:chExt cx="259283" cy="4097810"/>
          </a:xfrm>
        </p:grpSpPr>
        <p:pic>
          <p:nvPicPr>
            <p:cNvPr id="32" name="Content Placeholder 9" descr="Content Placeholder 9">
              <a:extLst>
                <a:ext uri="{FF2B5EF4-FFF2-40B4-BE49-F238E27FC236}">
                  <a16:creationId xmlns:a16="http://schemas.microsoft.com/office/drawing/2014/main" id="{E3A0F959-4D9F-533F-DFCB-8D75FDE1D3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5113" t="40305" r="10341" b="4549"/>
            <a:stretch/>
          </p:blipFill>
          <p:spPr>
            <a:xfrm rot="16200000">
              <a:off x="-313842" y="3748985"/>
              <a:ext cx="3660579" cy="215081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33" name="Content Placeholder 9" descr="Content Placeholder 9">
              <a:extLst>
                <a:ext uri="{FF2B5EF4-FFF2-40B4-BE49-F238E27FC236}">
                  <a16:creationId xmlns:a16="http://schemas.microsoft.com/office/drawing/2014/main" id="{31B6F3E7-2710-2583-1E79-73B176E391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9187" t="40305"/>
            <a:stretch/>
          </p:blipFill>
          <p:spPr>
            <a:xfrm rot="16200000">
              <a:off x="1387833" y="1815991"/>
              <a:ext cx="276438" cy="232825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34" name="Content Placeholder 9" descr="Content Placeholder 9">
              <a:extLst>
                <a:ext uri="{FF2B5EF4-FFF2-40B4-BE49-F238E27FC236}">
                  <a16:creationId xmlns:a16="http://schemas.microsoft.com/office/drawing/2014/main" id="{E279B64E-07D6-C877-587E-4378270AC0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9187" t="40305"/>
            <a:stretch/>
          </p:blipFill>
          <p:spPr>
            <a:xfrm rot="5400000">
              <a:off x="1361375" y="5637363"/>
              <a:ext cx="276438" cy="232825"/>
            </a:xfrm>
            <a:prstGeom prst="rect">
              <a:avLst/>
            </a:prstGeom>
            <a:ln w="12700">
              <a:miter lim="400000"/>
            </a:ln>
          </p:spPr>
        </p:pic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F391EB1-F8AB-57AA-AD57-F9F8E43D1A3E}"/>
              </a:ext>
            </a:extLst>
          </p:cNvPr>
          <p:cNvGrpSpPr/>
          <p:nvPr/>
        </p:nvGrpSpPr>
        <p:grpSpPr>
          <a:xfrm>
            <a:off x="1388659" y="889194"/>
            <a:ext cx="259283" cy="5006120"/>
            <a:chOff x="1383181" y="1794185"/>
            <a:chExt cx="259283" cy="4097810"/>
          </a:xfrm>
        </p:grpSpPr>
        <p:pic>
          <p:nvPicPr>
            <p:cNvPr id="36" name="Content Placeholder 9" descr="Content Placeholder 9">
              <a:extLst>
                <a:ext uri="{FF2B5EF4-FFF2-40B4-BE49-F238E27FC236}">
                  <a16:creationId xmlns:a16="http://schemas.microsoft.com/office/drawing/2014/main" id="{6B27A927-B530-0439-60C6-B395156184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5113" t="40305" r="10341" b="4549"/>
            <a:stretch/>
          </p:blipFill>
          <p:spPr>
            <a:xfrm rot="16200000">
              <a:off x="-313842" y="3748985"/>
              <a:ext cx="3660579" cy="215081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37" name="Content Placeholder 9" descr="Content Placeholder 9">
              <a:extLst>
                <a:ext uri="{FF2B5EF4-FFF2-40B4-BE49-F238E27FC236}">
                  <a16:creationId xmlns:a16="http://schemas.microsoft.com/office/drawing/2014/main" id="{0E9B331E-F1DF-6503-8497-CE9C42A430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9187" t="40305"/>
            <a:stretch/>
          </p:blipFill>
          <p:spPr>
            <a:xfrm rot="16200000">
              <a:off x="1387833" y="1815991"/>
              <a:ext cx="276438" cy="232825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38" name="Content Placeholder 9" descr="Content Placeholder 9">
              <a:extLst>
                <a:ext uri="{FF2B5EF4-FFF2-40B4-BE49-F238E27FC236}">
                  <a16:creationId xmlns:a16="http://schemas.microsoft.com/office/drawing/2014/main" id="{11BFD06B-55CA-30CF-AD86-36C02025529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9187" t="40305"/>
            <a:stretch/>
          </p:blipFill>
          <p:spPr>
            <a:xfrm rot="5400000">
              <a:off x="1361375" y="5637363"/>
              <a:ext cx="276438" cy="232825"/>
            </a:xfrm>
            <a:prstGeom prst="rect">
              <a:avLst/>
            </a:prstGeom>
            <a:ln w="12700">
              <a:miter lim="400000"/>
            </a:ln>
          </p:spPr>
        </p:pic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799BC0F3-EE79-F5AA-D974-FC2AC504E3F7}"/>
              </a:ext>
            </a:extLst>
          </p:cNvPr>
          <p:cNvGrpSpPr/>
          <p:nvPr/>
        </p:nvGrpSpPr>
        <p:grpSpPr>
          <a:xfrm>
            <a:off x="1381250" y="882563"/>
            <a:ext cx="259283" cy="5006120"/>
            <a:chOff x="1383181" y="1794185"/>
            <a:chExt cx="259283" cy="4097810"/>
          </a:xfrm>
        </p:grpSpPr>
        <p:pic>
          <p:nvPicPr>
            <p:cNvPr id="40" name="Content Placeholder 9" descr="Content Placeholder 9">
              <a:extLst>
                <a:ext uri="{FF2B5EF4-FFF2-40B4-BE49-F238E27FC236}">
                  <a16:creationId xmlns:a16="http://schemas.microsoft.com/office/drawing/2014/main" id="{4DE89E2A-12FE-91FC-C6ED-51F6E8A160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5113" t="40305" r="10341" b="4549"/>
            <a:stretch/>
          </p:blipFill>
          <p:spPr>
            <a:xfrm rot="16200000">
              <a:off x="-313842" y="3748985"/>
              <a:ext cx="3660579" cy="215081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41" name="Content Placeholder 9" descr="Content Placeholder 9">
              <a:extLst>
                <a:ext uri="{FF2B5EF4-FFF2-40B4-BE49-F238E27FC236}">
                  <a16:creationId xmlns:a16="http://schemas.microsoft.com/office/drawing/2014/main" id="{62409262-9449-DC4C-B154-596AB3B7D5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9187" t="40305"/>
            <a:stretch/>
          </p:blipFill>
          <p:spPr>
            <a:xfrm rot="16200000">
              <a:off x="1387833" y="1815991"/>
              <a:ext cx="276438" cy="232825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42" name="Content Placeholder 9" descr="Content Placeholder 9">
              <a:extLst>
                <a:ext uri="{FF2B5EF4-FFF2-40B4-BE49-F238E27FC236}">
                  <a16:creationId xmlns:a16="http://schemas.microsoft.com/office/drawing/2014/main" id="{E625813B-EFA3-289D-AED2-2F027F3925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9187" t="40305"/>
            <a:stretch/>
          </p:blipFill>
          <p:spPr>
            <a:xfrm rot="5400000">
              <a:off x="1361375" y="5637363"/>
              <a:ext cx="276438" cy="232825"/>
            </a:xfrm>
            <a:prstGeom prst="rect">
              <a:avLst/>
            </a:prstGeom>
            <a:ln w="12700">
              <a:miter lim="400000"/>
            </a:ln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FDEB163D-8932-B9B1-4948-028EE0FE001D}"/>
              </a:ext>
            </a:extLst>
          </p:cNvPr>
          <p:cNvGrpSpPr/>
          <p:nvPr/>
        </p:nvGrpSpPr>
        <p:grpSpPr>
          <a:xfrm>
            <a:off x="2026437" y="889194"/>
            <a:ext cx="259283" cy="5006120"/>
            <a:chOff x="1383181" y="1794185"/>
            <a:chExt cx="259283" cy="4097810"/>
          </a:xfrm>
        </p:grpSpPr>
        <p:pic>
          <p:nvPicPr>
            <p:cNvPr id="44" name="Content Placeholder 9" descr="Content Placeholder 9">
              <a:extLst>
                <a:ext uri="{FF2B5EF4-FFF2-40B4-BE49-F238E27FC236}">
                  <a16:creationId xmlns:a16="http://schemas.microsoft.com/office/drawing/2014/main" id="{73C3CF08-775D-574E-B923-34ED1F8335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5113" t="40305" r="10341" b="4549"/>
            <a:stretch/>
          </p:blipFill>
          <p:spPr>
            <a:xfrm rot="16200000">
              <a:off x="-313842" y="3748985"/>
              <a:ext cx="3660579" cy="215081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45" name="Content Placeholder 9" descr="Content Placeholder 9">
              <a:extLst>
                <a:ext uri="{FF2B5EF4-FFF2-40B4-BE49-F238E27FC236}">
                  <a16:creationId xmlns:a16="http://schemas.microsoft.com/office/drawing/2014/main" id="{86601A1C-2963-82DD-85B4-A3892D77BD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9187" t="40305"/>
            <a:stretch/>
          </p:blipFill>
          <p:spPr>
            <a:xfrm rot="16200000">
              <a:off x="1387833" y="1815991"/>
              <a:ext cx="276438" cy="232825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46" name="Content Placeholder 9" descr="Content Placeholder 9">
              <a:extLst>
                <a:ext uri="{FF2B5EF4-FFF2-40B4-BE49-F238E27FC236}">
                  <a16:creationId xmlns:a16="http://schemas.microsoft.com/office/drawing/2014/main" id="{A6C8A904-A0E9-84DC-9F9A-88581958F8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9187" t="40305"/>
            <a:stretch/>
          </p:blipFill>
          <p:spPr>
            <a:xfrm rot="5400000">
              <a:off x="1361375" y="5637363"/>
              <a:ext cx="276438" cy="232825"/>
            </a:xfrm>
            <a:prstGeom prst="rect">
              <a:avLst/>
            </a:prstGeom>
            <a:ln w="12700">
              <a:miter lim="400000"/>
            </a:ln>
          </p:spPr>
        </p:pic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B871A1E6-10AA-7FAB-6392-68D45DE23C25}"/>
              </a:ext>
            </a:extLst>
          </p:cNvPr>
          <p:cNvGrpSpPr/>
          <p:nvPr/>
        </p:nvGrpSpPr>
        <p:grpSpPr>
          <a:xfrm>
            <a:off x="2021172" y="892866"/>
            <a:ext cx="259283" cy="5006120"/>
            <a:chOff x="1383181" y="1794185"/>
            <a:chExt cx="259283" cy="4097810"/>
          </a:xfrm>
        </p:grpSpPr>
        <p:pic>
          <p:nvPicPr>
            <p:cNvPr id="48" name="Content Placeholder 9" descr="Content Placeholder 9">
              <a:extLst>
                <a:ext uri="{FF2B5EF4-FFF2-40B4-BE49-F238E27FC236}">
                  <a16:creationId xmlns:a16="http://schemas.microsoft.com/office/drawing/2014/main" id="{A057C87F-DF26-5863-3882-84A2E0AD31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5113" t="40305" r="10341" b="4549"/>
            <a:stretch/>
          </p:blipFill>
          <p:spPr>
            <a:xfrm rot="16200000">
              <a:off x="-313842" y="3748985"/>
              <a:ext cx="3660579" cy="215081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49" name="Content Placeholder 9" descr="Content Placeholder 9">
              <a:extLst>
                <a:ext uri="{FF2B5EF4-FFF2-40B4-BE49-F238E27FC236}">
                  <a16:creationId xmlns:a16="http://schemas.microsoft.com/office/drawing/2014/main" id="{80FEA839-6E51-A1B5-C1F1-CD30F04334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9187" t="40305"/>
            <a:stretch/>
          </p:blipFill>
          <p:spPr>
            <a:xfrm rot="16200000">
              <a:off x="1387833" y="1815991"/>
              <a:ext cx="276438" cy="232825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50" name="Content Placeholder 9" descr="Content Placeholder 9">
              <a:extLst>
                <a:ext uri="{FF2B5EF4-FFF2-40B4-BE49-F238E27FC236}">
                  <a16:creationId xmlns:a16="http://schemas.microsoft.com/office/drawing/2014/main" id="{2FC11F11-832E-3B32-29D2-AB69F42EC6D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9187" t="40305"/>
            <a:stretch/>
          </p:blipFill>
          <p:spPr>
            <a:xfrm rot="5400000">
              <a:off x="1361375" y="5637363"/>
              <a:ext cx="276438" cy="232825"/>
            </a:xfrm>
            <a:prstGeom prst="rect">
              <a:avLst/>
            </a:prstGeom>
            <a:ln w="12700">
              <a:miter lim="400000"/>
            </a:ln>
          </p:spPr>
        </p:pic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CEA1036D-33D7-F3B7-BF0D-93F797992DAF}"/>
              </a:ext>
            </a:extLst>
          </p:cNvPr>
          <p:cNvGrpSpPr/>
          <p:nvPr/>
        </p:nvGrpSpPr>
        <p:grpSpPr>
          <a:xfrm>
            <a:off x="2666359" y="899497"/>
            <a:ext cx="259283" cy="5006120"/>
            <a:chOff x="1383181" y="1794185"/>
            <a:chExt cx="259283" cy="4097810"/>
          </a:xfrm>
        </p:grpSpPr>
        <p:pic>
          <p:nvPicPr>
            <p:cNvPr id="52" name="Content Placeholder 9" descr="Content Placeholder 9">
              <a:extLst>
                <a:ext uri="{FF2B5EF4-FFF2-40B4-BE49-F238E27FC236}">
                  <a16:creationId xmlns:a16="http://schemas.microsoft.com/office/drawing/2014/main" id="{DBB8E63E-B2DE-189F-476A-1F0CB1626D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5113" t="40305" r="10341" b="4549"/>
            <a:stretch/>
          </p:blipFill>
          <p:spPr>
            <a:xfrm rot="16200000">
              <a:off x="-313842" y="3748985"/>
              <a:ext cx="3660579" cy="215081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53" name="Content Placeholder 9" descr="Content Placeholder 9">
              <a:extLst>
                <a:ext uri="{FF2B5EF4-FFF2-40B4-BE49-F238E27FC236}">
                  <a16:creationId xmlns:a16="http://schemas.microsoft.com/office/drawing/2014/main" id="{28752D4C-42E1-D96B-F230-1F1D28AD44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9187" t="40305"/>
            <a:stretch/>
          </p:blipFill>
          <p:spPr>
            <a:xfrm rot="16200000">
              <a:off x="1387833" y="1815991"/>
              <a:ext cx="276438" cy="232825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54" name="Content Placeholder 9" descr="Content Placeholder 9">
              <a:extLst>
                <a:ext uri="{FF2B5EF4-FFF2-40B4-BE49-F238E27FC236}">
                  <a16:creationId xmlns:a16="http://schemas.microsoft.com/office/drawing/2014/main" id="{E21D5862-3481-9B01-FB7B-626063EEA7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9187" t="40305"/>
            <a:stretch/>
          </p:blipFill>
          <p:spPr>
            <a:xfrm rot="5400000">
              <a:off x="1361375" y="5637363"/>
              <a:ext cx="276438" cy="232825"/>
            </a:xfrm>
            <a:prstGeom prst="rect">
              <a:avLst/>
            </a:prstGeom>
            <a:ln w="12700">
              <a:miter lim="400000"/>
            </a:ln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1F6BCB28-06F8-CBA3-063A-6F14017CB6E0}"/>
              </a:ext>
            </a:extLst>
          </p:cNvPr>
          <p:cNvGrpSpPr/>
          <p:nvPr/>
        </p:nvGrpSpPr>
        <p:grpSpPr>
          <a:xfrm>
            <a:off x="2660123" y="901674"/>
            <a:ext cx="259283" cy="5006120"/>
            <a:chOff x="1383181" y="1794185"/>
            <a:chExt cx="259283" cy="4097810"/>
          </a:xfrm>
        </p:grpSpPr>
        <p:pic>
          <p:nvPicPr>
            <p:cNvPr id="56" name="Content Placeholder 9" descr="Content Placeholder 9">
              <a:extLst>
                <a:ext uri="{FF2B5EF4-FFF2-40B4-BE49-F238E27FC236}">
                  <a16:creationId xmlns:a16="http://schemas.microsoft.com/office/drawing/2014/main" id="{F33ADEFF-CDBA-452D-C68B-CC2968E20B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5113" t="40305" r="10341" b="4549"/>
            <a:stretch/>
          </p:blipFill>
          <p:spPr>
            <a:xfrm rot="16200000">
              <a:off x="-313842" y="3748985"/>
              <a:ext cx="3660579" cy="215081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57" name="Content Placeholder 9" descr="Content Placeholder 9">
              <a:extLst>
                <a:ext uri="{FF2B5EF4-FFF2-40B4-BE49-F238E27FC236}">
                  <a16:creationId xmlns:a16="http://schemas.microsoft.com/office/drawing/2014/main" id="{A2DA0832-BA58-4341-F9A5-E297FA9802E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9187" t="40305"/>
            <a:stretch/>
          </p:blipFill>
          <p:spPr>
            <a:xfrm rot="16200000">
              <a:off x="1387833" y="1815991"/>
              <a:ext cx="276438" cy="232825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58" name="Content Placeholder 9" descr="Content Placeholder 9">
              <a:extLst>
                <a:ext uri="{FF2B5EF4-FFF2-40B4-BE49-F238E27FC236}">
                  <a16:creationId xmlns:a16="http://schemas.microsoft.com/office/drawing/2014/main" id="{5E290FEA-0122-7D3B-9802-D203D730C2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9187" t="40305"/>
            <a:stretch/>
          </p:blipFill>
          <p:spPr>
            <a:xfrm rot="5400000">
              <a:off x="1361375" y="5637363"/>
              <a:ext cx="276438" cy="232825"/>
            </a:xfrm>
            <a:prstGeom prst="rect">
              <a:avLst/>
            </a:prstGeom>
            <a:ln w="12700">
              <a:miter lim="400000"/>
            </a:ln>
          </p:spPr>
        </p:pic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9E01640C-347B-A78A-7639-4C18ED03B4BF}"/>
              </a:ext>
            </a:extLst>
          </p:cNvPr>
          <p:cNvGrpSpPr/>
          <p:nvPr/>
        </p:nvGrpSpPr>
        <p:grpSpPr>
          <a:xfrm>
            <a:off x="3305310" y="908305"/>
            <a:ext cx="259283" cy="5006120"/>
            <a:chOff x="1383181" y="1794185"/>
            <a:chExt cx="259283" cy="4097810"/>
          </a:xfrm>
        </p:grpSpPr>
        <p:pic>
          <p:nvPicPr>
            <p:cNvPr id="60" name="Content Placeholder 9" descr="Content Placeholder 9">
              <a:extLst>
                <a:ext uri="{FF2B5EF4-FFF2-40B4-BE49-F238E27FC236}">
                  <a16:creationId xmlns:a16="http://schemas.microsoft.com/office/drawing/2014/main" id="{B1F61A52-91E3-613E-8DA8-85A7E9597FD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5113" t="40305" r="10341" b="4549"/>
            <a:stretch/>
          </p:blipFill>
          <p:spPr>
            <a:xfrm rot="16200000">
              <a:off x="-313842" y="3748985"/>
              <a:ext cx="3660579" cy="215081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61" name="Content Placeholder 9" descr="Content Placeholder 9">
              <a:extLst>
                <a:ext uri="{FF2B5EF4-FFF2-40B4-BE49-F238E27FC236}">
                  <a16:creationId xmlns:a16="http://schemas.microsoft.com/office/drawing/2014/main" id="{354DEBF6-0F61-7C7B-0CB9-64E3825FD70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9187" t="40305"/>
            <a:stretch/>
          </p:blipFill>
          <p:spPr>
            <a:xfrm rot="16200000">
              <a:off x="1387833" y="1815991"/>
              <a:ext cx="276438" cy="232825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62" name="Content Placeholder 9" descr="Content Placeholder 9">
              <a:extLst>
                <a:ext uri="{FF2B5EF4-FFF2-40B4-BE49-F238E27FC236}">
                  <a16:creationId xmlns:a16="http://schemas.microsoft.com/office/drawing/2014/main" id="{0EEF004E-C4C4-8FDB-0851-8A272C109B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9187" t="40305"/>
            <a:stretch/>
          </p:blipFill>
          <p:spPr>
            <a:xfrm rot="5400000">
              <a:off x="1361375" y="5637363"/>
              <a:ext cx="276438" cy="232825"/>
            </a:xfrm>
            <a:prstGeom prst="rect">
              <a:avLst/>
            </a:prstGeom>
            <a:ln w="12700">
              <a:miter lim="400000"/>
            </a:ln>
          </p:spPr>
        </p:pic>
      </p:grp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EE8CC9F9-D471-6B75-3B68-74038128071F}"/>
              </a:ext>
            </a:extLst>
          </p:cNvPr>
          <p:cNvCxnSpPr>
            <a:cxnSpLocks/>
          </p:cNvCxnSpPr>
          <p:nvPr/>
        </p:nvCxnSpPr>
        <p:spPr>
          <a:xfrm>
            <a:off x="253500" y="1380682"/>
            <a:ext cx="3709001" cy="277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2FB07DE2-4BC0-8910-CCC1-DFB58B3991A8}"/>
              </a:ext>
            </a:extLst>
          </p:cNvPr>
          <p:cNvCxnSpPr>
            <a:cxnSpLocks/>
          </p:cNvCxnSpPr>
          <p:nvPr/>
        </p:nvCxnSpPr>
        <p:spPr>
          <a:xfrm>
            <a:off x="253500" y="2051629"/>
            <a:ext cx="3709001" cy="277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116F72EA-1914-BE18-8389-E03478A7A69D}"/>
              </a:ext>
            </a:extLst>
          </p:cNvPr>
          <p:cNvCxnSpPr>
            <a:cxnSpLocks/>
          </p:cNvCxnSpPr>
          <p:nvPr/>
        </p:nvCxnSpPr>
        <p:spPr>
          <a:xfrm>
            <a:off x="253500" y="2710370"/>
            <a:ext cx="3709001" cy="277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C101105C-43F7-C8CC-559B-679B54C9B935}"/>
              </a:ext>
            </a:extLst>
          </p:cNvPr>
          <p:cNvCxnSpPr>
            <a:cxnSpLocks/>
          </p:cNvCxnSpPr>
          <p:nvPr/>
        </p:nvCxnSpPr>
        <p:spPr>
          <a:xfrm>
            <a:off x="237232" y="3361760"/>
            <a:ext cx="3709001" cy="277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F238AB2A-3CC2-8D4A-8152-191E322565F9}"/>
              </a:ext>
            </a:extLst>
          </p:cNvPr>
          <p:cNvCxnSpPr>
            <a:cxnSpLocks/>
          </p:cNvCxnSpPr>
          <p:nvPr/>
        </p:nvCxnSpPr>
        <p:spPr>
          <a:xfrm>
            <a:off x="230968" y="4031012"/>
            <a:ext cx="3709001" cy="277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3C891BD4-45F3-2FEB-20B1-8C00BFFB3EBD}"/>
              </a:ext>
            </a:extLst>
          </p:cNvPr>
          <p:cNvCxnSpPr>
            <a:cxnSpLocks/>
          </p:cNvCxnSpPr>
          <p:nvPr/>
        </p:nvCxnSpPr>
        <p:spPr>
          <a:xfrm>
            <a:off x="196775" y="4700264"/>
            <a:ext cx="3709001" cy="277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7D7E61BC-A5C6-8DB5-7647-7608B535F6C7}"/>
              </a:ext>
            </a:extLst>
          </p:cNvPr>
          <p:cNvCxnSpPr>
            <a:cxnSpLocks/>
          </p:cNvCxnSpPr>
          <p:nvPr/>
        </p:nvCxnSpPr>
        <p:spPr>
          <a:xfrm>
            <a:off x="196821" y="5341670"/>
            <a:ext cx="3709001" cy="277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91EA797D-514A-993F-339C-B6D9EA7FBC50}"/>
              </a:ext>
            </a:extLst>
          </p:cNvPr>
          <p:cNvSpPr txBox="1"/>
          <p:nvPr/>
        </p:nvSpPr>
        <p:spPr>
          <a:xfrm>
            <a:off x="4525479" y="723051"/>
            <a:ext cx="75230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Based on </a:t>
            </a:r>
            <a:r>
              <a:rPr lang="en-US" sz="1400" dirty="0"/>
              <a:t>previous</a:t>
            </a:r>
            <a:r>
              <a:rPr lang="en-US" sz="1600" dirty="0"/>
              <a:t> results we expect our height measurement to depend on drift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 measured positions of our sources should shift with drift time</a:t>
            </a:r>
          </a:p>
        </p:txBody>
      </p:sp>
    </p:spTree>
    <p:extLst>
      <p:ext uri="{BB962C8B-B14F-4D97-AF65-F5344CB8AC3E}">
        <p14:creationId xmlns:p14="http://schemas.microsoft.com/office/powerpoint/2010/main" val="230520919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7B477E-FB81-768A-322E-454819F1F4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5047E7-CF5B-9DF0-ED91-08B9EB57B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Bi-207 Timestamp shift effect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FD3F08-1B9B-DFDE-C7EB-4CB17FE67F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07/03/2024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AE4FFE-01C6-816C-73F6-B14E5C38E4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Vertical Reconstruction Analysis Talk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03F096-A8E5-5B69-37BA-62212604D8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75C06-E6FF-2B41-9965-ECD387385993}" type="slidenum">
              <a:rPr lang="en-US" smtClean="0"/>
              <a:t>74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0850B72-2BA1-DA67-0904-05D63DF1C781}"/>
              </a:ext>
            </a:extLst>
          </p:cNvPr>
          <p:cNvGrpSpPr/>
          <p:nvPr/>
        </p:nvGrpSpPr>
        <p:grpSpPr>
          <a:xfrm>
            <a:off x="231895" y="1324978"/>
            <a:ext cx="129209" cy="4094922"/>
            <a:chOff x="5303036" y="1620078"/>
            <a:chExt cx="183364" cy="5932816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C1947C1A-942A-2B03-89D6-40FC5BEDB8CF}"/>
                </a:ext>
              </a:extLst>
            </p:cNvPr>
            <p:cNvCxnSpPr>
              <a:cxnSpLocks/>
              <a:endCxn id="18" idx="4"/>
            </p:cNvCxnSpPr>
            <p:nvPr/>
          </p:nvCxnSpPr>
          <p:spPr>
            <a:xfrm flipH="1">
              <a:off x="5392488" y="1709530"/>
              <a:ext cx="4460" cy="5843364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A7FB3CA-44EA-71BB-4DC5-66E4BD90E198}"/>
                </a:ext>
              </a:extLst>
            </p:cNvPr>
            <p:cNvSpPr/>
            <p:nvPr/>
          </p:nvSpPr>
          <p:spPr>
            <a:xfrm>
              <a:off x="5307496" y="1620078"/>
              <a:ext cx="178904" cy="178905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25DA5CAB-698F-A3DE-F91F-A1B59CA9F865}"/>
                </a:ext>
              </a:extLst>
            </p:cNvPr>
            <p:cNvSpPr/>
            <p:nvPr/>
          </p:nvSpPr>
          <p:spPr>
            <a:xfrm>
              <a:off x="5307496" y="2578078"/>
              <a:ext cx="178904" cy="178905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7650E07-ADF4-5AFF-128F-51F18F3AE8FD}"/>
                </a:ext>
              </a:extLst>
            </p:cNvPr>
            <p:cNvSpPr/>
            <p:nvPr/>
          </p:nvSpPr>
          <p:spPr>
            <a:xfrm>
              <a:off x="5307496" y="2579814"/>
              <a:ext cx="178904" cy="178905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61F43BF-E0B7-1866-0771-C0871F11B19C}"/>
                </a:ext>
              </a:extLst>
            </p:cNvPr>
            <p:cNvSpPr/>
            <p:nvPr/>
          </p:nvSpPr>
          <p:spPr>
            <a:xfrm>
              <a:off x="5307496" y="3537814"/>
              <a:ext cx="178904" cy="178905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8D5823B5-6D60-0C49-0D54-CEBCF7EEB2E4}"/>
                </a:ext>
              </a:extLst>
            </p:cNvPr>
            <p:cNvSpPr/>
            <p:nvPr/>
          </p:nvSpPr>
          <p:spPr>
            <a:xfrm>
              <a:off x="5304351" y="3538517"/>
              <a:ext cx="178904" cy="178905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1F76127D-25C6-FE18-E529-8531CA125A21}"/>
                </a:ext>
              </a:extLst>
            </p:cNvPr>
            <p:cNvSpPr/>
            <p:nvPr/>
          </p:nvSpPr>
          <p:spPr>
            <a:xfrm>
              <a:off x="5304351" y="4498253"/>
              <a:ext cx="178904" cy="178905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F52D682B-DF5E-9DDF-F232-F17F536BF1DA}"/>
                </a:ext>
              </a:extLst>
            </p:cNvPr>
            <p:cNvSpPr/>
            <p:nvPr/>
          </p:nvSpPr>
          <p:spPr>
            <a:xfrm>
              <a:off x="5304351" y="5456253"/>
              <a:ext cx="178904" cy="178905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358008BF-7C76-5B3D-0694-73846DD37482}"/>
                </a:ext>
              </a:extLst>
            </p:cNvPr>
            <p:cNvSpPr/>
            <p:nvPr/>
          </p:nvSpPr>
          <p:spPr>
            <a:xfrm>
              <a:off x="5303036" y="5456253"/>
              <a:ext cx="178904" cy="178905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602E8BFB-5EA9-2E6D-A02D-73E7BA925162}"/>
                </a:ext>
              </a:extLst>
            </p:cNvPr>
            <p:cNvSpPr/>
            <p:nvPr/>
          </p:nvSpPr>
          <p:spPr>
            <a:xfrm>
              <a:off x="5303036" y="6415989"/>
              <a:ext cx="178904" cy="178905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D194484C-2317-19F4-ED53-C7C5345D8930}"/>
                </a:ext>
              </a:extLst>
            </p:cNvPr>
            <p:cNvSpPr/>
            <p:nvPr/>
          </p:nvSpPr>
          <p:spPr>
            <a:xfrm>
              <a:off x="5303036" y="7373989"/>
              <a:ext cx="178904" cy="178905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5400423D-1C0B-D08C-4CF1-F7F4F87CD2C2}"/>
              </a:ext>
            </a:extLst>
          </p:cNvPr>
          <p:cNvGrpSpPr/>
          <p:nvPr/>
        </p:nvGrpSpPr>
        <p:grpSpPr>
          <a:xfrm>
            <a:off x="743472" y="882563"/>
            <a:ext cx="259283" cy="5006120"/>
            <a:chOff x="1383181" y="1794185"/>
            <a:chExt cx="259283" cy="4097810"/>
          </a:xfrm>
        </p:grpSpPr>
        <p:pic>
          <p:nvPicPr>
            <p:cNvPr id="32" name="Content Placeholder 9" descr="Content Placeholder 9">
              <a:extLst>
                <a:ext uri="{FF2B5EF4-FFF2-40B4-BE49-F238E27FC236}">
                  <a16:creationId xmlns:a16="http://schemas.microsoft.com/office/drawing/2014/main" id="{B2E539FD-F3D2-E290-D5EB-38EC4751CCD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5113" t="40305" r="10341" b="4549"/>
            <a:stretch/>
          </p:blipFill>
          <p:spPr>
            <a:xfrm rot="16200000">
              <a:off x="-313842" y="3748985"/>
              <a:ext cx="3660579" cy="215081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33" name="Content Placeholder 9" descr="Content Placeholder 9">
              <a:extLst>
                <a:ext uri="{FF2B5EF4-FFF2-40B4-BE49-F238E27FC236}">
                  <a16:creationId xmlns:a16="http://schemas.microsoft.com/office/drawing/2014/main" id="{B8FE1A2A-CD0E-4806-FFC1-8147EA2F1B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9187" t="40305"/>
            <a:stretch/>
          </p:blipFill>
          <p:spPr>
            <a:xfrm rot="16200000">
              <a:off x="1387833" y="1815991"/>
              <a:ext cx="276438" cy="232825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34" name="Content Placeholder 9" descr="Content Placeholder 9">
              <a:extLst>
                <a:ext uri="{FF2B5EF4-FFF2-40B4-BE49-F238E27FC236}">
                  <a16:creationId xmlns:a16="http://schemas.microsoft.com/office/drawing/2014/main" id="{6C1CB948-D192-D7B1-6FE4-7A863B290A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9187" t="40305"/>
            <a:stretch/>
          </p:blipFill>
          <p:spPr>
            <a:xfrm rot="5400000">
              <a:off x="1361375" y="5637363"/>
              <a:ext cx="276438" cy="232825"/>
            </a:xfrm>
            <a:prstGeom prst="rect">
              <a:avLst/>
            </a:prstGeom>
            <a:ln w="12700">
              <a:miter lim="400000"/>
            </a:ln>
          </p:spPr>
        </p:pic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5C698B91-F0F3-98A0-7F65-200DF6B97302}"/>
              </a:ext>
            </a:extLst>
          </p:cNvPr>
          <p:cNvGrpSpPr/>
          <p:nvPr/>
        </p:nvGrpSpPr>
        <p:grpSpPr>
          <a:xfrm>
            <a:off x="1388659" y="889194"/>
            <a:ext cx="259283" cy="5006120"/>
            <a:chOff x="1383181" y="1794185"/>
            <a:chExt cx="259283" cy="4097810"/>
          </a:xfrm>
        </p:grpSpPr>
        <p:pic>
          <p:nvPicPr>
            <p:cNvPr id="36" name="Content Placeholder 9" descr="Content Placeholder 9">
              <a:extLst>
                <a:ext uri="{FF2B5EF4-FFF2-40B4-BE49-F238E27FC236}">
                  <a16:creationId xmlns:a16="http://schemas.microsoft.com/office/drawing/2014/main" id="{636BEE71-4A3D-3330-E201-E58C878FAE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5113" t="40305" r="10341" b="4549"/>
            <a:stretch/>
          </p:blipFill>
          <p:spPr>
            <a:xfrm rot="16200000">
              <a:off x="-313842" y="3748985"/>
              <a:ext cx="3660579" cy="215081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37" name="Content Placeholder 9" descr="Content Placeholder 9">
              <a:extLst>
                <a:ext uri="{FF2B5EF4-FFF2-40B4-BE49-F238E27FC236}">
                  <a16:creationId xmlns:a16="http://schemas.microsoft.com/office/drawing/2014/main" id="{D526C6EC-BD35-885C-5B77-85A63A075C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9187" t="40305"/>
            <a:stretch/>
          </p:blipFill>
          <p:spPr>
            <a:xfrm rot="16200000">
              <a:off x="1387833" y="1815991"/>
              <a:ext cx="276438" cy="232825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38" name="Content Placeholder 9" descr="Content Placeholder 9">
              <a:extLst>
                <a:ext uri="{FF2B5EF4-FFF2-40B4-BE49-F238E27FC236}">
                  <a16:creationId xmlns:a16="http://schemas.microsoft.com/office/drawing/2014/main" id="{875FB12C-E9F4-BE6F-4B90-50EDC13194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9187" t="40305"/>
            <a:stretch/>
          </p:blipFill>
          <p:spPr>
            <a:xfrm rot="5400000">
              <a:off x="1361375" y="5637363"/>
              <a:ext cx="276438" cy="232825"/>
            </a:xfrm>
            <a:prstGeom prst="rect">
              <a:avLst/>
            </a:prstGeom>
            <a:ln w="12700">
              <a:miter lim="400000"/>
            </a:ln>
          </p:spPr>
        </p:pic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7746DE4-5611-57A2-B12C-5240DE838EF6}"/>
              </a:ext>
            </a:extLst>
          </p:cNvPr>
          <p:cNvGrpSpPr/>
          <p:nvPr/>
        </p:nvGrpSpPr>
        <p:grpSpPr>
          <a:xfrm>
            <a:off x="1381250" y="882563"/>
            <a:ext cx="259283" cy="5006120"/>
            <a:chOff x="1383181" y="1794185"/>
            <a:chExt cx="259283" cy="4097810"/>
          </a:xfrm>
        </p:grpSpPr>
        <p:pic>
          <p:nvPicPr>
            <p:cNvPr id="40" name="Content Placeholder 9" descr="Content Placeholder 9">
              <a:extLst>
                <a:ext uri="{FF2B5EF4-FFF2-40B4-BE49-F238E27FC236}">
                  <a16:creationId xmlns:a16="http://schemas.microsoft.com/office/drawing/2014/main" id="{DF7C5092-4545-DDB0-0F7A-7680061B59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5113" t="40305" r="10341" b="4549"/>
            <a:stretch/>
          </p:blipFill>
          <p:spPr>
            <a:xfrm rot="16200000">
              <a:off x="-313842" y="3748985"/>
              <a:ext cx="3660579" cy="215081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41" name="Content Placeholder 9" descr="Content Placeholder 9">
              <a:extLst>
                <a:ext uri="{FF2B5EF4-FFF2-40B4-BE49-F238E27FC236}">
                  <a16:creationId xmlns:a16="http://schemas.microsoft.com/office/drawing/2014/main" id="{E2882781-83A4-0EC5-001F-2695435010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9187" t="40305"/>
            <a:stretch/>
          </p:blipFill>
          <p:spPr>
            <a:xfrm rot="16200000">
              <a:off x="1387833" y="1815991"/>
              <a:ext cx="276438" cy="232825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42" name="Content Placeholder 9" descr="Content Placeholder 9">
              <a:extLst>
                <a:ext uri="{FF2B5EF4-FFF2-40B4-BE49-F238E27FC236}">
                  <a16:creationId xmlns:a16="http://schemas.microsoft.com/office/drawing/2014/main" id="{BE1B054C-2888-474D-8BBC-2C7757EDDCD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9187" t="40305"/>
            <a:stretch/>
          </p:blipFill>
          <p:spPr>
            <a:xfrm rot="5400000">
              <a:off x="1361375" y="5637363"/>
              <a:ext cx="276438" cy="232825"/>
            </a:xfrm>
            <a:prstGeom prst="rect">
              <a:avLst/>
            </a:prstGeom>
            <a:ln w="12700">
              <a:miter lim="400000"/>
            </a:ln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1916CAAD-CFB4-1EF1-2E3D-10CF562CD2D0}"/>
              </a:ext>
            </a:extLst>
          </p:cNvPr>
          <p:cNvGrpSpPr/>
          <p:nvPr/>
        </p:nvGrpSpPr>
        <p:grpSpPr>
          <a:xfrm>
            <a:off x="2026437" y="889194"/>
            <a:ext cx="259283" cy="5006120"/>
            <a:chOff x="1383181" y="1794185"/>
            <a:chExt cx="259283" cy="4097810"/>
          </a:xfrm>
        </p:grpSpPr>
        <p:pic>
          <p:nvPicPr>
            <p:cNvPr id="44" name="Content Placeholder 9" descr="Content Placeholder 9">
              <a:extLst>
                <a:ext uri="{FF2B5EF4-FFF2-40B4-BE49-F238E27FC236}">
                  <a16:creationId xmlns:a16="http://schemas.microsoft.com/office/drawing/2014/main" id="{46C9D4A8-DD50-B9FF-4656-EEB6188874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5113" t="40305" r="10341" b="4549"/>
            <a:stretch/>
          </p:blipFill>
          <p:spPr>
            <a:xfrm rot="16200000">
              <a:off x="-313842" y="3748985"/>
              <a:ext cx="3660579" cy="215081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45" name="Content Placeholder 9" descr="Content Placeholder 9">
              <a:extLst>
                <a:ext uri="{FF2B5EF4-FFF2-40B4-BE49-F238E27FC236}">
                  <a16:creationId xmlns:a16="http://schemas.microsoft.com/office/drawing/2014/main" id="{D6C246BA-16E1-E681-0384-9F63DEFE3D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9187" t="40305"/>
            <a:stretch/>
          </p:blipFill>
          <p:spPr>
            <a:xfrm rot="16200000">
              <a:off x="1387833" y="1815991"/>
              <a:ext cx="276438" cy="232825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46" name="Content Placeholder 9" descr="Content Placeholder 9">
              <a:extLst>
                <a:ext uri="{FF2B5EF4-FFF2-40B4-BE49-F238E27FC236}">
                  <a16:creationId xmlns:a16="http://schemas.microsoft.com/office/drawing/2014/main" id="{8D130979-43F4-02AA-1712-A80F48E09B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9187" t="40305"/>
            <a:stretch/>
          </p:blipFill>
          <p:spPr>
            <a:xfrm rot="5400000">
              <a:off x="1361375" y="5637363"/>
              <a:ext cx="276438" cy="232825"/>
            </a:xfrm>
            <a:prstGeom prst="rect">
              <a:avLst/>
            </a:prstGeom>
            <a:ln w="12700">
              <a:miter lim="400000"/>
            </a:ln>
          </p:spPr>
        </p:pic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B5DBA88A-6DDB-7A2E-237E-47EE17D951C9}"/>
              </a:ext>
            </a:extLst>
          </p:cNvPr>
          <p:cNvGrpSpPr/>
          <p:nvPr/>
        </p:nvGrpSpPr>
        <p:grpSpPr>
          <a:xfrm>
            <a:off x="2021172" y="892866"/>
            <a:ext cx="259283" cy="5006120"/>
            <a:chOff x="1383181" y="1794185"/>
            <a:chExt cx="259283" cy="4097810"/>
          </a:xfrm>
        </p:grpSpPr>
        <p:pic>
          <p:nvPicPr>
            <p:cNvPr id="48" name="Content Placeholder 9" descr="Content Placeholder 9">
              <a:extLst>
                <a:ext uri="{FF2B5EF4-FFF2-40B4-BE49-F238E27FC236}">
                  <a16:creationId xmlns:a16="http://schemas.microsoft.com/office/drawing/2014/main" id="{5C1FEADE-53C6-AE66-9AD7-E5BB97E216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5113" t="40305" r="10341" b="4549"/>
            <a:stretch/>
          </p:blipFill>
          <p:spPr>
            <a:xfrm rot="16200000">
              <a:off x="-313842" y="3748985"/>
              <a:ext cx="3660579" cy="215081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49" name="Content Placeholder 9" descr="Content Placeholder 9">
              <a:extLst>
                <a:ext uri="{FF2B5EF4-FFF2-40B4-BE49-F238E27FC236}">
                  <a16:creationId xmlns:a16="http://schemas.microsoft.com/office/drawing/2014/main" id="{36FC865E-48F1-01C2-E662-4A6016E3C3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9187" t="40305"/>
            <a:stretch/>
          </p:blipFill>
          <p:spPr>
            <a:xfrm rot="16200000">
              <a:off x="1387833" y="1815991"/>
              <a:ext cx="276438" cy="232825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50" name="Content Placeholder 9" descr="Content Placeholder 9">
              <a:extLst>
                <a:ext uri="{FF2B5EF4-FFF2-40B4-BE49-F238E27FC236}">
                  <a16:creationId xmlns:a16="http://schemas.microsoft.com/office/drawing/2014/main" id="{5DBE9B90-F9DE-1A51-E034-FAC4471219F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9187" t="40305"/>
            <a:stretch/>
          </p:blipFill>
          <p:spPr>
            <a:xfrm rot="5400000">
              <a:off x="1361375" y="5637363"/>
              <a:ext cx="276438" cy="232825"/>
            </a:xfrm>
            <a:prstGeom prst="rect">
              <a:avLst/>
            </a:prstGeom>
            <a:ln w="12700">
              <a:miter lim="400000"/>
            </a:ln>
          </p:spPr>
        </p:pic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49F9014F-CFFC-74B5-5FE9-0524C7B4B858}"/>
              </a:ext>
            </a:extLst>
          </p:cNvPr>
          <p:cNvGrpSpPr/>
          <p:nvPr/>
        </p:nvGrpSpPr>
        <p:grpSpPr>
          <a:xfrm>
            <a:off x="2666359" y="899497"/>
            <a:ext cx="259283" cy="5006120"/>
            <a:chOff x="1383181" y="1794185"/>
            <a:chExt cx="259283" cy="4097810"/>
          </a:xfrm>
        </p:grpSpPr>
        <p:pic>
          <p:nvPicPr>
            <p:cNvPr id="52" name="Content Placeholder 9" descr="Content Placeholder 9">
              <a:extLst>
                <a:ext uri="{FF2B5EF4-FFF2-40B4-BE49-F238E27FC236}">
                  <a16:creationId xmlns:a16="http://schemas.microsoft.com/office/drawing/2014/main" id="{B7032B9D-A9C6-B7F7-6B8A-3E5106FF03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5113" t="40305" r="10341" b="4549"/>
            <a:stretch/>
          </p:blipFill>
          <p:spPr>
            <a:xfrm rot="16200000">
              <a:off x="-313842" y="3748985"/>
              <a:ext cx="3660579" cy="215081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53" name="Content Placeholder 9" descr="Content Placeholder 9">
              <a:extLst>
                <a:ext uri="{FF2B5EF4-FFF2-40B4-BE49-F238E27FC236}">
                  <a16:creationId xmlns:a16="http://schemas.microsoft.com/office/drawing/2014/main" id="{9FC0C3D5-57FE-37D1-C55D-1300DC18A1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9187" t="40305"/>
            <a:stretch/>
          </p:blipFill>
          <p:spPr>
            <a:xfrm rot="16200000">
              <a:off x="1387833" y="1815991"/>
              <a:ext cx="276438" cy="232825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54" name="Content Placeholder 9" descr="Content Placeholder 9">
              <a:extLst>
                <a:ext uri="{FF2B5EF4-FFF2-40B4-BE49-F238E27FC236}">
                  <a16:creationId xmlns:a16="http://schemas.microsoft.com/office/drawing/2014/main" id="{BDA3BABA-9262-AEC0-B19F-2D04DD0622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9187" t="40305"/>
            <a:stretch/>
          </p:blipFill>
          <p:spPr>
            <a:xfrm rot="5400000">
              <a:off x="1361375" y="5637363"/>
              <a:ext cx="276438" cy="232825"/>
            </a:xfrm>
            <a:prstGeom prst="rect">
              <a:avLst/>
            </a:prstGeom>
            <a:ln w="12700">
              <a:miter lim="400000"/>
            </a:ln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DA4CF78D-FB1F-68A1-A2F5-BFBB6F66F122}"/>
              </a:ext>
            </a:extLst>
          </p:cNvPr>
          <p:cNvGrpSpPr/>
          <p:nvPr/>
        </p:nvGrpSpPr>
        <p:grpSpPr>
          <a:xfrm>
            <a:off x="2660123" y="901674"/>
            <a:ext cx="259283" cy="5006120"/>
            <a:chOff x="1383181" y="1794185"/>
            <a:chExt cx="259283" cy="4097810"/>
          </a:xfrm>
        </p:grpSpPr>
        <p:pic>
          <p:nvPicPr>
            <p:cNvPr id="56" name="Content Placeholder 9" descr="Content Placeholder 9">
              <a:extLst>
                <a:ext uri="{FF2B5EF4-FFF2-40B4-BE49-F238E27FC236}">
                  <a16:creationId xmlns:a16="http://schemas.microsoft.com/office/drawing/2014/main" id="{585F05F5-7F27-DD03-28C6-791D0B79ED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5113" t="40305" r="10341" b="4549"/>
            <a:stretch/>
          </p:blipFill>
          <p:spPr>
            <a:xfrm rot="16200000">
              <a:off x="-313842" y="3748985"/>
              <a:ext cx="3660579" cy="215081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57" name="Content Placeholder 9" descr="Content Placeholder 9">
              <a:extLst>
                <a:ext uri="{FF2B5EF4-FFF2-40B4-BE49-F238E27FC236}">
                  <a16:creationId xmlns:a16="http://schemas.microsoft.com/office/drawing/2014/main" id="{CF75B7A3-93FE-2C44-A9B8-48636A4433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9187" t="40305"/>
            <a:stretch/>
          </p:blipFill>
          <p:spPr>
            <a:xfrm rot="16200000">
              <a:off x="1387833" y="1815991"/>
              <a:ext cx="276438" cy="232825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58" name="Content Placeholder 9" descr="Content Placeholder 9">
              <a:extLst>
                <a:ext uri="{FF2B5EF4-FFF2-40B4-BE49-F238E27FC236}">
                  <a16:creationId xmlns:a16="http://schemas.microsoft.com/office/drawing/2014/main" id="{5A799207-567E-B411-4B4A-FC96EBC513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9187" t="40305"/>
            <a:stretch/>
          </p:blipFill>
          <p:spPr>
            <a:xfrm rot="5400000">
              <a:off x="1361375" y="5637363"/>
              <a:ext cx="276438" cy="232825"/>
            </a:xfrm>
            <a:prstGeom prst="rect">
              <a:avLst/>
            </a:prstGeom>
            <a:ln w="12700">
              <a:miter lim="400000"/>
            </a:ln>
          </p:spPr>
        </p:pic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6AC3DDB7-7417-BCEF-8723-1A856247A53B}"/>
              </a:ext>
            </a:extLst>
          </p:cNvPr>
          <p:cNvGrpSpPr/>
          <p:nvPr/>
        </p:nvGrpSpPr>
        <p:grpSpPr>
          <a:xfrm>
            <a:off x="3305310" y="908305"/>
            <a:ext cx="259283" cy="5006120"/>
            <a:chOff x="1383181" y="1794185"/>
            <a:chExt cx="259283" cy="4097810"/>
          </a:xfrm>
        </p:grpSpPr>
        <p:pic>
          <p:nvPicPr>
            <p:cNvPr id="60" name="Content Placeholder 9" descr="Content Placeholder 9">
              <a:extLst>
                <a:ext uri="{FF2B5EF4-FFF2-40B4-BE49-F238E27FC236}">
                  <a16:creationId xmlns:a16="http://schemas.microsoft.com/office/drawing/2014/main" id="{E5067CA1-0200-D0EB-4043-53CBD8696E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5113" t="40305" r="10341" b="4549"/>
            <a:stretch/>
          </p:blipFill>
          <p:spPr>
            <a:xfrm rot="16200000">
              <a:off x="-313842" y="3748985"/>
              <a:ext cx="3660579" cy="215081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61" name="Content Placeholder 9" descr="Content Placeholder 9">
              <a:extLst>
                <a:ext uri="{FF2B5EF4-FFF2-40B4-BE49-F238E27FC236}">
                  <a16:creationId xmlns:a16="http://schemas.microsoft.com/office/drawing/2014/main" id="{F143CB8B-CE9F-2E6F-1905-1BD7233783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9187" t="40305"/>
            <a:stretch/>
          </p:blipFill>
          <p:spPr>
            <a:xfrm rot="16200000">
              <a:off x="1387833" y="1815991"/>
              <a:ext cx="276438" cy="232825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62" name="Content Placeholder 9" descr="Content Placeholder 9">
              <a:extLst>
                <a:ext uri="{FF2B5EF4-FFF2-40B4-BE49-F238E27FC236}">
                  <a16:creationId xmlns:a16="http://schemas.microsoft.com/office/drawing/2014/main" id="{678C6CB9-AF9D-95C0-780F-81ABB42C8B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9187" t="40305"/>
            <a:stretch/>
          </p:blipFill>
          <p:spPr>
            <a:xfrm rot="5400000">
              <a:off x="1361375" y="5637363"/>
              <a:ext cx="276438" cy="232825"/>
            </a:xfrm>
            <a:prstGeom prst="rect">
              <a:avLst/>
            </a:prstGeom>
            <a:ln w="12700">
              <a:miter lim="400000"/>
            </a:ln>
          </p:spPr>
        </p:pic>
      </p:grp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4641E46A-525A-75BC-4F45-AFCEB4A8A191}"/>
              </a:ext>
            </a:extLst>
          </p:cNvPr>
          <p:cNvCxnSpPr>
            <a:cxnSpLocks/>
          </p:cNvCxnSpPr>
          <p:nvPr/>
        </p:nvCxnSpPr>
        <p:spPr>
          <a:xfrm>
            <a:off x="253500" y="1380682"/>
            <a:ext cx="3709001" cy="277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78FAEC2D-4BD6-0C7F-965A-4CABAA5B50F6}"/>
              </a:ext>
            </a:extLst>
          </p:cNvPr>
          <p:cNvCxnSpPr>
            <a:cxnSpLocks/>
          </p:cNvCxnSpPr>
          <p:nvPr/>
        </p:nvCxnSpPr>
        <p:spPr>
          <a:xfrm>
            <a:off x="253500" y="2051629"/>
            <a:ext cx="3709001" cy="277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A0D79269-F8E0-3269-148F-C0FD960D16C1}"/>
              </a:ext>
            </a:extLst>
          </p:cNvPr>
          <p:cNvCxnSpPr>
            <a:cxnSpLocks/>
          </p:cNvCxnSpPr>
          <p:nvPr/>
        </p:nvCxnSpPr>
        <p:spPr>
          <a:xfrm>
            <a:off x="253500" y="2710370"/>
            <a:ext cx="3709001" cy="277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3E07B0B4-ECA1-8262-F298-3A1D507A1C59}"/>
              </a:ext>
            </a:extLst>
          </p:cNvPr>
          <p:cNvCxnSpPr>
            <a:cxnSpLocks/>
          </p:cNvCxnSpPr>
          <p:nvPr/>
        </p:nvCxnSpPr>
        <p:spPr>
          <a:xfrm>
            <a:off x="237232" y="3361760"/>
            <a:ext cx="3709001" cy="277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B0FD07D8-1080-AA0B-8FCA-E12E65082379}"/>
              </a:ext>
            </a:extLst>
          </p:cNvPr>
          <p:cNvCxnSpPr>
            <a:cxnSpLocks/>
          </p:cNvCxnSpPr>
          <p:nvPr/>
        </p:nvCxnSpPr>
        <p:spPr>
          <a:xfrm>
            <a:off x="230968" y="4031012"/>
            <a:ext cx="3709001" cy="277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56AE6017-27FD-1A84-D632-3D5E99098D1A}"/>
              </a:ext>
            </a:extLst>
          </p:cNvPr>
          <p:cNvCxnSpPr>
            <a:cxnSpLocks/>
          </p:cNvCxnSpPr>
          <p:nvPr/>
        </p:nvCxnSpPr>
        <p:spPr>
          <a:xfrm>
            <a:off x="196775" y="4700264"/>
            <a:ext cx="3709001" cy="277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02DA56FE-56A3-6D4C-D17C-15DBFAA492A4}"/>
              </a:ext>
            </a:extLst>
          </p:cNvPr>
          <p:cNvCxnSpPr>
            <a:cxnSpLocks/>
          </p:cNvCxnSpPr>
          <p:nvPr/>
        </p:nvCxnSpPr>
        <p:spPr>
          <a:xfrm>
            <a:off x="196821" y="5341670"/>
            <a:ext cx="3709001" cy="277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96416F8D-D636-0BA8-5D67-C2B36F387869}"/>
                  </a:ext>
                </a:extLst>
              </p:cNvPr>
              <p:cNvSpPr txBox="1"/>
              <p:nvPr/>
            </p:nvSpPr>
            <p:spPr>
              <a:xfrm>
                <a:off x="4171209" y="1818361"/>
                <a:ext cx="3196949" cy="53040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GB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</m:num>
                        <m:den>
                          <m:r>
                            <a:rPr lang="en-GB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GB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GB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GB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  <m:r>
                            <a:rPr lang="en-GB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en-GB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𝑑𝑟𝑖𝑓𝑡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96416F8D-D636-0BA8-5D67-C2B36F3878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1209" y="1818361"/>
                <a:ext cx="3196949" cy="530402"/>
              </a:xfrm>
              <a:prstGeom prst="rect">
                <a:avLst/>
              </a:prstGeom>
              <a:blipFill>
                <a:blip r:embed="rId3"/>
                <a:stretch>
                  <a:fillRect t="-2381" b="-1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0" name="TextBox 99">
            <a:extLst>
              <a:ext uri="{FF2B5EF4-FFF2-40B4-BE49-F238E27FC236}">
                <a16:creationId xmlns:a16="http://schemas.microsoft.com/office/drawing/2014/main" id="{D64776FA-5ECF-AA5A-88AF-583AFC1776AA}"/>
              </a:ext>
            </a:extLst>
          </p:cNvPr>
          <p:cNvSpPr txBox="1"/>
          <p:nvPr/>
        </p:nvSpPr>
        <p:spPr>
          <a:xfrm>
            <a:off x="4525479" y="723051"/>
            <a:ext cx="75230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Based on </a:t>
            </a:r>
            <a:r>
              <a:rPr lang="en-US" sz="1400" dirty="0"/>
              <a:t>previous</a:t>
            </a:r>
            <a:r>
              <a:rPr lang="en-US" sz="1600" dirty="0"/>
              <a:t> results we expect our height measurement to depend on drift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 measured positions of our sources should shift with drift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Do we see this effect?</a:t>
            </a:r>
          </a:p>
        </p:txBody>
      </p:sp>
    </p:spTree>
    <p:extLst>
      <p:ext uri="{BB962C8B-B14F-4D97-AF65-F5344CB8AC3E}">
        <p14:creationId xmlns:p14="http://schemas.microsoft.com/office/powerpoint/2010/main" val="128387403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958CDA-06BF-330B-EF47-B3B367A83D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D14DF2-4F50-1233-2DB3-D814A8F6D1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Bi-207 Timestamp shift effect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6FA94A-A08C-5C86-7EF3-9BA4B03859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07/03/2024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0C729F-591E-C7D6-0AE4-0FFE74CF81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Vertical Reconstruction Analysis Talk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E8036C-6B39-6D73-F5DF-182D143D6B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75C06-E6FF-2B41-9965-ECD387385993}" type="slidenum">
              <a:rPr lang="en-US" smtClean="0"/>
              <a:t>75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A7A63BF-00DC-D9EE-74D4-2A4AF1E6B8E2}"/>
              </a:ext>
            </a:extLst>
          </p:cNvPr>
          <p:cNvGrpSpPr/>
          <p:nvPr/>
        </p:nvGrpSpPr>
        <p:grpSpPr>
          <a:xfrm>
            <a:off x="231895" y="1324978"/>
            <a:ext cx="129209" cy="4094922"/>
            <a:chOff x="5303036" y="1620078"/>
            <a:chExt cx="183364" cy="5932816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D31BF5DF-73B6-2B31-D533-E13269712CE2}"/>
                </a:ext>
              </a:extLst>
            </p:cNvPr>
            <p:cNvCxnSpPr>
              <a:cxnSpLocks/>
              <a:endCxn id="18" idx="4"/>
            </p:cNvCxnSpPr>
            <p:nvPr/>
          </p:nvCxnSpPr>
          <p:spPr>
            <a:xfrm flipH="1">
              <a:off x="5392488" y="1709530"/>
              <a:ext cx="4460" cy="5843364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D380D03B-AEFE-2378-E679-0260FB0CEB4E}"/>
                </a:ext>
              </a:extLst>
            </p:cNvPr>
            <p:cNvSpPr/>
            <p:nvPr/>
          </p:nvSpPr>
          <p:spPr>
            <a:xfrm>
              <a:off x="5307496" y="1620078"/>
              <a:ext cx="178904" cy="178905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D5111C4-F401-3E47-B4C7-D88451F5213C}"/>
                </a:ext>
              </a:extLst>
            </p:cNvPr>
            <p:cNvSpPr/>
            <p:nvPr/>
          </p:nvSpPr>
          <p:spPr>
            <a:xfrm>
              <a:off x="5307496" y="2578078"/>
              <a:ext cx="178904" cy="178905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C8E0346E-350A-C7DE-6D25-448A4081736A}"/>
                </a:ext>
              </a:extLst>
            </p:cNvPr>
            <p:cNvSpPr/>
            <p:nvPr/>
          </p:nvSpPr>
          <p:spPr>
            <a:xfrm>
              <a:off x="5307496" y="2579814"/>
              <a:ext cx="178904" cy="178905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FE17E802-6003-6512-1A81-8210A94DF03A}"/>
                </a:ext>
              </a:extLst>
            </p:cNvPr>
            <p:cNvSpPr/>
            <p:nvPr/>
          </p:nvSpPr>
          <p:spPr>
            <a:xfrm>
              <a:off x="5307496" y="3537814"/>
              <a:ext cx="178904" cy="178905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3CED0A49-9707-60BC-431A-5038D5760E1D}"/>
                </a:ext>
              </a:extLst>
            </p:cNvPr>
            <p:cNvSpPr/>
            <p:nvPr/>
          </p:nvSpPr>
          <p:spPr>
            <a:xfrm>
              <a:off x="5304351" y="3538517"/>
              <a:ext cx="178904" cy="178905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B6E313D7-0619-EF42-636B-E776D65C0289}"/>
                </a:ext>
              </a:extLst>
            </p:cNvPr>
            <p:cNvSpPr/>
            <p:nvPr/>
          </p:nvSpPr>
          <p:spPr>
            <a:xfrm>
              <a:off x="5304351" y="4498253"/>
              <a:ext cx="178904" cy="178905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DE47CD15-1885-5D14-7251-F6E142E10FFA}"/>
                </a:ext>
              </a:extLst>
            </p:cNvPr>
            <p:cNvSpPr/>
            <p:nvPr/>
          </p:nvSpPr>
          <p:spPr>
            <a:xfrm>
              <a:off x="5304351" y="5456253"/>
              <a:ext cx="178904" cy="178905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40492E4C-660E-7B3C-494B-55FFFB3E45B9}"/>
                </a:ext>
              </a:extLst>
            </p:cNvPr>
            <p:cNvSpPr/>
            <p:nvPr/>
          </p:nvSpPr>
          <p:spPr>
            <a:xfrm>
              <a:off x="5303036" y="5456253"/>
              <a:ext cx="178904" cy="178905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E781132D-8DDF-DE8F-7B3C-FC759F1B3C6F}"/>
                </a:ext>
              </a:extLst>
            </p:cNvPr>
            <p:cNvSpPr/>
            <p:nvPr/>
          </p:nvSpPr>
          <p:spPr>
            <a:xfrm>
              <a:off x="5303036" y="6415989"/>
              <a:ext cx="178904" cy="178905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C27B55B3-09DE-D6F6-56A7-E9D0A54D664E}"/>
                </a:ext>
              </a:extLst>
            </p:cNvPr>
            <p:cNvSpPr/>
            <p:nvPr/>
          </p:nvSpPr>
          <p:spPr>
            <a:xfrm>
              <a:off x="5303036" y="7373989"/>
              <a:ext cx="178904" cy="178905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0C78C55C-8E7A-5BC0-63FF-DE50BB90EE81}"/>
              </a:ext>
            </a:extLst>
          </p:cNvPr>
          <p:cNvGrpSpPr/>
          <p:nvPr/>
        </p:nvGrpSpPr>
        <p:grpSpPr>
          <a:xfrm>
            <a:off x="743472" y="882563"/>
            <a:ext cx="259283" cy="5006120"/>
            <a:chOff x="1383181" y="1794185"/>
            <a:chExt cx="259283" cy="4097810"/>
          </a:xfrm>
        </p:grpSpPr>
        <p:pic>
          <p:nvPicPr>
            <p:cNvPr id="32" name="Content Placeholder 9" descr="Content Placeholder 9">
              <a:extLst>
                <a:ext uri="{FF2B5EF4-FFF2-40B4-BE49-F238E27FC236}">
                  <a16:creationId xmlns:a16="http://schemas.microsoft.com/office/drawing/2014/main" id="{B433779E-559A-C0D1-25D7-DA4E88B1BB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5113" t="40305" r="10341" b="4549"/>
            <a:stretch/>
          </p:blipFill>
          <p:spPr>
            <a:xfrm rot="16200000">
              <a:off x="-313842" y="3748985"/>
              <a:ext cx="3660579" cy="215081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33" name="Content Placeholder 9" descr="Content Placeholder 9">
              <a:extLst>
                <a:ext uri="{FF2B5EF4-FFF2-40B4-BE49-F238E27FC236}">
                  <a16:creationId xmlns:a16="http://schemas.microsoft.com/office/drawing/2014/main" id="{5A8B72C7-E082-F810-2543-9D740A6D79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9187" t="40305"/>
            <a:stretch/>
          </p:blipFill>
          <p:spPr>
            <a:xfrm rot="16200000">
              <a:off x="1387833" y="1815991"/>
              <a:ext cx="276438" cy="232825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34" name="Content Placeholder 9" descr="Content Placeholder 9">
              <a:extLst>
                <a:ext uri="{FF2B5EF4-FFF2-40B4-BE49-F238E27FC236}">
                  <a16:creationId xmlns:a16="http://schemas.microsoft.com/office/drawing/2014/main" id="{4E48AB47-170F-37BE-2119-60355ED3FB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9187" t="40305"/>
            <a:stretch/>
          </p:blipFill>
          <p:spPr>
            <a:xfrm rot="5400000">
              <a:off x="1361375" y="5637363"/>
              <a:ext cx="276438" cy="232825"/>
            </a:xfrm>
            <a:prstGeom prst="rect">
              <a:avLst/>
            </a:prstGeom>
            <a:ln w="12700">
              <a:miter lim="400000"/>
            </a:ln>
          </p:spPr>
        </p:pic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DE94C9F0-EA30-7017-EF2E-402F64130CAC}"/>
              </a:ext>
            </a:extLst>
          </p:cNvPr>
          <p:cNvGrpSpPr/>
          <p:nvPr/>
        </p:nvGrpSpPr>
        <p:grpSpPr>
          <a:xfrm>
            <a:off x="1388659" y="889194"/>
            <a:ext cx="259283" cy="5006120"/>
            <a:chOff x="1383181" y="1794185"/>
            <a:chExt cx="259283" cy="4097810"/>
          </a:xfrm>
        </p:grpSpPr>
        <p:pic>
          <p:nvPicPr>
            <p:cNvPr id="36" name="Content Placeholder 9" descr="Content Placeholder 9">
              <a:extLst>
                <a:ext uri="{FF2B5EF4-FFF2-40B4-BE49-F238E27FC236}">
                  <a16:creationId xmlns:a16="http://schemas.microsoft.com/office/drawing/2014/main" id="{9E8933C0-7484-268A-3661-9A5FD2B5D0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5113" t="40305" r="10341" b="4549"/>
            <a:stretch/>
          </p:blipFill>
          <p:spPr>
            <a:xfrm rot="16200000">
              <a:off x="-313842" y="3748985"/>
              <a:ext cx="3660579" cy="215081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37" name="Content Placeholder 9" descr="Content Placeholder 9">
              <a:extLst>
                <a:ext uri="{FF2B5EF4-FFF2-40B4-BE49-F238E27FC236}">
                  <a16:creationId xmlns:a16="http://schemas.microsoft.com/office/drawing/2014/main" id="{6B64BECE-BBBD-EEB3-06A5-C9A689885B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9187" t="40305"/>
            <a:stretch/>
          </p:blipFill>
          <p:spPr>
            <a:xfrm rot="16200000">
              <a:off x="1387833" y="1815991"/>
              <a:ext cx="276438" cy="232825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38" name="Content Placeholder 9" descr="Content Placeholder 9">
              <a:extLst>
                <a:ext uri="{FF2B5EF4-FFF2-40B4-BE49-F238E27FC236}">
                  <a16:creationId xmlns:a16="http://schemas.microsoft.com/office/drawing/2014/main" id="{62338105-45B2-DBD5-EAFE-D5DE9582C8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9187" t="40305"/>
            <a:stretch/>
          </p:blipFill>
          <p:spPr>
            <a:xfrm rot="5400000">
              <a:off x="1361375" y="5637363"/>
              <a:ext cx="276438" cy="232825"/>
            </a:xfrm>
            <a:prstGeom prst="rect">
              <a:avLst/>
            </a:prstGeom>
            <a:ln w="12700">
              <a:miter lim="400000"/>
            </a:ln>
          </p:spPr>
        </p:pic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57E2AACA-1003-FD7E-6D80-407D255D685F}"/>
              </a:ext>
            </a:extLst>
          </p:cNvPr>
          <p:cNvGrpSpPr/>
          <p:nvPr/>
        </p:nvGrpSpPr>
        <p:grpSpPr>
          <a:xfrm>
            <a:off x="1381250" y="882563"/>
            <a:ext cx="259283" cy="5006120"/>
            <a:chOff x="1383181" y="1794185"/>
            <a:chExt cx="259283" cy="4097810"/>
          </a:xfrm>
        </p:grpSpPr>
        <p:pic>
          <p:nvPicPr>
            <p:cNvPr id="40" name="Content Placeholder 9" descr="Content Placeholder 9">
              <a:extLst>
                <a:ext uri="{FF2B5EF4-FFF2-40B4-BE49-F238E27FC236}">
                  <a16:creationId xmlns:a16="http://schemas.microsoft.com/office/drawing/2014/main" id="{8DBDF138-CB4A-0D01-31FB-0232FA44F38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5113" t="40305" r="10341" b="4549"/>
            <a:stretch/>
          </p:blipFill>
          <p:spPr>
            <a:xfrm rot="16200000">
              <a:off x="-313842" y="3748985"/>
              <a:ext cx="3660579" cy="215081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41" name="Content Placeholder 9" descr="Content Placeholder 9">
              <a:extLst>
                <a:ext uri="{FF2B5EF4-FFF2-40B4-BE49-F238E27FC236}">
                  <a16:creationId xmlns:a16="http://schemas.microsoft.com/office/drawing/2014/main" id="{56A53316-AFD9-3C38-047C-4EAEC32224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9187" t="40305"/>
            <a:stretch/>
          </p:blipFill>
          <p:spPr>
            <a:xfrm rot="16200000">
              <a:off x="1387833" y="1815991"/>
              <a:ext cx="276438" cy="232825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42" name="Content Placeholder 9" descr="Content Placeholder 9">
              <a:extLst>
                <a:ext uri="{FF2B5EF4-FFF2-40B4-BE49-F238E27FC236}">
                  <a16:creationId xmlns:a16="http://schemas.microsoft.com/office/drawing/2014/main" id="{E7CB389B-CC3D-9C37-DAD2-093F5BADD54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9187" t="40305"/>
            <a:stretch/>
          </p:blipFill>
          <p:spPr>
            <a:xfrm rot="5400000">
              <a:off x="1361375" y="5637363"/>
              <a:ext cx="276438" cy="232825"/>
            </a:xfrm>
            <a:prstGeom prst="rect">
              <a:avLst/>
            </a:prstGeom>
            <a:ln w="12700">
              <a:miter lim="400000"/>
            </a:ln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C08CFF9F-E54A-C092-D0D2-9975A1295775}"/>
              </a:ext>
            </a:extLst>
          </p:cNvPr>
          <p:cNvGrpSpPr/>
          <p:nvPr/>
        </p:nvGrpSpPr>
        <p:grpSpPr>
          <a:xfrm>
            <a:off x="2026437" y="889194"/>
            <a:ext cx="259283" cy="5006120"/>
            <a:chOff x="1383181" y="1794185"/>
            <a:chExt cx="259283" cy="4097810"/>
          </a:xfrm>
        </p:grpSpPr>
        <p:pic>
          <p:nvPicPr>
            <p:cNvPr id="44" name="Content Placeholder 9" descr="Content Placeholder 9">
              <a:extLst>
                <a:ext uri="{FF2B5EF4-FFF2-40B4-BE49-F238E27FC236}">
                  <a16:creationId xmlns:a16="http://schemas.microsoft.com/office/drawing/2014/main" id="{698921D1-263D-1EF0-D43D-AC464D2E7C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5113" t="40305" r="10341" b="4549"/>
            <a:stretch/>
          </p:blipFill>
          <p:spPr>
            <a:xfrm rot="16200000">
              <a:off x="-313842" y="3748985"/>
              <a:ext cx="3660579" cy="215081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45" name="Content Placeholder 9" descr="Content Placeholder 9">
              <a:extLst>
                <a:ext uri="{FF2B5EF4-FFF2-40B4-BE49-F238E27FC236}">
                  <a16:creationId xmlns:a16="http://schemas.microsoft.com/office/drawing/2014/main" id="{DEEA7E02-329A-4184-4061-A6629DFA4A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9187" t="40305"/>
            <a:stretch/>
          </p:blipFill>
          <p:spPr>
            <a:xfrm rot="16200000">
              <a:off x="1387833" y="1815991"/>
              <a:ext cx="276438" cy="232825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46" name="Content Placeholder 9" descr="Content Placeholder 9">
              <a:extLst>
                <a:ext uri="{FF2B5EF4-FFF2-40B4-BE49-F238E27FC236}">
                  <a16:creationId xmlns:a16="http://schemas.microsoft.com/office/drawing/2014/main" id="{B47A17D9-2EE8-3D52-0A0F-B7FF6A0ECC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9187" t="40305"/>
            <a:stretch/>
          </p:blipFill>
          <p:spPr>
            <a:xfrm rot="5400000">
              <a:off x="1361375" y="5637363"/>
              <a:ext cx="276438" cy="232825"/>
            </a:xfrm>
            <a:prstGeom prst="rect">
              <a:avLst/>
            </a:prstGeom>
            <a:ln w="12700">
              <a:miter lim="400000"/>
            </a:ln>
          </p:spPr>
        </p:pic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828AE798-E0BD-0346-B539-C91ECF30423E}"/>
              </a:ext>
            </a:extLst>
          </p:cNvPr>
          <p:cNvGrpSpPr/>
          <p:nvPr/>
        </p:nvGrpSpPr>
        <p:grpSpPr>
          <a:xfrm>
            <a:off x="2021172" y="892866"/>
            <a:ext cx="259283" cy="5006120"/>
            <a:chOff x="1383181" y="1794185"/>
            <a:chExt cx="259283" cy="4097810"/>
          </a:xfrm>
        </p:grpSpPr>
        <p:pic>
          <p:nvPicPr>
            <p:cNvPr id="48" name="Content Placeholder 9" descr="Content Placeholder 9">
              <a:extLst>
                <a:ext uri="{FF2B5EF4-FFF2-40B4-BE49-F238E27FC236}">
                  <a16:creationId xmlns:a16="http://schemas.microsoft.com/office/drawing/2014/main" id="{AB1F0C35-8921-458B-AFED-D315F14762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5113" t="40305" r="10341" b="4549"/>
            <a:stretch/>
          </p:blipFill>
          <p:spPr>
            <a:xfrm rot="16200000">
              <a:off x="-313842" y="3748985"/>
              <a:ext cx="3660579" cy="215081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49" name="Content Placeholder 9" descr="Content Placeholder 9">
              <a:extLst>
                <a:ext uri="{FF2B5EF4-FFF2-40B4-BE49-F238E27FC236}">
                  <a16:creationId xmlns:a16="http://schemas.microsoft.com/office/drawing/2014/main" id="{A0F1939A-2902-31C3-40A3-43157E06565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9187" t="40305"/>
            <a:stretch/>
          </p:blipFill>
          <p:spPr>
            <a:xfrm rot="16200000">
              <a:off x="1387833" y="1815991"/>
              <a:ext cx="276438" cy="232825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50" name="Content Placeholder 9" descr="Content Placeholder 9">
              <a:extLst>
                <a:ext uri="{FF2B5EF4-FFF2-40B4-BE49-F238E27FC236}">
                  <a16:creationId xmlns:a16="http://schemas.microsoft.com/office/drawing/2014/main" id="{E4748B83-EE0A-1B0D-DB10-30794D2C51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9187" t="40305"/>
            <a:stretch/>
          </p:blipFill>
          <p:spPr>
            <a:xfrm rot="5400000">
              <a:off x="1361375" y="5637363"/>
              <a:ext cx="276438" cy="232825"/>
            </a:xfrm>
            <a:prstGeom prst="rect">
              <a:avLst/>
            </a:prstGeom>
            <a:ln w="12700">
              <a:miter lim="400000"/>
            </a:ln>
          </p:spPr>
        </p:pic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BEB63FC9-6F26-59DE-27F9-EF8EFFA6E68D}"/>
              </a:ext>
            </a:extLst>
          </p:cNvPr>
          <p:cNvGrpSpPr/>
          <p:nvPr/>
        </p:nvGrpSpPr>
        <p:grpSpPr>
          <a:xfrm>
            <a:off x="2666359" y="899497"/>
            <a:ext cx="259283" cy="5006120"/>
            <a:chOff x="1383181" y="1794185"/>
            <a:chExt cx="259283" cy="4097810"/>
          </a:xfrm>
        </p:grpSpPr>
        <p:pic>
          <p:nvPicPr>
            <p:cNvPr id="52" name="Content Placeholder 9" descr="Content Placeholder 9">
              <a:extLst>
                <a:ext uri="{FF2B5EF4-FFF2-40B4-BE49-F238E27FC236}">
                  <a16:creationId xmlns:a16="http://schemas.microsoft.com/office/drawing/2014/main" id="{B6E452F5-6F0C-B1AF-169C-3C26A636D48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5113" t="40305" r="10341" b="4549"/>
            <a:stretch/>
          </p:blipFill>
          <p:spPr>
            <a:xfrm rot="16200000">
              <a:off x="-313842" y="3748985"/>
              <a:ext cx="3660579" cy="215081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53" name="Content Placeholder 9" descr="Content Placeholder 9">
              <a:extLst>
                <a:ext uri="{FF2B5EF4-FFF2-40B4-BE49-F238E27FC236}">
                  <a16:creationId xmlns:a16="http://schemas.microsoft.com/office/drawing/2014/main" id="{1443DFDA-4356-206E-59D3-82DD99460A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9187" t="40305"/>
            <a:stretch/>
          </p:blipFill>
          <p:spPr>
            <a:xfrm rot="16200000">
              <a:off x="1387833" y="1815991"/>
              <a:ext cx="276438" cy="232825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54" name="Content Placeholder 9" descr="Content Placeholder 9">
              <a:extLst>
                <a:ext uri="{FF2B5EF4-FFF2-40B4-BE49-F238E27FC236}">
                  <a16:creationId xmlns:a16="http://schemas.microsoft.com/office/drawing/2014/main" id="{84C61902-AB55-2B66-CF05-7AD89F345F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9187" t="40305"/>
            <a:stretch/>
          </p:blipFill>
          <p:spPr>
            <a:xfrm rot="5400000">
              <a:off x="1361375" y="5637363"/>
              <a:ext cx="276438" cy="232825"/>
            </a:xfrm>
            <a:prstGeom prst="rect">
              <a:avLst/>
            </a:prstGeom>
            <a:ln w="12700">
              <a:miter lim="400000"/>
            </a:ln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2019B1CF-B5E3-1DC5-9A5B-790C426869A2}"/>
              </a:ext>
            </a:extLst>
          </p:cNvPr>
          <p:cNvGrpSpPr/>
          <p:nvPr/>
        </p:nvGrpSpPr>
        <p:grpSpPr>
          <a:xfrm>
            <a:off x="2660123" y="901674"/>
            <a:ext cx="259283" cy="5006120"/>
            <a:chOff x="1383181" y="1794185"/>
            <a:chExt cx="259283" cy="4097810"/>
          </a:xfrm>
        </p:grpSpPr>
        <p:pic>
          <p:nvPicPr>
            <p:cNvPr id="56" name="Content Placeholder 9" descr="Content Placeholder 9">
              <a:extLst>
                <a:ext uri="{FF2B5EF4-FFF2-40B4-BE49-F238E27FC236}">
                  <a16:creationId xmlns:a16="http://schemas.microsoft.com/office/drawing/2014/main" id="{1C57CD31-E500-B591-522F-88BB7927DF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5113" t="40305" r="10341" b="4549"/>
            <a:stretch/>
          </p:blipFill>
          <p:spPr>
            <a:xfrm rot="16200000">
              <a:off x="-313842" y="3748985"/>
              <a:ext cx="3660579" cy="215081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57" name="Content Placeholder 9" descr="Content Placeholder 9">
              <a:extLst>
                <a:ext uri="{FF2B5EF4-FFF2-40B4-BE49-F238E27FC236}">
                  <a16:creationId xmlns:a16="http://schemas.microsoft.com/office/drawing/2014/main" id="{C1106F99-D249-CCA1-7875-7BBFEE28B9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9187" t="40305"/>
            <a:stretch/>
          </p:blipFill>
          <p:spPr>
            <a:xfrm rot="16200000">
              <a:off x="1387833" y="1815991"/>
              <a:ext cx="276438" cy="232825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58" name="Content Placeholder 9" descr="Content Placeholder 9">
              <a:extLst>
                <a:ext uri="{FF2B5EF4-FFF2-40B4-BE49-F238E27FC236}">
                  <a16:creationId xmlns:a16="http://schemas.microsoft.com/office/drawing/2014/main" id="{C4E5E4F8-5AA6-0F23-101A-6311153B16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9187" t="40305"/>
            <a:stretch/>
          </p:blipFill>
          <p:spPr>
            <a:xfrm rot="5400000">
              <a:off x="1361375" y="5637363"/>
              <a:ext cx="276438" cy="232825"/>
            </a:xfrm>
            <a:prstGeom prst="rect">
              <a:avLst/>
            </a:prstGeom>
            <a:ln w="12700">
              <a:miter lim="400000"/>
            </a:ln>
          </p:spPr>
        </p:pic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0A7BBC03-331F-79C5-9E95-41C576FA69EB}"/>
              </a:ext>
            </a:extLst>
          </p:cNvPr>
          <p:cNvGrpSpPr/>
          <p:nvPr/>
        </p:nvGrpSpPr>
        <p:grpSpPr>
          <a:xfrm>
            <a:off x="3305310" y="908305"/>
            <a:ext cx="259283" cy="5006120"/>
            <a:chOff x="1383181" y="1794185"/>
            <a:chExt cx="259283" cy="4097810"/>
          </a:xfrm>
        </p:grpSpPr>
        <p:pic>
          <p:nvPicPr>
            <p:cNvPr id="60" name="Content Placeholder 9" descr="Content Placeholder 9">
              <a:extLst>
                <a:ext uri="{FF2B5EF4-FFF2-40B4-BE49-F238E27FC236}">
                  <a16:creationId xmlns:a16="http://schemas.microsoft.com/office/drawing/2014/main" id="{F4F512B6-9ADC-018B-D0BE-BD051DD814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5113" t="40305" r="10341" b="4549"/>
            <a:stretch/>
          </p:blipFill>
          <p:spPr>
            <a:xfrm rot="16200000">
              <a:off x="-313842" y="3748985"/>
              <a:ext cx="3660579" cy="215081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61" name="Content Placeholder 9" descr="Content Placeholder 9">
              <a:extLst>
                <a:ext uri="{FF2B5EF4-FFF2-40B4-BE49-F238E27FC236}">
                  <a16:creationId xmlns:a16="http://schemas.microsoft.com/office/drawing/2014/main" id="{C6C531D4-C3C2-9947-ECE1-656B3338D6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9187" t="40305"/>
            <a:stretch/>
          </p:blipFill>
          <p:spPr>
            <a:xfrm rot="16200000">
              <a:off x="1387833" y="1815991"/>
              <a:ext cx="276438" cy="232825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62" name="Content Placeholder 9" descr="Content Placeholder 9">
              <a:extLst>
                <a:ext uri="{FF2B5EF4-FFF2-40B4-BE49-F238E27FC236}">
                  <a16:creationId xmlns:a16="http://schemas.microsoft.com/office/drawing/2014/main" id="{7965FCB6-2D45-8A82-9CEB-14A68994E31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9187" t="40305"/>
            <a:stretch/>
          </p:blipFill>
          <p:spPr>
            <a:xfrm rot="5400000">
              <a:off x="1361375" y="5637363"/>
              <a:ext cx="276438" cy="232825"/>
            </a:xfrm>
            <a:prstGeom prst="rect">
              <a:avLst/>
            </a:prstGeom>
            <a:ln w="12700">
              <a:miter lim="400000"/>
            </a:ln>
          </p:spPr>
        </p:pic>
      </p:grp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CB352EBE-3459-A9E2-4ADF-FF52CED58D99}"/>
              </a:ext>
            </a:extLst>
          </p:cNvPr>
          <p:cNvCxnSpPr>
            <a:cxnSpLocks/>
          </p:cNvCxnSpPr>
          <p:nvPr/>
        </p:nvCxnSpPr>
        <p:spPr>
          <a:xfrm>
            <a:off x="253500" y="1380682"/>
            <a:ext cx="3709001" cy="277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62058EAA-7FD6-08B3-8D70-CAC74A7E88CE}"/>
              </a:ext>
            </a:extLst>
          </p:cNvPr>
          <p:cNvCxnSpPr>
            <a:cxnSpLocks/>
          </p:cNvCxnSpPr>
          <p:nvPr/>
        </p:nvCxnSpPr>
        <p:spPr>
          <a:xfrm>
            <a:off x="253500" y="2051629"/>
            <a:ext cx="3709001" cy="277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10A6130E-0D69-CE57-236B-D01CEFC9EE0C}"/>
              </a:ext>
            </a:extLst>
          </p:cNvPr>
          <p:cNvCxnSpPr>
            <a:cxnSpLocks/>
          </p:cNvCxnSpPr>
          <p:nvPr/>
        </p:nvCxnSpPr>
        <p:spPr>
          <a:xfrm>
            <a:off x="253500" y="2710370"/>
            <a:ext cx="3709001" cy="277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1D35B6BA-393A-E440-CA45-89970F2E125A}"/>
              </a:ext>
            </a:extLst>
          </p:cNvPr>
          <p:cNvCxnSpPr>
            <a:cxnSpLocks/>
          </p:cNvCxnSpPr>
          <p:nvPr/>
        </p:nvCxnSpPr>
        <p:spPr>
          <a:xfrm>
            <a:off x="237232" y="3361760"/>
            <a:ext cx="3709001" cy="277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F9CB5D84-6AB1-FAC4-B3B0-826CDD1A1B4A}"/>
              </a:ext>
            </a:extLst>
          </p:cNvPr>
          <p:cNvCxnSpPr>
            <a:cxnSpLocks/>
          </p:cNvCxnSpPr>
          <p:nvPr/>
        </p:nvCxnSpPr>
        <p:spPr>
          <a:xfrm>
            <a:off x="230968" y="4031012"/>
            <a:ext cx="3709001" cy="277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FDFD904D-034E-4B9F-7232-7FF3FF981104}"/>
              </a:ext>
            </a:extLst>
          </p:cNvPr>
          <p:cNvCxnSpPr>
            <a:cxnSpLocks/>
          </p:cNvCxnSpPr>
          <p:nvPr/>
        </p:nvCxnSpPr>
        <p:spPr>
          <a:xfrm>
            <a:off x="196775" y="4700264"/>
            <a:ext cx="3709001" cy="277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9974718E-18AD-21D6-137C-381B283A04CB}"/>
              </a:ext>
            </a:extLst>
          </p:cNvPr>
          <p:cNvCxnSpPr>
            <a:cxnSpLocks/>
          </p:cNvCxnSpPr>
          <p:nvPr/>
        </p:nvCxnSpPr>
        <p:spPr>
          <a:xfrm>
            <a:off x="196821" y="5341670"/>
            <a:ext cx="3709001" cy="277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95283ADE-DA68-4B80-0D54-2437184F1E2F}"/>
                  </a:ext>
                </a:extLst>
              </p:cNvPr>
              <p:cNvSpPr txBox="1"/>
              <p:nvPr/>
            </p:nvSpPr>
            <p:spPr>
              <a:xfrm>
                <a:off x="4171209" y="1818361"/>
                <a:ext cx="3196949" cy="53040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GB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</m:num>
                        <m:den>
                          <m:r>
                            <a:rPr lang="en-GB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GB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GB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GB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  <m:r>
                            <a:rPr lang="en-GB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en-GB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𝑑𝑟𝑖𝑓𝑡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95283ADE-DA68-4B80-0D54-2437184F1E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1209" y="1818361"/>
                <a:ext cx="3196949" cy="530402"/>
              </a:xfrm>
              <a:prstGeom prst="rect">
                <a:avLst/>
              </a:prstGeom>
              <a:blipFill>
                <a:blip r:embed="rId3"/>
                <a:stretch>
                  <a:fillRect t="-2381" b="-1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0" name="TextBox 99">
            <a:extLst>
              <a:ext uri="{FF2B5EF4-FFF2-40B4-BE49-F238E27FC236}">
                <a16:creationId xmlns:a16="http://schemas.microsoft.com/office/drawing/2014/main" id="{68C32E4E-1F09-7B11-BBC4-A2ECF4DEED1A}"/>
              </a:ext>
            </a:extLst>
          </p:cNvPr>
          <p:cNvSpPr txBox="1"/>
          <p:nvPr/>
        </p:nvSpPr>
        <p:spPr>
          <a:xfrm>
            <a:off x="4525479" y="723051"/>
            <a:ext cx="75230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Based on </a:t>
            </a:r>
            <a:r>
              <a:rPr lang="en-US" sz="1400" dirty="0"/>
              <a:t>previous</a:t>
            </a:r>
            <a:r>
              <a:rPr lang="en-US" sz="1600" dirty="0"/>
              <a:t> results we expect our height measurement to depend on drift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 measured positions of our sources should shift with drift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Do we see this effect?</a:t>
            </a:r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18CF7589-6F21-BFA9-623C-A17FADC332F1}"/>
              </a:ext>
            </a:extLst>
          </p:cNvPr>
          <p:cNvGrpSpPr/>
          <p:nvPr/>
        </p:nvGrpSpPr>
        <p:grpSpPr>
          <a:xfrm>
            <a:off x="4177235" y="2797323"/>
            <a:ext cx="4248772" cy="2558257"/>
            <a:chOff x="8461388" y="3324883"/>
            <a:chExt cx="3503190" cy="1976576"/>
          </a:xfrm>
        </p:grpSpPr>
        <p:pic>
          <p:nvPicPr>
            <p:cNvPr id="102" name="Picture 101" descr="A graph with lines in the middle&#10;&#10;Description automatically generated">
              <a:extLst>
                <a:ext uri="{FF2B5EF4-FFF2-40B4-BE49-F238E27FC236}">
                  <a16:creationId xmlns:a16="http://schemas.microsoft.com/office/drawing/2014/main" id="{2CF4928E-2C34-EE8D-2A99-3C6760DB6C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r="50055" b="48642"/>
            <a:stretch/>
          </p:blipFill>
          <p:spPr>
            <a:xfrm>
              <a:off x="8643274" y="3639978"/>
              <a:ext cx="1549470" cy="1189409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id="{C8FD6839-4F51-B106-7D96-DC797062B552}"/>
                    </a:ext>
                  </a:extLst>
                </p:cNvPr>
                <p:cNvSpPr txBox="1"/>
                <p:nvPr/>
              </p:nvSpPr>
              <p:spPr>
                <a:xfrm>
                  <a:off x="11502514" y="4864607"/>
                  <a:ext cx="462064" cy="43685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GB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𝐻</m:t>
                            </m:r>
                          </m:num>
                          <m:den>
                            <m:r>
                              <a:rPr lang="en-GB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BC408E64-1B40-0751-A012-50F4DF2BE39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502514" y="4864607"/>
                  <a:ext cx="462064" cy="436851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B3A96552-2F79-3E8A-C3BB-31CF659BC3E9}"/>
                    </a:ext>
                  </a:extLst>
                </p:cNvPr>
                <p:cNvSpPr txBox="1"/>
                <p:nvPr/>
              </p:nvSpPr>
              <p:spPr>
                <a:xfrm>
                  <a:off x="8461388" y="4864608"/>
                  <a:ext cx="462064" cy="43685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GB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GB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𝐻</m:t>
                            </m:r>
                          </m:num>
                          <m:den>
                            <m:r>
                              <a:rPr lang="en-GB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870A223F-419F-163A-3140-2DBA7E32785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61388" y="4864608"/>
                  <a:ext cx="462064" cy="436851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05" name="Picture 104" descr="A graph with lines in the middle&#10;&#10;Description automatically generated">
              <a:extLst>
                <a:ext uri="{FF2B5EF4-FFF2-40B4-BE49-F238E27FC236}">
                  <a16:creationId xmlns:a16="http://schemas.microsoft.com/office/drawing/2014/main" id="{FC3E756F-569E-D52C-171D-27DA2C12268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r="50055" b="48642"/>
            <a:stretch/>
          </p:blipFill>
          <p:spPr>
            <a:xfrm flipH="1">
              <a:off x="10184076" y="3639977"/>
              <a:ext cx="1592810" cy="1189409"/>
            </a:xfrm>
            <a:prstGeom prst="rect">
              <a:avLst/>
            </a:prstGeom>
          </p:spPr>
        </p:pic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2F3D7682-3782-0487-E894-E2623A3CDC31}"/>
                </a:ext>
              </a:extLst>
            </p:cNvPr>
            <p:cNvCxnSpPr/>
            <p:nvPr/>
          </p:nvCxnSpPr>
          <p:spPr>
            <a:xfrm flipV="1">
              <a:off x="10192744" y="3639977"/>
              <a:ext cx="0" cy="1189409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F810A288-8A3E-950D-67C1-80553996EEB0}"/>
                    </a:ext>
                  </a:extLst>
                </p:cNvPr>
                <p:cNvSpPr txBox="1"/>
                <p:nvPr/>
              </p:nvSpPr>
              <p:spPr>
                <a:xfrm>
                  <a:off x="9953044" y="4886297"/>
                  <a:ext cx="462064" cy="21401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2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F810A288-8A3E-950D-67C1-80553996EEB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53044" y="4886297"/>
                  <a:ext cx="462064" cy="214017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8" name="TextBox 107">
                  <a:extLst>
                    <a:ext uri="{FF2B5EF4-FFF2-40B4-BE49-F238E27FC236}">
                      <a16:creationId xmlns:a16="http://schemas.microsoft.com/office/drawing/2014/main" id="{347988F5-8AE3-1BD9-E83C-3238973CD7F7}"/>
                    </a:ext>
                  </a:extLst>
                </p:cNvPr>
                <p:cNvSpPr txBox="1"/>
                <p:nvPr/>
              </p:nvSpPr>
              <p:spPr>
                <a:xfrm>
                  <a:off x="9664723" y="3324883"/>
                  <a:ext cx="1148263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GB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𝑟𝑒𝑐</m:t>
                            </m:r>
                          </m:sub>
                        </m:sSub>
                        <m:r>
                          <a:rPr lang="en-GB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GB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GB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𝑡𝑟𝑢𝑒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>
            <p:sp>
              <p:nvSpPr>
                <p:cNvPr id="108" name="TextBox 107">
                  <a:extLst>
                    <a:ext uri="{FF2B5EF4-FFF2-40B4-BE49-F238E27FC236}">
                      <a16:creationId xmlns:a16="http://schemas.microsoft.com/office/drawing/2014/main" id="{347988F5-8AE3-1BD9-E83C-3238973CD7F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64723" y="3324883"/>
                  <a:ext cx="1148263" cy="307777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09" name="Picture 108">
            <a:extLst>
              <a:ext uri="{FF2B5EF4-FFF2-40B4-BE49-F238E27FC236}">
                <a16:creationId xmlns:a16="http://schemas.microsoft.com/office/drawing/2014/main" id="{D8EDBF99-F3CC-DFD8-28B8-A7EB76ED0AB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19739" y="2842576"/>
            <a:ext cx="2735029" cy="208646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B262B786-BC35-A0A3-5DC3-2B794BB5D284}"/>
                  </a:ext>
                </a:extLst>
              </p:cNvPr>
              <p:cNvSpPr txBox="1"/>
              <p:nvPr/>
            </p:nvSpPr>
            <p:spPr>
              <a:xfrm rot="16200000">
                <a:off x="8400905" y="3519540"/>
                <a:ext cx="1392647" cy="3983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𝑟𝑒𝑐</m:t>
                          </m:r>
                        </m:sub>
                      </m:sSub>
                      <m:r>
                        <a:rPr lang="en-GB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𝑡𝑟𝑢𝑒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B262B786-BC35-A0A3-5DC3-2B794BB5D2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8400905" y="3519540"/>
                <a:ext cx="1392647" cy="39835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4A70D175-17EA-C5E5-B742-D232591C812D}"/>
                  </a:ext>
                </a:extLst>
              </p:cNvPr>
              <p:cNvSpPr txBox="1"/>
              <p:nvPr/>
            </p:nvSpPr>
            <p:spPr>
              <a:xfrm>
                <a:off x="10267991" y="4883128"/>
                <a:ext cx="560405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2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sz="1200" b="0" i="1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GB" sz="1200" b="0" i="1" smtClean="0">
                          <a:latin typeface="Cambria Math" panose="02040503050406030204" pitchFamily="18" charset="0"/>
                        </a:rPr>
                        <m:t>𝑑𝑟𝑖𝑓𝑡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4A70D175-17EA-C5E5-B742-D232591C81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67991" y="4883128"/>
                <a:ext cx="560405" cy="276999"/>
              </a:xfrm>
              <a:prstGeom prst="rect">
                <a:avLst/>
              </a:prstGeom>
              <a:blipFill>
                <a:blip r:embed="rId11"/>
                <a:stretch>
                  <a:fillRect r="-13333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2" name="TextBox 111">
            <a:extLst>
              <a:ext uri="{FF2B5EF4-FFF2-40B4-BE49-F238E27FC236}">
                <a16:creationId xmlns:a16="http://schemas.microsoft.com/office/drawing/2014/main" id="{BC8C2E23-068A-1B75-5F90-3F7FBFECC59E}"/>
              </a:ext>
            </a:extLst>
          </p:cNvPr>
          <p:cNvSpPr txBox="1"/>
          <p:nvPr/>
        </p:nvSpPr>
        <p:spPr>
          <a:xfrm>
            <a:off x="4458878" y="5693790"/>
            <a:ext cx="43250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We would expect the shift to be on a scale of 1cm</a:t>
            </a:r>
          </a:p>
        </p:txBody>
      </p:sp>
    </p:spTree>
    <p:extLst>
      <p:ext uri="{BB962C8B-B14F-4D97-AF65-F5344CB8AC3E}">
        <p14:creationId xmlns:p14="http://schemas.microsoft.com/office/powerpoint/2010/main" val="105788682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D82861-EC61-717F-0A44-6899FF8EC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Bi-207 Timestamp shift effect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ACDC57-1FBA-E4A3-1997-BAE17EBDED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07/03/2024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C3B23F-2F67-3477-D008-40D20AC3D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Vertical Reconstruction Analysis Talk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293877-60B7-6008-583B-EDF89FD60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75C06-E6FF-2B41-9965-ECD387385993}" type="slidenum">
              <a:rPr lang="en-US" smtClean="0"/>
              <a:t>76</a:t>
            </a:fld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DBDE6F4-4FE2-0623-39FC-B9C334E73DDC}"/>
              </a:ext>
            </a:extLst>
          </p:cNvPr>
          <p:cNvGrpSpPr/>
          <p:nvPr/>
        </p:nvGrpSpPr>
        <p:grpSpPr>
          <a:xfrm>
            <a:off x="0" y="548992"/>
            <a:ext cx="3978905" cy="3818678"/>
            <a:chOff x="-902322" y="2638190"/>
            <a:chExt cx="3978905" cy="3818678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76EF727B-AFE4-66B0-F0E8-3C35DF36F6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4484"/>
            <a:stretch/>
          </p:blipFill>
          <p:spPr>
            <a:xfrm>
              <a:off x="-902322" y="2638190"/>
              <a:ext cx="3978905" cy="3439940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2CDEB04-B3E4-AFEA-E40E-F40CC50E8AEB}"/>
                </a:ext>
              </a:extLst>
            </p:cNvPr>
            <p:cNvSpPr txBox="1"/>
            <p:nvPr/>
          </p:nvSpPr>
          <p:spPr>
            <a:xfrm>
              <a:off x="-605679" y="6038399"/>
              <a:ext cx="40748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-</a:t>
              </a:r>
              <a:r>
                <a:rPr lang="en-US" sz="1050" dirty="0"/>
                <a:t>1.5</a:t>
              </a:r>
              <a:endParaRPr lang="en-US" sz="1100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1197F1B-B7B5-F3DA-9FA0-89A9A9AEE059}"/>
                </a:ext>
              </a:extLst>
            </p:cNvPr>
            <p:cNvSpPr txBox="1"/>
            <p:nvPr/>
          </p:nvSpPr>
          <p:spPr>
            <a:xfrm>
              <a:off x="2720395" y="6025756"/>
              <a:ext cx="356188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1.5</a:t>
              </a:r>
              <a:endParaRPr lang="en-US" sz="1100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F3491C6-8E6C-CC62-77DF-74FAB838CA69}"/>
                </a:ext>
              </a:extLst>
            </p:cNvPr>
            <p:cNvSpPr txBox="1"/>
            <p:nvPr/>
          </p:nvSpPr>
          <p:spPr>
            <a:xfrm>
              <a:off x="1110783" y="6029842"/>
              <a:ext cx="25680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0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B5C387B8-DD5C-B89D-6223-C7962153826A}"/>
                    </a:ext>
                  </a:extLst>
                </p:cNvPr>
                <p:cNvSpPr txBox="1"/>
                <p:nvPr/>
              </p:nvSpPr>
              <p:spPr>
                <a:xfrm>
                  <a:off x="824639" y="6149091"/>
                  <a:ext cx="94872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  <m:r>
                          <a:rPr lang="en-GB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𝑒𝑖𝑔h𝑡</m:t>
                        </m:r>
                        <m:r>
                          <a:rPr lang="en-GB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GB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B5C387B8-DD5C-B89D-6223-C7962153826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4639" y="6149091"/>
                  <a:ext cx="948721" cy="307777"/>
                </a:xfrm>
                <a:prstGeom prst="rect">
                  <a:avLst/>
                </a:prstGeom>
                <a:blipFill>
                  <a:blip r:embed="rId3"/>
                  <a:stretch>
                    <a:fillRect b="-12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7" name="Oval 26">
            <a:extLst>
              <a:ext uri="{FF2B5EF4-FFF2-40B4-BE49-F238E27FC236}">
                <a16:creationId xmlns:a16="http://schemas.microsoft.com/office/drawing/2014/main" id="{C168AF16-EF48-6831-6C34-100CD0CCE9F5}"/>
              </a:ext>
            </a:extLst>
          </p:cNvPr>
          <p:cNvSpPr/>
          <p:nvPr/>
        </p:nvSpPr>
        <p:spPr>
          <a:xfrm>
            <a:off x="3071973" y="2198012"/>
            <a:ext cx="359596" cy="1949078"/>
          </a:xfrm>
          <a:prstGeom prst="ellipse">
            <a:avLst/>
          </a:prstGeom>
          <a:noFill/>
          <a:ln w="1905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EC722A5-0B55-77AA-3C7F-13B01FA1EAD5}"/>
              </a:ext>
            </a:extLst>
          </p:cNvPr>
          <p:cNvCxnSpPr/>
          <p:nvPr/>
        </p:nvCxnSpPr>
        <p:spPr>
          <a:xfrm flipV="1">
            <a:off x="2908718" y="4184424"/>
            <a:ext cx="287676" cy="7824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93B7455F-0D7B-2114-DFD8-7C04335B2A59}"/>
              </a:ext>
            </a:extLst>
          </p:cNvPr>
          <p:cNvSpPr txBox="1"/>
          <p:nvPr/>
        </p:nvSpPr>
        <p:spPr>
          <a:xfrm>
            <a:off x="1172987" y="5026490"/>
            <a:ext cx="30551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Look at dependance of this peak position on drift time</a:t>
            </a:r>
          </a:p>
        </p:txBody>
      </p:sp>
    </p:spTree>
    <p:extLst>
      <p:ext uri="{BB962C8B-B14F-4D97-AF65-F5344CB8AC3E}">
        <p14:creationId xmlns:p14="http://schemas.microsoft.com/office/powerpoint/2010/main" val="1595777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EBEA4D-B371-4910-339A-7836E050AF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2BF7B-84C0-AA7D-1D21-26BE32E8F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Bi-207 Timestamp shift effect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62673F-67B8-CFC5-9D0F-2D53CEF498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07/03/2024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C41BC6-88B5-6B6A-B66A-C00F285BFB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Vertical Reconstruction Analysis Talk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3F1F69-7D16-C23D-C077-A6197D225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75C06-E6FF-2B41-9965-ECD387385993}" type="slidenum">
              <a:rPr lang="en-US" smtClean="0"/>
              <a:t>77</a:t>
            </a:fld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78C468B-7B50-8724-37AF-CEA6BF30E92F}"/>
              </a:ext>
            </a:extLst>
          </p:cNvPr>
          <p:cNvGrpSpPr/>
          <p:nvPr/>
        </p:nvGrpSpPr>
        <p:grpSpPr>
          <a:xfrm>
            <a:off x="3920369" y="632567"/>
            <a:ext cx="4015561" cy="3668412"/>
            <a:chOff x="1475037" y="699258"/>
            <a:chExt cx="4015561" cy="3668412"/>
          </a:xfrm>
        </p:grpSpPr>
        <p:pic>
          <p:nvPicPr>
            <p:cNvPr id="10" name="Picture 9" descr="A graph with numbers and lines&#10;&#10;Description automatically generated">
              <a:extLst>
                <a:ext uri="{FF2B5EF4-FFF2-40B4-BE49-F238E27FC236}">
                  <a16:creationId xmlns:a16="http://schemas.microsoft.com/office/drawing/2014/main" id="{E86CF017-96C3-CFEA-58BA-326B5B447F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88529" y="699258"/>
              <a:ext cx="3802069" cy="3408472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C9254C39-5604-68BA-5951-B7DFF9510CF7}"/>
                    </a:ext>
                  </a:extLst>
                </p:cNvPr>
                <p:cNvSpPr txBox="1"/>
                <p:nvPr/>
              </p:nvSpPr>
              <p:spPr>
                <a:xfrm rot="16200000">
                  <a:off x="1154565" y="2110815"/>
                  <a:ext cx="94872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  <m:r>
                          <a:rPr lang="en-GB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𝑒𝑖𝑔h𝑡</m:t>
                        </m:r>
                        <m:r>
                          <a:rPr lang="en-GB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GB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C9254C39-5604-68BA-5951-B7DFF9510CF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1154565" y="2110815"/>
                  <a:ext cx="948721" cy="307777"/>
                </a:xfrm>
                <a:prstGeom prst="rect">
                  <a:avLst/>
                </a:prstGeom>
                <a:blipFill>
                  <a:blip r:embed="rId3"/>
                  <a:stretch>
                    <a:fillRect r="-769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9C0AC065-97C3-31AD-0F2C-116BFB0D33C0}"/>
                    </a:ext>
                  </a:extLst>
                </p:cNvPr>
                <p:cNvSpPr txBox="1"/>
                <p:nvPr/>
              </p:nvSpPr>
              <p:spPr>
                <a:xfrm>
                  <a:off x="3325652" y="4059893"/>
                  <a:ext cx="105702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en-GB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𝑟𝑖𝑓𝑡</m:t>
                        </m:r>
                        <m:r>
                          <a:rPr lang="en-GB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GB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𝑡𝑖𝑚𝑒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9C0AC065-97C3-31AD-0F2C-116BFB0D33C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25652" y="4059893"/>
                  <a:ext cx="1057021" cy="307777"/>
                </a:xfrm>
                <a:prstGeom prst="rect">
                  <a:avLst/>
                </a:prstGeom>
                <a:blipFill>
                  <a:blip r:embed="rId4"/>
                  <a:stretch>
                    <a:fillRect b="-12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A479A8A-B8F3-3913-95C0-67AC8CAC288E}"/>
              </a:ext>
            </a:extLst>
          </p:cNvPr>
          <p:cNvGrpSpPr/>
          <p:nvPr/>
        </p:nvGrpSpPr>
        <p:grpSpPr>
          <a:xfrm>
            <a:off x="8026959" y="632568"/>
            <a:ext cx="4165041" cy="3627332"/>
            <a:chOff x="5802771" y="699258"/>
            <a:chExt cx="4165041" cy="3735103"/>
          </a:xfrm>
        </p:grpSpPr>
        <p:pic>
          <p:nvPicPr>
            <p:cNvPr id="8" name="Picture 7" descr="A graph with lines and numbers&#10;&#10;Description automatically generated">
              <a:extLst>
                <a:ext uri="{FF2B5EF4-FFF2-40B4-BE49-F238E27FC236}">
                  <a16:creationId xmlns:a16="http://schemas.microsoft.com/office/drawing/2014/main" id="{49AE4F72-4296-111A-8141-C2E3856DB51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47444" y="699258"/>
              <a:ext cx="3920368" cy="3514524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FFA8B94F-941A-E4C2-1604-8D532A55AC2A}"/>
                    </a:ext>
                  </a:extLst>
                </p:cNvPr>
                <p:cNvSpPr txBox="1"/>
                <p:nvPr/>
              </p:nvSpPr>
              <p:spPr>
                <a:xfrm rot="16200000">
                  <a:off x="5482299" y="2110815"/>
                  <a:ext cx="94872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  <m:r>
                          <a:rPr lang="en-GB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𝑒𝑖𝑔h𝑡</m:t>
                        </m:r>
                        <m:r>
                          <a:rPr lang="en-GB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GB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FFA8B94F-941A-E4C2-1604-8D532A55AC2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5482299" y="2110815"/>
                  <a:ext cx="948721" cy="307777"/>
                </a:xfrm>
                <a:prstGeom prst="rect">
                  <a:avLst/>
                </a:prstGeom>
                <a:blipFill>
                  <a:blip r:embed="rId6"/>
                  <a:stretch>
                    <a:fillRect r="-12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CAC4F23A-3DF1-0296-8E46-8A8F865263AC}"/>
                    </a:ext>
                  </a:extLst>
                </p:cNvPr>
                <p:cNvSpPr txBox="1"/>
                <p:nvPr/>
              </p:nvSpPr>
              <p:spPr>
                <a:xfrm>
                  <a:off x="7795527" y="4126584"/>
                  <a:ext cx="105702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en-GB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𝑟𝑖𝑓𝑡</m:t>
                        </m:r>
                        <m:r>
                          <a:rPr lang="en-GB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GB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𝑡𝑖𝑚𝑒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CAC4F23A-3DF1-0296-8E46-8A8F865263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95527" y="4126584"/>
                  <a:ext cx="1057021" cy="307777"/>
                </a:xfrm>
                <a:prstGeom prst="rect">
                  <a:avLst/>
                </a:prstGeom>
                <a:blipFill>
                  <a:blip r:embed="rId7"/>
                  <a:stretch>
                    <a:fillRect b="-1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15BE5C9-A7B6-85BB-6DBE-4CD4CEEEE232}"/>
              </a:ext>
            </a:extLst>
          </p:cNvPr>
          <p:cNvGrpSpPr/>
          <p:nvPr/>
        </p:nvGrpSpPr>
        <p:grpSpPr>
          <a:xfrm>
            <a:off x="0" y="548992"/>
            <a:ext cx="3978905" cy="3818678"/>
            <a:chOff x="-902322" y="2638190"/>
            <a:chExt cx="3978905" cy="3818678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DC42460D-F2DC-CE70-7210-3D9DC4B37A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b="4484"/>
            <a:stretch/>
          </p:blipFill>
          <p:spPr>
            <a:xfrm>
              <a:off x="-902322" y="2638190"/>
              <a:ext cx="3978905" cy="3439940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F1A38D2-61DE-3F4A-6A72-63024D94D7B2}"/>
                </a:ext>
              </a:extLst>
            </p:cNvPr>
            <p:cNvSpPr txBox="1"/>
            <p:nvPr/>
          </p:nvSpPr>
          <p:spPr>
            <a:xfrm>
              <a:off x="-605679" y="6038399"/>
              <a:ext cx="40748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-</a:t>
              </a:r>
              <a:r>
                <a:rPr lang="en-US" sz="1050" dirty="0"/>
                <a:t>1.5</a:t>
              </a:r>
              <a:endParaRPr lang="en-US" sz="1100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6C1D944-8AC8-9F2F-3DA0-CCDCBFE5D480}"/>
                </a:ext>
              </a:extLst>
            </p:cNvPr>
            <p:cNvSpPr txBox="1"/>
            <p:nvPr/>
          </p:nvSpPr>
          <p:spPr>
            <a:xfrm>
              <a:off x="2720395" y="6025756"/>
              <a:ext cx="356188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1.5</a:t>
              </a:r>
              <a:endParaRPr lang="en-US" sz="1100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B167358-5CDB-2061-7D3F-E4244D9F1D7E}"/>
                </a:ext>
              </a:extLst>
            </p:cNvPr>
            <p:cNvSpPr txBox="1"/>
            <p:nvPr/>
          </p:nvSpPr>
          <p:spPr>
            <a:xfrm>
              <a:off x="1110783" y="6029842"/>
              <a:ext cx="25680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0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504BD297-2FD5-719A-75A1-8ACDD78518E1}"/>
                    </a:ext>
                  </a:extLst>
                </p:cNvPr>
                <p:cNvSpPr txBox="1"/>
                <p:nvPr/>
              </p:nvSpPr>
              <p:spPr>
                <a:xfrm>
                  <a:off x="824639" y="6149091"/>
                  <a:ext cx="94872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  <m:r>
                          <a:rPr lang="en-GB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𝑒𝑖𝑔h𝑡</m:t>
                        </m:r>
                        <m:r>
                          <a:rPr lang="en-GB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GB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504BD297-2FD5-719A-75A1-8ACDD78518E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4639" y="6149091"/>
                  <a:ext cx="948721" cy="307777"/>
                </a:xfrm>
                <a:prstGeom prst="rect">
                  <a:avLst/>
                </a:prstGeom>
                <a:blipFill>
                  <a:blip r:embed="rId9"/>
                  <a:stretch>
                    <a:fillRect b="-12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7" name="Oval 26">
            <a:extLst>
              <a:ext uri="{FF2B5EF4-FFF2-40B4-BE49-F238E27FC236}">
                <a16:creationId xmlns:a16="http://schemas.microsoft.com/office/drawing/2014/main" id="{59B06ECA-25B0-5435-934D-89AF630FAD08}"/>
              </a:ext>
            </a:extLst>
          </p:cNvPr>
          <p:cNvSpPr/>
          <p:nvPr/>
        </p:nvSpPr>
        <p:spPr>
          <a:xfrm>
            <a:off x="3071973" y="2198012"/>
            <a:ext cx="359596" cy="1949078"/>
          </a:xfrm>
          <a:prstGeom prst="ellipse">
            <a:avLst/>
          </a:prstGeom>
          <a:noFill/>
          <a:ln w="1905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A839C1D-3B51-A7D1-B9BC-0419D1EB8562}"/>
              </a:ext>
            </a:extLst>
          </p:cNvPr>
          <p:cNvCxnSpPr/>
          <p:nvPr/>
        </p:nvCxnSpPr>
        <p:spPr>
          <a:xfrm flipV="1">
            <a:off x="2908718" y="4184424"/>
            <a:ext cx="287676" cy="7824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99BA13CF-3AE3-A381-5E89-3C1BCF4A862B}"/>
              </a:ext>
            </a:extLst>
          </p:cNvPr>
          <p:cNvSpPr txBox="1"/>
          <p:nvPr/>
        </p:nvSpPr>
        <p:spPr>
          <a:xfrm>
            <a:off x="1172987" y="5026490"/>
            <a:ext cx="30551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Look at dependance of this peak position on drift time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4FEE785-7957-D354-80C3-0ADDF5B0910A}"/>
              </a:ext>
            </a:extLst>
          </p:cNvPr>
          <p:cNvCxnSpPr/>
          <p:nvPr/>
        </p:nvCxnSpPr>
        <p:spPr>
          <a:xfrm flipV="1">
            <a:off x="6848553" y="653115"/>
            <a:ext cx="0" cy="3209968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8D297B1-E0FB-E395-154D-8D5B56E0D45C}"/>
              </a:ext>
            </a:extLst>
          </p:cNvPr>
          <p:cNvCxnSpPr/>
          <p:nvPr/>
        </p:nvCxnSpPr>
        <p:spPr>
          <a:xfrm flipV="1">
            <a:off x="11070714" y="685494"/>
            <a:ext cx="0" cy="3209968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1847143C-CBAA-E606-525D-617838D54D20}"/>
              </a:ext>
            </a:extLst>
          </p:cNvPr>
          <p:cNvSpPr/>
          <p:nvPr/>
        </p:nvSpPr>
        <p:spPr>
          <a:xfrm>
            <a:off x="6864429" y="653115"/>
            <a:ext cx="1050719" cy="3209968"/>
          </a:xfrm>
          <a:prstGeom prst="rect">
            <a:avLst/>
          </a:prstGeom>
          <a:solidFill>
            <a:schemeClr val="accent2">
              <a:alpha val="31413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B5D1FDC-726C-74E7-90EE-E55634EACF5E}"/>
              </a:ext>
            </a:extLst>
          </p:cNvPr>
          <p:cNvSpPr/>
          <p:nvPr/>
        </p:nvSpPr>
        <p:spPr>
          <a:xfrm>
            <a:off x="11070715" y="663978"/>
            <a:ext cx="1102434" cy="3209968"/>
          </a:xfrm>
          <a:prstGeom prst="rect">
            <a:avLst/>
          </a:prstGeom>
          <a:solidFill>
            <a:schemeClr val="accent2">
              <a:alpha val="31413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62C49D6-2B81-3460-703D-DDEF1551CC37}"/>
              </a:ext>
            </a:extLst>
          </p:cNvPr>
          <p:cNvSpPr txBox="1"/>
          <p:nvPr/>
        </p:nvSpPr>
        <p:spPr>
          <a:xfrm>
            <a:off x="6828005" y="699145"/>
            <a:ext cx="114326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Non-linear region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58FD488-5CF6-6733-801C-464BA3DB7362}"/>
              </a:ext>
            </a:extLst>
          </p:cNvPr>
          <p:cNvSpPr txBox="1"/>
          <p:nvPr/>
        </p:nvSpPr>
        <p:spPr>
          <a:xfrm>
            <a:off x="11050301" y="712497"/>
            <a:ext cx="114326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Non-linear region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03BD4BAF-251F-CEEB-A52E-D874720F884E}"/>
              </a:ext>
            </a:extLst>
          </p:cNvPr>
          <p:cNvGrpSpPr/>
          <p:nvPr/>
        </p:nvGrpSpPr>
        <p:grpSpPr>
          <a:xfrm>
            <a:off x="4639662" y="4348148"/>
            <a:ext cx="2912675" cy="2117848"/>
            <a:chOff x="4395274" y="4333596"/>
            <a:chExt cx="3016937" cy="2317551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9FA3B5D8-BB95-83C6-FFCA-23A934B2AC9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677182" y="4333596"/>
              <a:ext cx="2735029" cy="2086465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049E2A99-6672-3B7C-0D80-83FEF699296A}"/>
                    </a:ext>
                  </a:extLst>
                </p:cNvPr>
                <p:cNvSpPr txBox="1"/>
                <p:nvPr/>
              </p:nvSpPr>
              <p:spPr>
                <a:xfrm rot="16200000">
                  <a:off x="4258709" y="5050338"/>
                  <a:ext cx="591923" cy="31879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GB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𝑟𝑒𝑐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049E2A99-6672-3B7C-0D80-83FEF699296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4258709" y="5050338"/>
                  <a:ext cx="591923" cy="318794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E19D283F-6DAE-80E3-CAA7-970020CCF597}"/>
                    </a:ext>
                  </a:extLst>
                </p:cNvPr>
                <p:cNvSpPr txBox="1"/>
                <p:nvPr/>
              </p:nvSpPr>
              <p:spPr>
                <a:xfrm>
                  <a:off x="5725434" y="6374148"/>
                  <a:ext cx="560405" cy="27699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2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GB" sz="1200" b="0" i="1" smtClean="0"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GB" sz="1200" b="0" i="1" smtClean="0">
                            <a:latin typeface="Cambria Math" panose="02040503050406030204" pitchFamily="18" charset="0"/>
                          </a:rPr>
                          <m:t>𝑑𝑟𝑖𝑓𝑡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E19D283F-6DAE-80E3-CAA7-970020CCF59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25434" y="6374148"/>
                  <a:ext cx="560405" cy="276999"/>
                </a:xfrm>
                <a:prstGeom prst="rect">
                  <a:avLst/>
                </a:prstGeom>
                <a:blipFill>
                  <a:blip r:embed="rId12"/>
                  <a:stretch>
                    <a:fillRect r="-15909" b="-1428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35C5BA86-3BB0-F057-6975-487BCE087886}"/>
              </a:ext>
            </a:extLst>
          </p:cNvPr>
          <p:cNvSpPr txBox="1"/>
          <p:nvPr/>
        </p:nvSpPr>
        <p:spPr>
          <a:xfrm>
            <a:off x="7915148" y="4613686"/>
            <a:ext cx="2080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see effect ~ 1cm</a:t>
            </a:r>
          </a:p>
        </p:txBody>
      </p:sp>
    </p:spTree>
    <p:extLst>
      <p:ext uri="{BB962C8B-B14F-4D97-AF65-F5344CB8AC3E}">
        <p14:creationId xmlns:p14="http://schemas.microsoft.com/office/powerpoint/2010/main" val="85531355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0AA23F-C8FF-7A27-D396-AE919B16F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Timestamp correction 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AB8FD9-31EF-B65D-C721-20B1DEBB79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Investigate relation between position shift and propagation time rise more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E84D1E-F600-452E-5973-AEDF76BD0A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07/03/2024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A6EE4C-0F30-41D1-51E7-81481F7DE2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Vertical Reconstruction Analysis Talk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D51E85-A056-66FD-2A46-FC16CE0A7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75C06-E6FF-2B41-9965-ECD387385993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21462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BFEB5E-08F7-C22F-7BC8-7DD31CF29E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5A40F-EDDD-831F-296B-1B4306BCF9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Timestamp correction 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95F9FA-5D89-F30C-53A7-DC7934E7D3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Investigate relation between position shift and propagation time rise more</a:t>
            </a:r>
          </a:p>
          <a:p>
            <a:endParaRPr lang="en-US" dirty="0"/>
          </a:p>
          <a:p>
            <a:r>
              <a:rPr lang="en-US" dirty="0"/>
              <a:t>See if timestamp correction reduces this effect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EA4ADE-06F8-4F62-2529-8572B7B266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07/03/2024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40D872-9072-402F-0603-12D4FF1C0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Vertical Reconstruction Analysis Talk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9F04F8-B492-0898-B13E-CA7747A1E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75C06-E6FF-2B41-9965-ECD387385993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5419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F6C178-59A5-1C37-82CE-9B5E9DDAF4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5FA91-AAF9-5635-134E-EF841F2C6A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Reconstruction Procedure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9BF559-2D25-20E0-1015-57F309654A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07/03/2024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0D0C86-76D6-0F76-DB7A-DFD4A858EF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Vertical Reconstruction Analysis Talk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732A79-823A-86D2-88BB-93134E4A52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75C06-E6FF-2B41-9965-ECD387385993}" type="slidenum">
              <a:rPr lang="en-US" smtClean="0"/>
              <a:t>8</a:t>
            </a:fld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1CD9ED3-5CDE-574F-832F-4B4DA9A6278D}"/>
              </a:ext>
            </a:extLst>
          </p:cNvPr>
          <p:cNvGrpSpPr/>
          <p:nvPr/>
        </p:nvGrpSpPr>
        <p:grpSpPr>
          <a:xfrm rot="16200000">
            <a:off x="-1061427" y="2452217"/>
            <a:ext cx="5048502" cy="1953569"/>
            <a:chOff x="6563290" y="678042"/>
            <a:chExt cx="5048502" cy="1953569"/>
          </a:xfrm>
        </p:grpSpPr>
        <p:pic>
          <p:nvPicPr>
            <p:cNvPr id="8" name="Content Placeholder 9" descr="Content Placeholder 9">
              <a:extLst>
                <a:ext uri="{FF2B5EF4-FFF2-40B4-BE49-F238E27FC236}">
                  <a16:creationId xmlns:a16="http://schemas.microsoft.com/office/drawing/2014/main" id="{C8C4B7CE-8042-163F-32D2-0BA2CCB314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24773" t="40305"/>
            <a:stretch>
              <a:fillRect/>
            </a:stretch>
          </p:blipFill>
          <p:spPr>
            <a:xfrm>
              <a:off x="6563290" y="1130132"/>
              <a:ext cx="5048502" cy="1047899"/>
            </a:xfrm>
            <a:prstGeom prst="rect">
              <a:avLst/>
            </a:prstGeom>
            <a:ln w="12700">
              <a:miter lim="400000"/>
            </a:ln>
          </p:spPr>
        </p:pic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4B9B4880-AEAC-7E47-2616-C6360535C734}"/>
                </a:ext>
              </a:extLst>
            </p:cNvPr>
            <p:cNvCxnSpPr>
              <a:cxnSpLocks/>
            </p:cNvCxnSpPr>
            <p:nvPr/>
          </p:nvCxnSpPr>
          <p:spPr>
            <a:xfrm>
              <a:off x="10146383" y="2202969"/>
              <a:ext cx="137991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A8026080-ACD9-2E31-BB54-81A0ACA956D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29852" y="2202969"/>
              <a:ext cx="327480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987D93F4-6988-AA88-B61E-8F55410E987E}"/>
                </a:ext>
              </a:extLst>
            </p:cNvPr>
            <p:cNvCxnSpPr>
              <a:cxnSpLocks/>
            </p:cNvCxnSpPr>
            <p:nvPr/>
          </p:nvCxnSpPr>
          <p:spPr>
            <a:xfrm>
              <a:off x="6689318" y="1027174"/>
              <a:ext cx="4796446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ADD3A96-FE79-AF1E-BD2A-5C6DFEFDDA13}"/>
                </a:ext>
              </a:extLst>
            </p:cNvPr>
            <p:cNvSpPr txBox="1"/>
            <p:nvPr/>
          </p:nvSpPr>
          <p:spPr>
            <a:xfrm rot="5400000">
              <a:off x="8899830" y="657844"/>
              <a:ext cx="3289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A0670D63-EA48-A531-9CB9-8CACDD3A8E03}"/>
                    </a:ext>
                  </a:extLst>
                </p:cNvPr>
                <p:cNvSpPr txBox="1"/>
                <p:nvPr/>
              </p:nvSpPr>
              <p:spPr>
                <a:xfrm rot="5400000">
                  <a:off x="8295392" y="2210630"/>
                  <a:ext cx="47263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83E84D89-F815-F1FA-047F-F4FC40C59E2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8295392" y="2210630"/>
                  <a:ext cx="472630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58A0FB37-632A-543F-61D0-1ACE85E92B2E}"/>
                    </a:ext>
                  </a:extLst>
                </p:cNvPr>
                <p:cNvSpPr txBox="1"/>
                <p:nvPr/>
              </p:nvSpPr>
              <p:spPr>
                <a:xfrm rot="5400000">
                  <a:off x="10600024" y="2202969"/>
                  <a:ext cx="47795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EB350F8C-0391-6148-D564-EC176C90A7A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10600024" y="2202969"/>
                  <a:ext cx="477951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7-point Star 14">
              <a:extLst>
                <a:ext uri="{FF2B5EF4-FFF2-40B4-BE49-F238E27FC236}">
                  <a16:creationId xmlns:a16="http://schemas.microsoft.com/office/drawing/2014/main" id="{E547C021-B859-0683-1F8B-2A41A34863A1}"/>
                </a:ext>
              </a:extLst>
            </p:cNvPr>
            <p:cNvSpPr/>
            <p:nvPr/>
          </p:nvSpPr>
          <p:spPr>
            <a:xfrm>
              <a:off x="9921527" y="1445741"/>
              <a:ext cx="299670" cy="307571"/>
            </a:xfrm>
            <a:prstGeom prst="star7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DEF76A38-9E20-D266-6860-A2186C3B1DE6}"/>
                </a:ext>
              </a:extLst>
            </p:cNvPr>
            <p:cNvCxnSpPr/>
            <p:nvPr/>
          </p:nvCxnSpPr>
          <p:spPr>
            <a:xfrm>
              <a:off x="9087541" y="1425115"/>
              <a:ext cx="98382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90B9668-1996-249C-B73F-99B5D57EB4F9}"/>
                </a:ext>
              </a:extLst>
            </p:cNvPr>
            <p:cNvSpPr txBox="1"/>
            <p:nvPr/>
          </p:nvSpPr>
          <p:spPr>
            <a:xfrm rot="5400000">
              <a:off x="9351287" y="1145375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</a:t>
              </a:r>
            </a:p>
          </p:txBody>
        </p:sp>
      </p:grp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BC65DB7-D8D9-3DFA-F7F2-79E09917E94D}"/>
              </a:ext>
            </a:extLst>
          </p:cNvPr>
          <p:cNvCxnSpPr>
            <a:cxnSpLocks/>
          </p:cNvCxnSpPr>
          <p:nvPr/>
        </p:nvCxnSpPr>
        <p:spPr>
          <a:xfrm flipH="1">
            <a:off x="826699" y="3429002"/>
            <a:ext cx="1171053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05BC16CE-60CE-4037-6493-BD06A6C86469}"/>
                  </a:ext>
                </a:extLst>
              </p:cNvPr>
              <p:cNvSpPr txBox="1"/>
              <p:nvPr/>
            </p:nvSpPr>
            <p:spPr>
              <a:xfrm>
                <a:off x="3870465" y="1417920"/>
                <a:ext cx="1581009" cy="5712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5D587828-6DC8-D9D9-19EC-04D9404CBA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0465" y="1417920"/>
                <a:ext cx="1581009" cy="571247"/>
              </a:xfrm>
              <a:prstGeom prst="rect">
                <a:avLst/>
              </a:prstGeom>
              <a:blipFill>
                <a:blip r:embed="rId5"/>
                <a:stretch>
                  <a:fillRect l="-3175" t="-2174" r="-794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4CBACCAA-AF34-874B-DCAE-20BA0C0C0B89}"/>
                  </a:ext>
                </a:extLst>
              </p:cNvPr>
              <p:cNvSpPr txBox="1"/>
              <p:nvPr/>
            </p:nvSpPr>
            <p:spPr>
              <a:xfrm>
                <a:off x="2701575" y="2701877"/>
                <a:ext cx="45286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Assume plasma moves with constant speed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8DDC12CA-D34D-F41F-92CC-9B7695B7D5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1575" y="2701877"/>
                <a:ext cx="4528676" cy="369332"/>
              </a:xfrm>
              <a:prstGeom prst="rect">
                <a:avLst/>
              </a:prstGeom>
              <a:blipFill>
                <a:blip r:embed="rId6"/>
                <a:stretch>
                  <a:fillRect l="-1117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14125F28-7853-C9F2-01DD-0B19868CD0CC}"/>
                  </a:ext>
                </a:extLst>
              </p:cNvPr>
              <p:cNvSpPr txBox="1"/>
              <p:nvPr/>
            </p:nvSpPr>
            <p:spPr>
              <a:xfrm>
                <a:off x="3485462" y="3224240"/>
                <a:ext cx="2885875" cy="3907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𝑡𝑜𝑝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2A6B0D54-BD9B-7BC8-E084-2C59D4A0AC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5462" y="3224240"/>
                <a:ext cx="2885875" cy="390748"/>
              </a:xfrm>
              <a:prstGeom prst="rect">
                <a:avLst/>
              </a:prstGeom>
              <a:blipFill>
                <a:blip r:embed="rId7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37AFC6C-B68D-204D-783C-C791F98183CF}"/>
                  </a:ext>
                </a:extLst>
              </p:cNvPr>
              <p:cNvSpPr txBox="1"/>
              <p:nvPr/>
            </p:nvSpPr>
            <p:spPr>
              <a:xfrm>
                <a:off x="3485461" y="3599338"/>
                <a:ext cx="288587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𝑏𝑜𝑡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9454203E-9C6F-C8DB-9FD6-53E56886DD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5461" y="3599338"/>
                <a:ext cx="2885875" cy="369332"/>
              </a:xfrm>
              <a:prstGeom prst="rect">
                <a:avLst/>
              </a:prstGeom>
              <a:blipFill>
                <a:blip r:embed="rId8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TextBox 63">
            <a:extLst>
              <a:ext uri="{FF2B5EF4-FFF2-40B4-BE49-F238E27FC236}">
                <a16:creationId xmlns:a16="http://schemas.microsoft.com/office/drawing/2014/main" id="{C42B6D08-28AD-996B-67C5-0CAA6C364F9D}"/>
              </a:ext>
            </a:extLst>
          </p:cNvPr>
          <p:cNvSpPr txBox="1"/>
          <p:nvPr/>
        </p:nvSpPr>
        <p:spPr>
          <a:xfrm>
            <a:off x="2720581" y="857712"/>
            <a:ext cx="1897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Height Calculation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1765FDB2-5FC9-A045-54A7-3D8DBDD63150}"/>
              </a:ext>
            </a:extLst>
          </p:cNvPr>
          <p:cNvSpPr txBox="1"/>
          <p:nvPr/>
        </p:nvSpPr>
        <p:spPr>
          <a:xfrm>
            <a:off x="7441645" y="657658"/>
            <a:ext cx="424837" cy="3307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Anode</a:t>
            </a:r>
            <a:endParaRPr lang="en-US" sz="1200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2487856-6A49-4E8A-5823-8A7C176F172C}"/>
              </a:ext>
            </a:extLst>
          </p:cNvPr>
          <p:cNvSpPr txBox="1"/>
          <p:nvPr/>
        </p:nvSpPr>
        <p:spPr>
          <a:xfrm>
            <a:off x="7329554" y="2547784"/>
            <a:ext cx="585889" cy="3307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Cathode 1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5F31851E-E671-A4C4-4ED4-7FF8C3EDBF54}"/>
              </a:ext>
            </a:extLst>
          </p:cNvPr>
          <p:cNvSpPr txBox="1"/>
          <p:nvPr/>
        </p:nvSpPr>
        <p:spPr>
          <a:xfrm>
            <a:off x="7365415" y="4471983"/>
            <a:ext cx="585889" cy="3307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Cathode 2</a:t>
            </a: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E06F2BA0-1F9D-F8F9-CEF4-732B218C3E2B}"/>
              </a:ext>
            </a:extLst>
          </p:cNvPr>
          <p:cNvGrpSpPr/>
          <p:nvPr/>
        </p:nvGrpSpPr>
        <p:grpSpPr>
          <a:xfrm>
            <a:off x="7595290" y="2827343"/>
            <a:ext cx="4110670" cy="1428900"/>
            <a:chOff x="2747848" y="3114021"/>
            <a:chExt cx="2724126" cy="1428900"/>
          </a:xfrm>
        </p:grpSpPr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D497D52D-6DF5-81B4-DC80-1226205DE94E}"/>
                </a:ext>
              </a:extLst>
            </p:cNvPr>
            <p:cNvGrpSpPr/>
            <p:nvPr/>
          </p:nvGrpSpPr>
          <p:grpSpPr>
            <a:xfrm>
              <a:off x="2758337" y="3232564"/>
              <a:ext cx="2713637" cy="1310357"/>
              <a:chOff x="1376734" y="4835687"/>
              <a:chExt cx="3565276" cy="1036464"/>
            </a:xfrm>
          </p:grpSpPr>
          <p:sp>
            <p:nvSpPr>
              <p:cNvPr id="74" name="Arc 73">
                <a:extLst>
                  <a:ext uri="{FF2B5EF4-FFF2-40B4-BE49-F238E27FC236}">
                    <a16:creationId xmlns:a16="http://schemas.microsoft.com/office/drawing/2014/main" id="{E3C97EF9-F261-B372-6C67-798546D09836}"/>
                  </a:ext>
                </a:extLst>
              </p:cNvPr>
              <p:cNvSpPr/>
              <p:nvPr/>
            </p:nvSpPr>
            <p:spPr>
              <a:xfrm rot="10800000" flipV="1">
                <a:off x="2848315" y="5364749"/>
                <a:ext cx="427315" cy="507402"/>
              </a:xfrm>
              <a:prstGeom prst="arc">
                <a:avLst>
                  <a:gd name="adj1" fmla="val 16200000"/>
                  <a:gd name="adj2" fmla="val 155225"/>
                </a:avLst>
              </a:prstGeom>
              <a:ln w="95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75" name="Group 74">
                <a:extLst>
                  <a:ext uri="{FF2B5EF4-FFF2-40B4-BE49-F238E27FC236}">
                    <a16:creationId xmlns:a16="http://schemas.microsoft.com/office/drawing/2014/main" id="{D62CB320-0CA5-665B-136C-8294D352F237}"/>
                  </a:ext>
                </a:extLst>
              </p:cNvPr>
              <p:cNvGrpSpPr/>
              <p:nvPr/>
            </p:nvGrpSpPr>
            <p:grpSpPr>
              <a:xfrm>
                <a:off x="1376734" y="4835687"/>
                <a:ext cx="3565276" cy="811727"/>
                <a:chOff x="1376734" y="4835687"/>
                <a:chExt cx="3565276" cy="811727"/>
              </a:xfrm>
            </p:grpSpPr>
            <p:cxnSp>
              <p:nvCxnSpPr>
                <p:cNvPr id="76" name="Straight Connector 75">
                  <a:extLst>
                    <a:ext uri="{FF2B5EF4-FFF2-40B4-BE49-F238E27FC236}">
                      <a16:creationId xmlns:a16="http://schemas.microsoft.com/office/drawing/2014/main" id="{1B68E5BC-14C4-734D-2584-127826D63B25}"/>
                    </a:ext>
                  </a:extLst>
                </p:cNvPr>
                <p:cNvCxnSpPr>
                  <a:cxnSpLocks/>
                  <a:stCxn id="74" idx="0"/>
                </p:cNvCxnSpPr>
                <p:nvPr/>
              </p:nvCxnSpPr>
              <p:spPr>
                <a:xfrm>
                  <a:off x="3061973" y="5364749"/>
                  <a:ext cx="1880037" cy="1230"/>
                </a:xfrm>
                <a:prstGeom prst="line">
                  <a:avLst/>
                </a:prstGeom>
                <a:ln w="952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Straight Connector 76">
                  <a:extLst>
                    <a:ext uri="{FF2B5EF4-FFF2-40B4-BE49-F238E27FC236}">
                      <a16:creationId xmlns:a16="http://schemas.microsoft.com/office/drawing/2014/main" id="{DA26724E-A844-24D6-58E4-67F751779A9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376734" y="5365979"/>
                  <a:ext cx="1409525" cy="0"/>
                </a:xfrm>
                <a:prstGeom prst="line">
                  <a:avLst/>
                </a:prstGeom>
                <a:ln w="952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Straight Connector 77">
                  <a:extLst>
                    <a:ext uri="{FF2B5EF4-FFF2-40B4-BE49-F238E27FC236}">
                      <a16:creationId xmlns:a16="http://schemas.microsoft.com/office/drawing/2014/main" id="{00BAB2A5-3C1C-ED80-6500-44396137DF7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786259" y="4835687"/>
                  <a:ext cx="48038" cy="530293"/>
                </a:xfrm>
                <a:prstGeom prst="line">
                  <a:avLst/>
                </a:prstGeom>
                <a:ln w="952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Straight Connector 78">
                  <a:extLst>
                    <a:ext uri="{FF2B5EF4-FFF2-40B4-BE49-F238E27FC236}">
                      <a16:creationId xmlns:a16="http://schemas.microsoft.com/office/drawing/2014/main" id="{EA0320A0-1AF2-1695-2051-987F71B3416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832532" y="4835687"/>
                  <a:ext cx="15784" cy="811727"/>
                </a:xfrm>
                <a:prstGeom prst="line">
                  <a:avLst/>
                </a:prstGeom>
                <a:ln w="952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66EF21AA-5720-31DF-ADDC-B5BE317EECA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49684" y="4320814"/>
              <a:ext cx="2713637" cy="0"/>
            </a:xfrm>
            <a:prstGeom prst="line">
              <a:avLst/>
            </a:prstGeom>
            <a:ln w="95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81BD118-671E-3401-0448-9D36D2185D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47848" y="3114021"/>
              <a:ext cx="1836" cy="1206793"/>
            </a:xfrm>
            <a:prstGeom prst="line">
              <a:avLst/>
            </a:prstGeom>
            <a:ln w="95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B9322FD7-FCEE-D552-45CD-135457EEB53B}"/>
              </a:ext>
            </a:extLst>
          </p:cNvPr>
          <p:cNvGrpSpPr/>
          <p:nvPr/>
        </p:nvGrpSpPr>
        <p:grpSpPr>
          <a:xfrm>
            <a:off x="7594832" y="449093"/>
            <a:ext cx="4111128" cy="2342851"/>
            <a:chOff x="2717997" y="834310"/>
            <a:chExt cx="2719939" cy="2342851"/>
          </a:xfrm>
        </p:grpSpPr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DBA875EF-CE49-2BF7-383B-6CD67EAB0F7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28596" y="1343793"/>
              <a:ext cx="0" cy="1265377"/>
            </a:xfrm>
            <a:prstGeom prst="line">
              <a:avLst/>
            </a:prstGeom>
            <a:ln w="95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9689E2A3-8D9A-A449-1A6F-3517B3A3855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7997" y="2609170"/>
              <a:ext cx="2713637" cy="0"/>
            </a:xfrm>
            <a:prstGeom prst="line">
              <a:avLst/>
            </a:prstGeom>
            <a:ln w="95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A28FD741-0E9A-C792-88CB-9281AC3BD4C9}"/>
                </a:ext>
              </a:extLst>
            </p:cNvPr>
            <p:cNvGrpSpPr/>
            <p:nvPr/>
          </p:nvGrpSpPr>
          <p:grpSpPr>
            <a:xfrm>
              <a:off x="2717997" y="834310"/>
              <a:ext cx="2719939" cy="2342851"/>
              <a:chOff x="1390522" y="2682533"/>
              <a:chExt cx="3573556" cy="1853145"/>
            </a:xfrm>
          </p:grpSpPr>
          <p:sp>
            <p:nvSpPr>
              <p:cNvPr id="88" name="Arc 87">
                <a:extLst>
                  <a:ext uri="{FF2B5EF4-FFF2-40B4-BE49-F238E27FC236}">
                    <a16:creationId xmlns:a16="http://schemas.microsoft.com/office/drawing/2014/main" id="{7BFADC9D-7864-AC85-E774-9C04A50A870F}"/>
                  </a:ext>
                </a:extLst>
              </p:cNvPr>
              <p:cNvSpPr/>
              <p:nvPr/>
            </p:nvSpPr>
            <p:spPr>
              <a:xfrm rot="10800000">
                <a:off x="2881461" y="2684596"/>
                <a:ext cx="421183" cy="752777"/>
              </a:xfrm>
              <a:prstGeom prst="arc">
                <a:avLst>
                  <a:gd name="adj1" fmla="val 16200000"/>
                  <a:gd name="adj2" fmla="val 96246"/>
                </a:avLst>
              </a:prstGeom>
              <a:ln w="95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6746CECE-511D-3D53-2EC4-87A8B0EAEB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88045" y="3437373"/>
                <a:ext cx="927453" cy="0"/>
              </a:xfrm>
              <a:prstGeom prst="line">
                <a:avLst/>
              </a:prstGeom>
              <a:ln w="95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90" name="Group 89">
                <a:extLst>
                  <a:ext uri="{FF2B5EF4-FFF2-40B4-BE49-F238E27FC236}">
                    <a16:creationId xmlns:a16="http://schemas.microsoft.com/office/drawing/2014/main" id="{EE7054CB-728E-8222-E8C7-E0D13C35210C}"/>
                  </a:ext>
                </a:extLst>
              </p:cNvPr>
              <p:cNvGrpSpPr/>
              <p:nvPr/>
            </p:nvGrpSpPr>
            <p:grpSpPr>
              <a:xfrm>
                <a:off x="1390522" y="3437374"/>
                <a:ext cx="1074215" cy="1098304"/>
                <a:chOff x="4631335" y="3001380"/>
                <a:chExt cx="3904081" cy="1900739"/>
              </a:xfrm>
            </p:grpSpPr>
            <p:cxnSp>
              <p:nvCxnSpPr>
                <p:cNvPr id="98" name="Straight Connector 97">
                  <a:extLst>
                    <a:ext uri="{FF2B5EF4-FFF2-40B4-BE49-F238E27FC236}">
                      <a16:creationId xmlns:a16="http://schemas.microsoft.com/office/drawing/2014/main" id="{0C31946D-EB13-E978-1002-534937598E49}"/>
                    </a:ext>
                  </a:extLst>
                </p:cNvPr>
                <p:cNvCxnSpPr>
                  <a:cxnSpLocks/>
                  <a:endCxn id="100" idx="0"/>
                </p:cNvCxnSpPr>
                <p:nvPr/>
              </p:nvCxnSpPr>
              <p:spPr>
                <a:xfrm>
                  <a:off x="4631335" y="3008607"/>
                  <a:ext cx="2084079" cy="0"/>
                </a:xfrm>
                <a:prstGeom prst="line">
                  <a:avLst/>
                </a:prstGeom>
                <a:ln w="952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99" name="Group 98">
                  <a:extLst>
                    <a:ext uri="{FF2B5EF4-FFF2-40B4-BE49-F238E27FC236}">
                      <a16:creationId xmlns:a16="http://schemas.microsoft.com/office/drawing/2014/main" id="{795BB73C-13B8-795B-78B2-8F201F67CF0F}"/>
                    </a:ext>
                  </a:extLst>
                </p:cNvPr>
                <p:cNvGrpSpPr/>
                <p:nvPr/>
              </p:nvGrpSpPr>
              <p:grpSpPr>
                <a:xfrm>
                  <a:off x="6594179" y="3001380"/>
                  <a:ext cx="1941237" cy="1900739"/>
                  <a:chOff x="6594179" y="3001380"/>
                  <a:chExt cx="1941237" cy="1900739"/>
                </a:xfrm>
              </p:grpSpPr>
              <p:sp>
                <p:nvSpPr>
                  <p:cNvPr id="100" name="Arc 99">
                    <a:extLst>
                      <a:ext uri="{FF2B5EF4-FFF2-40B4-BE49-F238E27FC236}">
                        <a16:creationId xmlns:a16="http://schemas.microsoft.com/office/drawing/2014/main" id="{6C29F4D5-3F80-FD71-0715-E89DCB7FA9CD}"/>
                      </a:ext>
                    </a:extLst>
                  </p:cNvPr>
                  <p:cNvSpPr/>
                  <p:nvPr/>
                </p:nvSpPr>
                <p:spPr>
                  <a:xfrm>
                    <a:off x="6594179" y="3008607"/>
                    <a:ext cx="242473" cy="1893512"/>
                  </a:xfrm>
                  <a:prstGeom prst="arc">
                    <a:avLst/>
                  </a:prstGeom>
                  <a:ln w="9525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1" name="Arc 100">
                    <a:extLst>
                      <a:ext uri="{FF2B5EF4-FFF2-40B4-BE49-F238E27FC236}">
                        <a16:creationId xmlns:a16="http://schemas.microsoft.com/office/drawing/2014/main" id="{7364DEEB-C308-C1EC-7829-4985AED15231}"/>
                      </a:ext>
                    </a:extLst>
                  </p:cNvPr>
                  <p:cNvSpPr/>
                  <p:nvPr/>
                </p:nvSpPr>
                <p:spPr>
                  <a:xfrm flipH="1">
                    <a:off x="7011240" y="3001380"/>
                    <a:ext cx="1524176" cy="1763246"/>
                  </a:xfrm>
                  <a:prstGeom prst="arc">
                    <a:avLst>
                      <a:gd name="adj1" fmla="val 16200000"/>
                      <a:gd name="adj2" fmla="val 96246"/>
                    </a:avLst>
                  </a:prstGeom>
                  <a:ln w="9525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2" name="Freeform 101">
                    <a:extLst>
                      <a:ext uri="{FF2B5EF4-FFF2-40B4-BE49-F238E27FC236}">
                        <a16:creationId xmlns:a16="http://schemas.microsoft.com/office/drawing/2014/main" id="{5CD98262-5533-DE3E-C8FD-C3B478A9D10C}"/>
                      </a:ext>
                    </a:extLst>
                  </p:cNvPr>
                  <p:cNvSpPr/>
                  <p:nvPr/>
                </p:nvSpPr>
                <p:spPr>
                  <a:xfrm>
                    <a:off x="6834301" y="3854730"/>
                    <a:ext cx="179294" cy="199173"/>
                  </a:xfrm>
                  <a:custGeom>
                    <a:avLst/>
                    <a:gdLst>
                      <a:gd name="connsiteX0" fmla="*/ 0 w 179294"/>
                      <a:gd name="connsiteY0" fmla="*/ 125506 h 272240"/>
                      <a:gd name="connsiteX1" fmla="*/ 107576 w 179294"/>
                      <a:gd name="connsiteY1" fmla="*/ 268941 h 272240"/>
                      <a:gd name="connsiteX2" fmla="*/ 179294 w 179294"/>
                      <a:gd name="connsiteY2" fmla="*/ 0 h 2722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79294" h="272240">
                        <a:moveTo>
                          <a:pt x="0" y="125506"/>
                        </a:moveTo>
                        <a:cubicBezTo>
                          <a:pt x="38847" y="207682"/>
                          <a:pt x="77694" y="289859"/>
                          <a:pt x="107576" y="268941"/>
                        </a:cubicBezTo>
                        <a:cubicBezTo>
                          <a:pt x="137458" y="248023"/>
                          <a:pt x="161365" y="34365"/>
                          <a:pt x="179294" y="0"/>
                        </a:cubicBezTo>
                      </a:path>
                    </a:pathLst>
                  </a:custGeom>
                  <a:noFill/>
                  <a:ln w="9525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</p:grp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6B94DD73-4750-3B85-28F0-D66BD545613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55047" y="3437373"/>
                <a:ext cx="531212" cy="0"/>
              </a:xfrm>
              <a:prstGeom prst="line">
                <a:avLst/>
              </a:prstGeom>
              <a:ln w="95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BE2B3357-A32A-070B-DD07-313CCDFC4A46}"/>
                  </a:ext>
                </a:extLst>
              </p:cNvPr>
              <p:cNvCxnSpPr/>
              <p:nvPr/>
            </p:nvCxnSpPr>
            <p:spPr>
              <a:xfrm>
                <a:off x="2786259" y="3437374"/>
                <a:ext cx="66070" cy="519449"/>
              </a:xfrm>
              <a:prstGeom prst="line">
                <a:avLst/>
              </a:prstGeom>
              <a:ln w="95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943BE497-01FC-0105-7F7C-ADA9E980F3C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852329" y="3063717"/>
                <a:ext cx="31569" cy="880302"/>
              </a:xfrm>
              <a:prstGeom prst="line">
                <a:avLst/>
              </a:prstGeom>
              <a:ln w="95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4" name="Arc 93">
                <a:extLst>
                  <a:ext uri="{FF2B5EF4-FFF2-40B4-BE49-F238E27FC236}">
                    <a16:creationId xmlns:a16="http://schemas.microsoft.com/office/drawing/2014/main" id="{069347D1-1724-499C-37A0-37FE0814A277}"/>
                  </a:ext>
                </a:extLst>
              </p:cNvPr>
              <p:cNvSpPr/>
              <p:nvPr/>
            </p:nvSpPr>
            <p:spPr>
              <a:xfrm rot="10800000">
                <a:off x="4107025" y="2682533"/>
                <a:ext cx="421183" cy="752777"/>
              </a:xfrm>
              <a:prstGeom prst="arc">
                <a:avLst>
                  <a:gd name="adj1" fmla="val 16200000"/>
                  <a:gd name="adj2" fmla="val 96246"/>
                </a:avLst>
              </a:prstGeom>
              <a:ln w="95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D2CF6F64-0BC8-B0C9-BE86-1A27AFB5EFF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13609" y="3435310"/>
                <a:ext cx="650469" cy="0"/>
              </a:xfrm>
              <a:prstGeom prst="line">
                <a:avLst/>
              </a:prstGeom>
              <a:ln w="95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3F0F91AC-04D3-B616-6C22-7B3A0FECE248}"/>
                  </a:ext>
                </a:extLst>
              </p:cNvPr>
              <p:cNvCxnSpPr/>
              <p:nvPr/>
            </p:nvCxnSpPr>
            <p:spPr>
              <a:xfrm>
                <a:off x="4011823" y="3435311"/>
                <a:ext cx="66070" cy="519449"/>
              </a:xfrm>
              <a:prstGeom prst="line">
                <a:avLst/>
              </a:prstGeom>
              <a:ln w="95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184C0555-EBC8-7859-EA28-1FCE28457AC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077893" y="3061653"/>
                <a:ext cx="31569" cy="880302"/>
              </a:xfrm>
              <a:prstGeom prst="line">
                <a:avLst/>
              </a:prstGeom>
              <a:ln w="95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C88637FA-059F-D6F9-6135-5141F0B4D4E5}"/>
              </a:ext>
            </a:extLst>
          </p:cNvPr>
          <p:cNvGrpSpPr/>
          <p:nvPr/>
        </p:nvGrpSpPr>
        <p:grpSpPr>
          <a:xfrm>
            <a:off x="7571682" y="4832388"/>
            <a:ext cx="4134278" cy="1366851"/>
            <a:chOff x="2724240" y="5119066"/>
            <a:chExt cx="2722290" cy="1366851"/>
          </a:xfrm>
        </p:grpSpPr>
        <p:sp>
          <p:nvSpPr>
            <p:cNvPr id="104" name="Arc 103">
              <a:extLst>
                <a:ext uri="{FF2B5EF4-FFF2-40B4-BE49-F238E27FC236}">
                  <a16:creationId xmlns:a16="http://schemas.microsoft.com/office/drawing/2014/main" id="{7EB68C9F-8043-0B35-EB7E-2AF0BDF13E82}"/>
                </a:ext>
              </a:extLst>
            </p:cNvPr>
            <p:cNvSpPr/>
            <p:nvPr/>
          </p:nvSpPr>
          <p:spPr>
            <a:xfrm rot="10800000" flipV="1">
              <a:off x="4793006" y="5844430"/>
              <a:ext cx="325242" cy="641487"/>
            </a:xfrm>
            <a:prstGeom prst="arc">
              <a:avLst>
                <a:gd name="adj1" fmla="val 16200000"/>
                <a:gd name="adj2" fmla="val 155225"/>
              </a:avLst>
            </a:prstGeom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2E8A03F9-4E14-E467-BF30-4D1001BEA529}"/>
                </a:ext>
              </a:extLst>
            </p:cNvPr>
            <p:cNvGrpSpPr/>
            <p:nvPr/>
          </p:nvGrpSpPr>
          <p:grpSpPr>
            <a:xfrm>
              <a:off x="2724240" y="5119066"/>
              <a:ext cx="2722290" cy="1201370"/>
              <a:chOff x="2724240" y="5119066"/>
              <a:chExt cx="2722290" cy="1201370"/>
            </a:xfrm>
          </p:grpSpPr>
          <p:cxnSp>
            <p:nvCxnSpPr>
              <p:cNvPr id="106" name="Straight Connector 105">
                <a:extLst>
                  <a:ext uri="{FF2B5EF4-FFF2-40B4-BE49-F238E27FC236}">
                    <a16:creationId xmlns:a16="http://schemas.microsoft.com/office/drawing/2014/main" id="{6D077AB5-2B0D-C859-6635-FC50804CB6F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28596" y="6320436"/>
                <a:ext cx="2713637" cy="0"/>
              </a:xfrm>
              <a:prstGeom prst="line">
                <a:avLst/>
              </a:prstGeom>
              <a:ln w="952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>
                <a:extLst>
                  <a:ext uri="{FF2B5EF4-FFF2-40B4-BE49-F238E27FC236}">
                    <a16:creationId xmlns:a16="http://schemas.microsoft.com/office/drawing/2014/main" id="{3F80C438-6D17-A630-94B3-4F8D8F2D2A95}"/>
                  </a:ext>
                </a:extLst>
              </p:cNvPr>
              <p:cNvCxnSpPr>
                <a:cxnSpLocks/>
                <a:stCxn id="104" idx="0"/>
              </p:cNvCxnSpPr>
              <p:nvPr/>
            </p:nvCxnSpPr>
            <p:spPr>
              <a:xfrm>
                <a:off x="4955627" y="5844430"/>
                <a:ext cx="490903" cy="0"/>
              </a:xfrm>
              <a:prstGeom prst="line">
                <a:avLst/>
              </a:prstGeom>
              <a:ln w="95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>
                <a:extLst>
                  <a:ext uri="{FF2B5EF4-FFF2-40B4-BE49-F238E27FC236}">
                    <a16:creationId xmlns:a16="http://schemas.microsoft.com/office/drawing/2014/main" id="{CD1D8138-6F88-3E61-9C26-F8E631504B0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28596" y="5845986"/>
                <a:ext cx="2017177" cy="0"/>
              </a:xfrm>
              <a:prstGeom prst="line">
                <a:avLst/>
              </a:prstGeom>
              <a:ln w="95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id="{A6661314-4EBE-D0DA-1B52-5ECEA28BD88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45773" y="5175560"/>
                <a:ext cx="36563" cy="670427"/>
              </a:xfrm>
              <a:prstGeom prst="line">
                <a:avLst/>
              </a:prstGeom>
              <a:ln w="95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436AA587-31E8-659B-5108-12E169B41E2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80993" y="5175560"/>
                <a:ext cx="12014" cy="1026232"/>
              </a:xfrm>
              <a:prstGeom prst="line">
                <a:avLst/>
              </a:prstGeom>
              <a:ln w="95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7E114F45-B383-E8BF-0FE9-9007F6C25B4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24240" y="5119066"/>
                <a:ext cx="0" cy="1201370"/>
              </a:xfrm>
              <a:prstGeom prst="line">
                <a:avLst/>
              </a:prstGeom>
              <a:ln w="952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115" name="TextBox 114">
            <a:extLst>
              <a:ext uri="{FF2B5EF4-FFF2-40B4-BE49-F238E27FC236}">
                <a16:creationId xmlns:a16="http://schemas.microsoft.com/office/drawing/2014/main" id="{5FE856E5-7E3D-ACD1-C718-B3FD8D95F7C6}"/>
              </a:ext>
            </a:extLst>
          </p:cNvPr>
          <p:cNvSpPr txBox="1"/>
          <p:nvPr/>
        </p:nvSpPr>
        <p:spPr>
          <a:xfrm>
            <a:off x="8134724" y="2296091"/>
            <a:ext cx="3032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t0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ABA61194-5336-6F57-9F32-D1D363AF69EC}"/>
              </a:ext>
            </a:extLst>
          </p:cNvPr>
          <p:cNvSpPr txBox="1"/>
          <p:nvPr/>
        </p:nvSpPr>
        <p:spPr>
          <a:xfrm>
            <a:off x="9167958" y="4053220"/>
            <a:ext cx="42511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tbot</a:t>
            </a:r>
            <a:endParaRPr lang="en-US" sz="1100" dirty="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B78433A6-BBEC-759F-44CA-3DDB2AAF59DC}"/>
              </a:ext>
            </a:extLst>
          </p:cNvPr>
          <p:cNvSpPr txBox="1"/>
          <p:nvPr/>
        </p:nvSpPr>
        <p:spPr>
          <a:xfrm>
            <a:off x="10568336" y="6094926"/>
            <a:ext cx="42511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ttop</a:t>
            </a:r>
            <a:endParaRPr lang="en-US" sz="1100" dirty="0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4159B270-179E-3832-09DF-18AC107A520D}"/>
              </a:ext>
            </a:extLst>
          </p:cNvPr>
          <p:cNvSpPr txBox="1"/>
          <p:nvPr/>
        </p:nvSpPr>
        <p:spPr>
          <a:xfrm>
            <a:off x="11276606" y="6064435"/>
            <a:ext cx="416296" cy="3891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373347391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85382D-91F2-9A5F-BD54-D9ED0F7573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361F2-9F02-FE89-D47F-116F26D3E4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Timestamp correction 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D66F25-ECFF-AA2A-561F-DF4B4E4F5C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Investigate relation between position shift and propagation time rise more</a:t>
            </a:r>
          </a:p>
          <a:p>
            <a:endParaRPr lang="en-US" dirty="0"/>
          </a:p>
          <a:p>
            <a:r>
              <a:rPr lang="en-US" dirty="0"/>
              <a:t>See if timestamp correction reduces this effect</a:t>
            </a:r>
          </a:p>
          <a:p>
            <a:endParaRPr lang="en-US" dirty="0"/>
          </a:p>
          <a:p>
            <a:r>
              <a:rPr lang="en-US" dirty="0"/>
              <a:t>Calibrate correction for each cell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A4B9E9-4E0A-70A7-F36D-6D7DDB82E9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07/03/2024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7D831E-74BA-4917-CA97-3C59B743D5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Vertical Reconstruction Analysis Talk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38109B-D56F-B54B-9AAC-2657F8CED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75C06-E6FF-2B41-9965-ECD387385993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45541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8D6D9F-DDFB-BC4A-DEDD-DD5C974028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820A5F-E11C-7335-3D02-B0B12F71DF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Timestamp correction 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E60174-3269-7BBB-C085-8A3479ED63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Investigate relation between position shift and propagation time rise more</a:t>
            </a:r>
          </a:p>
          <a:p>
            <a:endParaRPr lang="en-US" dirty="0"/>
          </a:p>
          <a:p>
            <a:r>
              <a:rPr lang="en-US" dirty="0"/>
              <a:t>See if timestamp correction reduces this effect</a:t>
            </a:r>
          </a:p>
          <a:p>
            <a:endParaRPr lang="en-US" dirty="0"/>
          </a:p>
          <a:p>
            <a:r>
              <a:rPr lang="en-US" dirty="0"/>
              <a:t>Calibrate correction for each cell</a:t>
            </a:r>
          </a:p>
          <a:p>
            <a:endParaRPr lang="en-US" dirty="0"/>
          </a:p>
          <a:p>
            <a:r>
              <a:rPr lang="en-US" dirty="0"/>
              <a:t>Investigate any overlap between the timestamp shift and deceleration effect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21469-A8DC-2B61-BCED-E1B243604E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07/03/2024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DEBAD2-16AE-C74A-C02A-875ECFFEA2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Vertical Reconstruction Analysis Talk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105E27-593F-E634-6FA5-C2C5BAB68A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75C06-E6FF-2B41-9965-ECD387385993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24933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265883-E0C5-D02D-A324-A82734D59C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580BAC-884A-5C58-5C6C-071F45620B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415" y="728992"/>
            <a:ext cx="10515600" cy="3135642"/>
          </a:xfrm>
        </p:spPr>
        <p:txBody>
          <a:bodyPr>
            <a:normAutofit/>
          </a:bodyPr>
          <a:lstStyle/>
          <a:p>
            <a:r>
              <a:rPr lang="en-US" dirty="0"/>
              <a:t>Deceleration and timestamp shift effects have been seen in the bismuth source data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12D2BD-ACB8-331F-9226-5C2B2D5BCC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07/03/2024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DDE61A-974A-4DB3-73FB-9EF23784E2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Vertical Reconstruction Analysis Talk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23203B-B092-C6AC-4CDE-4BCC0CBCB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75C06-E6FF-2B41-9965-ECD387385993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53912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46B62C-64C0-2C6D-A038-414332C91D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053DDB-B16A-D95D-9E1B-5F19BA40A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40C923-5EF5-4000-691D-3576C078E2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415" y="728992"/>
            <a:ext cx="10515600" cy="3135642"/>
          </a:xfrm>
        </p:spPr>
        <p:txBody>
          <a:bodyPr>
            <a:normAutofit/>
          </a:bodyPr>
          <a:lstStyle/>
          <a:p>
            <a:r>
              <a:rPr lang="en-US" dirty="0"/>
              <a:t>Deceleration and timestamp shift effects have been seen in the bismuth source data</a:t>
            </a:r>
          </a:p>
          <a:p>
            <a:endParaRPr lang="en-US" dirty="0"/>
          </a:p>
          <a:p>
            <a:r>
              <a:rPr lang="en-US" dirty="0"/>
              <a:t>Using the sources has allowed for more accurate estimation of the scale of these effects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BF6668-07E6-DE85-F549-EE0C2F94AB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07/03/2024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2CA175-CA54-179E-6568-6E9EC019C4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Vertical Reconstruction Analysis Talk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D4D300-8130-EB8E-B9F8-6EDC5F35D3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75C06-E6FF-2B41-9965-ECD387385993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307712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814DC4-1C7C-9867-1338-DFC60B313D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CB8E8-C6DE-1C2B-0939-16EF8F4264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3D2D03-B656-24EC-5E5D-104DDB7E0B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415" y="728992"/>
            <a:ext cx="10515600" cy="3135642"/>
          </a:xfrm>
        </p:spPr>
        <p:txBody>
          <a:bodyPr>
            <a:normAutofit/>
          </a:bodyPr>
          <a:lstStyle/>
          <a:p>
            <a:r>
              <a:rPr lang="en-US" dirty="0"/>
              <a:t>Deceleration and timestamp shift effects have been seen in the bismuth source data</a:t>
            </a:r>
          </a:p>
          <a:p>
            <a:endParaRPr lang="en-US" dirty="0"/>
          </a:p>
          <a:p>
            <a:r>
              <a:rPr lang="en-US" dirty="0"/>
              <a:t>Using the sources has allowed for more accurate estimation of the scale of these effects</a:t>
            </a:r>
          </a:p>
          <a:p>
            <a:endParaRPr lang="en-US" dirty="0"/>
          </a:p>
          <a:p>
            <a:r>
              <a:rPr lang="en-US" dirty="0"/>
              <a:t>Other information learned about tracker structure (effective height)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7C6C41-A5F0-E080-D8CF-2A994F9CB4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07/03/2024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B3A161-4442-E1B1-20BC-44ECB5EEBA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Vertical Reconstruction Analysis Talk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3254C3-FB59-C606-BB23-31F0F2D95B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75C06-E6FF-2B41-9965-ECD387385993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9719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591E4A-7927-273F-5AAB-E0E8BC8EFE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00E910-76C0-2527-D214-F048EB2157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01DAAF-2089-8785-3713-D454072D79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415" y="728992"/>
            <a:ext cx="10515600" cy="3135642"/>
          </a:xfrm>
        </p:spPr>
        <p:txBody>
          <a:bodyPr>
            <a:normAutofit/>
          </a:bodyPr>
          <a:lstStyle/>
          <a:p>
            <a:r>
              <a:rPr lang="en-US" dirty="0"/>
              <a:t>Deceleration and timestamp shift effects have been seen in the bismuth source data</a:t>
            </a:r>
          </a:p>
          <a:p>
            <a:endParaRPr lang="en-US" dirty="0"/>
          </a:p>
          <a:p>
            <a:r>
              <a:rPr lang="en-US" dirty="0"/>
              <a:t>Using the sources has allowed for more accurate estimation of the scale of these effects</a:t>
            </a:r>
          </a:p>
          <a:p>
            <a:endParaRPr lang="en-US" dirty="0"/>
          </a:p>
          <a:p>
            <a:r>
              <a:rPr lang="en-US" dirty="0"/>
              <a:t>Other information learned about tracker structure (effective height)</a:t>
            </a:r>
          </a:p>
          <a:p>
            <a:endParaRPr lang="en-US" dirty="0"/>
          </a:p>
          <a:p>
            <a:r>
              <a:rPr lang="en-US" dirty="0"/>
              <a:t>Calibrations for each cell can now be made to correct for these effects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69F631-C237-C05C-5A36-4411264BDA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07/03/2024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5FC7AE-0B19-5479-F020-AAC29123F0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Vertical Reconstruction Analysis Talk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E92304-4504-0635-C38E-05BBD6099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75C06-E6FF-2B41-9965-ECD387385993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44232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9D7DC-9AA3-0BE0-D8FB-D2166EFFD5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Extra</a:t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17A332-9551-85AC-B01E-D6CCC1FE906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082481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24CB88-2F86-3B5E-473F-AA2776FCD5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3FA9F2-5273-4836-7C39-71EA66DE6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Anode time reconstruction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6E60EE-7A1A-1B8C-226F-A6DF4AC89C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07/03/2024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27AE7E-BECC-F2A1-E86F-3A57995434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Vertical Reconstruction Analysis Talk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D0BD3C-8C4C-0E6E-9315-2D10F576B4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75C06-E6FF-2B41-9965-ECD387385993}" type="slidenum">
              <a:rPr lang="en-US" smtClean="0"/>
              <a:t>87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71F150D-46D4-EA4F-C708-809E9EBDFEB8}"/>
                  </a:ext>
                </a:extLst>
              </p:cNvPr>
              <p:cNvSpPr txBox="1"/>
              <p:nvPr/>
            </p:nvSpPr>
            <p:spPr>
              <a:xfrm>
                <a:off x="3949025" y="1430996"/>
                <a:ext cx="2459455" cy="5958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𝑏𝑜𝑡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𝑡𝑜𝑝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𝑏𝑜𝑡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𝑡𝑜𝑝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−2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71F150D-46D4-EA4F-C708-809E9EBDFE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9025" y="1430996"/>
                <a:ext cx="2459455" cy="595804"/>
              </a:xfrm>
              <a:prstGeom prst="rect">
                <a:avLst/>
              </a:prstGeom>
              <a:blipFill>
                <a:blip r:embed="rId2"/>
                <a:stretch>
                  <a:fillRect l="-2062" t="-2083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Group 18">
            <a:extLst>
              <a:ext uri="{FF2B5EF4-FFF2-40B4-BE49-F238E27FC236}">
                <a16:creationId xmlns:a16="http://schemas.microsoft.com/office/drawing/2014/main" id="{77AFD77A-73A4-D206-5102-CAC1785FD81F}"/>
              </a:ext>
            </a:extLst>
          </p:cNvPr>
          <p:cNvGrpSpPr/>
          <p:nvPr/>
        </p:nvGrpSpPr>
        <p:grpSpPr>
          <a:xfrm rot="16200000">
            <a:off x="-1061427" y="2452217"/>
            <a:ext cx="5048502" cy="1953569"/>
            <a:chOff x="6563290" y="678042"/>
            <a:chExt cx="5048502" cy="1953569"/>
          </a:xfrm>
        </p:grpSpPr>
        <p:pic>
          <p:nvPicPr>
            <p:cNvPr id="8" name="Content Placeholder 9" descr="Content Placeholder 9">
              <a:extLst>
                <a:ext uri="{FF2B5EF4-FFF2-40B4-BE49-F238E27FC236}">
                  <a16:creationId xmlns:a16="http://schemas.microsoft.com/office/drawing/2014/main" id="{CC397981-843E-3684-C9E3-89E04C81F4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24773" t="40305"/>
            <a:stretch>
              <a:fillRect/>
            </a:stretch>
          </p:blipFill>
          <p:spPr>
            <a:xfrm>
              <a:off x="6563290" y="1130132"/>
              <a:ext cx="5048502" cy="1047899"/>
            </a:xfrm>
            <a:prstGeom prst="rect">
              <a:avLst/>
            </a:prstGeom>
            <a:ln w="12700">
              <a:miter lim="400000"/>
            </a:ln>
          </p:spPr>
        </p:pic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2F89574D-97D3-C382-A2D0-F5A2B7153A38}"/>
                </a:ext>
              </a:extLst>
            </p:cNvPr>
            <p:cNvCxnSpPr>
              <a:cxnSpLocks/>
            </p:cNvCxnSpPr>
            <p:nvPr/>
          </p:nvCxnSpPr>
          <p:spPr>
            <a:xfrm>
              <a:off x="10146383" y="2202969"/>
              <a:ext cx="137991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9A0AE254-D048-DD41-CE0E-99E5584F394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29852" y="2202969"/>
              <a:ext cx="327480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4F832D1D-EE11-C429-3E47-797C516BB2DB}"/>
                </a:ext>
              </a:extLst>
            </p:cNvPr>
            <p:cNvCxnSpPr>
              <a:cxnSpLocks/>
            </p:cNvCxnSpPr>
            <p:nvPr/>
          </p:nvCxnSpPr>
          <p:spPr>
            <a:xfrm>
              <a:off x="6689318" y="1027174"/>
              <a:ext cx="4796446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D4E7B98-E5D8-7B77-79D3-9BEABC5CA06C}"/>
                </a:ext>
              </a:extLst>
            </p:cNvPr>
            <p:cNvSpPr txBox="1"/>
            <p:nvPr/>
          </p:nvSpPr>
          <p:spPr>
            <a:xfrm rot="5400000">
              <a:off x="8899830" y="657844"/>
              <a:ext cx="3289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D8D3CC9E-7C9E-B74D-E76D-C88DA35FCCB3}"/>
                    </a:ext>
                  </a:extLst>
                </p:cNvPr>
                <p:cNvSpPr txBox="1"/>
                <p:nvPr/>
              </p:nvSpPr>
              <p:spPr>
                <a:xfrm rot="5400000">
                  <a:off x="8295392" y="2210630"/>
                  <a:ext cx="47263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D8D3CC9E-7C9E-B74D-E76D-C88DA35FCCB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8295392" y="2210630"/>
                  <a:ext cx="472630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E69277AB-68CA-4F62-1589-9400837557AF}"/>
                    </a:ext>
                  </a:extLst>
                </p:cNvPr>
                <p:cNvSpPr txBox="1"/>
                <p:nvPr/>
              </p:nvSpPr>
              <p:spPr>
                <a:xfrm rot="5400000">
                  <a:off x="10600024" y="2202969"/>
                  <a:ext cx="47795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E69277AB-68CA-4F62-1589-9400837557A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10600024" y="2202969"/>
                  <a:ext cx="477951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7-point Star 14">
              <a:extLst>
                <a:ext uri="{FF2B5EF4-FFF2-40B4-BE49-F238E27FC236}">
                  <a16:creationId xmlns:a16="http://schemas.microsoft.com/office/drawing/2014/main" id="{EAFB46BB-CFE4-ED11-C600-F338B4439D6F}"/>
                </a:ext>
              </a:extLst>
            </p:cNvPr>
            <p:cNvSpPr/>
            <p:nvPr/>
          </p:nvSpPr>
          <p:spPr>
            <a:xfrm>
              <a:off x="9921527" y="1445741"/>
              <a:ext cx="299670" cy="307571"/>
            </a:xfrm>
            <a:prstGeom prst="star7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B177EB7E-A3A8-BA10-2B17-5EA0F99BC25D}"/>
                </a:ext>
              </a:extLst>
            </p:cNvPr>
            <p:cNvCxnSpPr/>
            <p:nvPr/>
          </p:nvCxnSpPr>
          <p:spPr>
            <a:xfrm>
              <a:off x="9087541" y="1425115"/>
              <a:ext cx="98382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7B64BCB-CB83-CE10-DC97-D151BBC7BCD1}"/>
                </a:ext>
              </a:extLst>
            </p:cNvPr>
            <p:cNvSpPr txBox="1"/>
            <p:nvPr/>
          </p:nvSpPr>
          <p:spPr>
            <a:xfrm rot="5400000">
              <a:off x="9351287" y="1145375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</a:t>
              </a:r>
            </a:p>
          </p:txBody>
        </p:sp>
      </p:grp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C45C66C-0B90-0583-EB47-DA3B2D26D559}"/>
              </a:ext>
            </a:extLst>
          </p:cNvPr>
          <p:cNvCxnSpPr>
            <a:cxnSpLocks/>
          </p:cNvCxnSpPr>
          <p:nvPr/>
        </p:nvCxnSpPr>
        <p:spPr>
          <a:xfrm flipH="1">
            <a:off x="826699" y="3429002"/>
            <a:ext cx="1171053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2C88966F-39D3-CD2E-6567-49441F9BF5AD}"/>
              </a:ext>
            </a:extLst>
          </p:cNvPr>
          <p:cNvSpPr txBox="1"/>
          <p:nvPr/>
        </p:nvSpPr>
        <p:spPr>
          <a:xfrm>
            <a:off x="2661205" y="864523"/>
            <a:ext cx="2338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Current height formula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DE7846CB-6290-154E-5880-4B51123F6671}"/>
              </a:ext>
            </a:extLst>
          </p:cNvPr>
          <p:cNvSpPr txBox="1"/>
          <p:nvPr/>
        </p:nvSpPr>
        <p:spPr>
          <a:xfrm>
            <a:off x="7441645" y="657658"/>
            <a:ext cx="424837" cy="3307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Anode</a:t>
            </a:r>
            <a:endParaRPr lang="en-US" sz="1200" dirty="0"/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C491269C-6022-F71A-C730-B7FFA520A70F}"/>
              </a:ext>
            </a:extLst>
          </p:cNvPr>
          <p:cNvGrpSpPr/>
          <p:nvPr/>
        </p:nvGrpSpPr>
        <p:grpSpPr>
          <a:xfrm>
            <a:off x="7594832" y="449093"/>
            <a:ext cx="4111128" cy="2342851"/>
            <a:chOff x="2717997" y="834310"/>
            <a:chExt cx="2719939" cy="2342851"/>
          </a:xfrm>
        </p:grpSpPr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96900278-BD1D-5FCF-B3FF-BFA51ACEF8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28596" y="1343793"/>
              <a:ext cx="0" cy="1265377"/>
            </a:xfrm>
            <a:prstGeom prst="line">
              <a:avLst/>
            </a:prstGeom>
            <a:ln w="95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88D0568A-768D-15A1-1E27-CB11720F214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7997" y="2609170"/>
              <a:ext cx="2713637" cy="0"/>
            </a:xfrm>
            <a:prstGeom prst="line">
              <a:avLst/>
            </a:prstGeom>
            <a:ln w="95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EBE84E18-6BB6-EE49-9BAB-23F5659BD710}"/>
                </a:ext>
              </a:extLst>
            </p:cNvPr>
            <p:cNvGrpSpPr/>
            <p:nvPr/>
          </p:nvGrpSpPr>
          <p:grpSpPr>
            <a:xfrm>
              <a:off x="2717997" y="834310"/>
              <a:ext cx="2719939" cy="2342851"/>
              <a:chOff x="1390522" y="2682533"/>
              <a:chExt cx="3573556" cy="1853145"/>
            </a:xfrm>
          </p:grpSpPr>
          <p:sp>
            <p:nvSpPr>
              <p:cNvPr id="88" name="Arc 87">
                <a:extLst>
                  <a:ext uri="{FF2B5EF4-FFF2-40B4-BE49-F238E27FC236}">
                    <a16:creationId xmlns:a16="http://schemas.microsoft.com/office/drawing/2014/main" id="{99EAED8D-049B-E6C3-0885-2F287C73D3A5}"/>
                  </a:ext>
                </a:extLst>
              </p:cNvPr>
              <p:cNvSpPr/>
              <p:nvPr/>
            </p:nvSpPr>
            <p:spPr>
              <a:xfrm rot="10800000">
                <a:off x="2881461" y="2684596"/>
                <a:ext cx="421183" cy="752777"/>
              </a:xfrm>
              <a:prstGeom prst="arc">
                <a:avLst>
                  <a:gd name="adj1" fmla="val 16200000"/>
                  <a:gd name="adj2" fmla="val 96246"/>
                </a:avLst>
              </a:prstGeom>
              <a:ln w="95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244189A8-6FFF-E5F9-47D1-D6EC97E6185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88045" y="3437373"/>
                <a:ext cx="927453" cy="0"/>
              </a:xfrm>
              <a:prstGeom prst="line">
                <a:avLst/>
              </a:prstGeom>
              <a:ln w="95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90" name="Group 89">
                <a:extLst>
                  <a:ext uri="{FF2B5EF4-FFF2-40B4-BE49-F238E27FC236}">
                    <a16:creationId xmlns:a16="http://schemas.microsoft.com/office/drawing/2014/main" id="{4AB3FD41-FBD0-8700-61EB-4A44C1E1FFD8}"/>
                  </a:ext>
                </a:extLst>
              </p:cNvPr>
              <p:cNvGrpSpPr/>
              <p:nvPr/>
            </p:nvGrpSpPr>
            <p:grpSpPr>
              <a:xfrm>
                <a:off x="1390522" y="3437374"/>
                <a:ext cx="1074215" cy="1098304"/>
                <a:chOff x="4631335" y="3001380"/>
                <a:chExt cx="3904081" cy="1900739"/>
              </a:xfrm>
            </p:grpSpPr>
            <p:cxnSp>
              <p:nvCxnSpPr>
                <p:cNvPr id="98" name="Straight Connector 97">
                  <a:extLst>
                    <a:ext uri="{FF2B5EF4-FFF2-40B4-BE49-F238E27FC236}">
                      <a16:creationId xmlns:a16="http://schemas.microsoft.com/office/drawing/2014/main" id="{6E302530-BA76-224E-C1E0-DFE77ED984B2}"/>
                    </a:ext>
                  </a:extLst>
                </p:cNvPr>
                <p:cNvCxnSpPr>
                  <a:cxnSpLocks/>
                  <a:endCxn id="100" idx="0"/>
                </p:cNvCxnSpPr>
                <p:nvPr/>
              </p:nvCxnSpPr>
              <p:spPr>
                <a:xfrm>
                  <a:off x="4631335" y="3008607"/>
                  <a:ext cx="2084079" cy="0"/>
                </a:xfrm>
                <a:prstGeom prst="line">
                  <a:avLst/>
                </a:prstGeom>
                <a:ln w="952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99" name="Group 98">
                  <a:extLst>
                    <a:ext uri="{FF2B5EF4-FFF2-40B4-BE49-F238E27FC236}">
                      <a16:creationId xmlns:a16="http://schemas.microsoft.com/office/drawing/2014/main" id="{3EA2973B-CCD2-E549-D995-A01572977C4D}"/>
                    </a:ext>
                  </a:extLst>
                </p:cNvPr>
                <p:cNvGrpSpPr/>
                <p:nvPr/>
              </p:nvGrpSpPr>
              <p:grpSpPr>
                <a:xfrm>
                  <a:off x="6594179" y="3001380"/>
                  <a:ext cx="1941237" cy="1900739"/>
                  <a:chOff x="6594179" y="3001380"/>
                  <a:chExt cx="1941237" cy="1900739"/>
                </a:xfrm>
              </p:grpSpPr>
              <p:sp>
                <p:nvSpPr>
                  <p:cNvPr id="100" name="Arc 99">
                    <a:extLst>
                      <a:ext uri="{FF2B5EF4-FFF2-40B4-BE49-F238E27FC236}">
                        <a16:creationId xmlns:a16="http://schemas.microsoft.com/office/drawing/2014/main" id="{5DDBB549-8A13-699A-1B26-F8A6E1321445}"/>
                      </a:ext>
                    </a:extLst>
                  </p:cNvPr>
                  <p:cNvSpPr/>
                  <p:nvPr/>
                </p:nvSpPr>
                <p:spPr>
                  <a:xfrm>
                    <a:off x="6594179" y="3008607"/>
                    <a:ext cx="242473" cy="1893512"/>
                  </a:xfrm>
                  <a:prstGeom prst="arc">
                    <a:avLst/>
                  </a:prstGeom>
                  <a:ln w="9525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1" name="Arc 100">
                    <a:extLst>
                      <a:ext uri="{FF2B5EF4-FFF2-40B4-BE49-F238E27FC236}">
                        <a16:creationId xmlns:a16="http://schemas.microsoft.com/office/drawing/2014/main" id="{5A70C1C3-D236-7605-1826-E9D44C1C821C}"/>
                      </a:ext>
                    </a:extLst>
                  </p:cNvPr>
                  <p:cNvSpPr/>
                  <p:nvPr/>
                </p:nvSpPr>
                <p:spPr>
                  <a:xfrm flipH="1">
                    <a:off x="7011240" y="3001380"/>
                    <a:ext cx="1524176" cy="1763246"/>
                  </a:xfrm>
                  <a:prstGeom prst="arc">
                    <a:avLst>
                      <a:gd name="adj1" fmla="val 16200000"/>
                      <a:gd name="adj2" fmla="val 96246"/>
                    </a:avLst>
                  </a:prstGeom>
                  <a:ln w="9525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2" name="Freeform 101">
                    <a:extLst>
                      <a:ext uri="{FF2B5EF4-FFF2-40B4-BE49-F238E27FC236}">
                        <a16:creationId xmlns:a16="http://schemas.microsoft.com/office/drawing/2014/main" id="{8E7C0DDF-4BE1-0D21-5DEC-7AEDBEE29099}"/>
                      </a:ext>
                    </a:extLst>
                  </p:cNvPr>
                  <p:cNvSpPr/>
                  <p:nvPr/>
                </p:nvSpPr>
                <p:spPr>
                  <a:xfrm>
                    <a:off x="6834301" y="3854730"/>
                    <a:ext cx="179294" cy="199173"/>
                  </a:xfrm>
                  <a:custGeom>
                    <a:avLst/>
                    <a:gdLst>
                      <a:gd name="connsiteX0" fmla="*/ 0 w 179294"/>
                      <a:gd name="connsiteY0" fmla="*/ 125506 h 272240"/>
                      <a:gd name="connsiteX1" fmla="*/ 107576 w 179294"/>
                      <a:gd name="connsiteY1" fmla="*/ 268941 h 272240"/>
                      <a:gd name="connsiteX2" fmla="*/ 179294 w 179294"/>
                      <a:gd name="connsiteY2" fmla="*/ 0 h 2722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79294" h="272240">
                        <a:moveTo>
                          <a:pt x="0" y="125506"/>
                        </a:moveTo>
                        <a:cubicBezTo>
                          <a:pt x="38847" y="207682"/>
                          <a:pt x="77694" y="289859"/>
                          <a:pt x="107576" y="268941"/>
                        </a:cubicBezTo>
                        <a:cubicBezTo>
                          <a:pt x="137458" y="248023"/>
                          <a:pt x="161365" y="34365"/>
                          <a:pt x="179294" y="0"/>
                        </a:cubicBezTo>
                      </a:path>
                    </a:pathLst>
                  </a:custGeom>
                  <a:noFill/>
                  <a:ln w="9525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</p:grp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F5F5988A-DF5A-3273-4D3A-6D64EEF80EA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55047" y="3437373"/>
                <a:ext cx="531212" cy="0"/>
              </a:xfrm>
              <a:prstGeom prst="line">
                <a:avLst/>
              </a:prstGeom>
              <a:ln w="95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614E62E8-0A34-1DBB-9CCA-A6D05308F021}"/>
                  </a:ext>
                </a:extLst>
              </p:cNvPr>
              <p:cNvCxnSpPr/>
              <p:nvPr/>
            </p:nvCxnSpPr>
            <p:spPr>
              <a:xfrm>
                <a:off x="2786259" y="3437374"/>
                <a:ext cx="66070" cy="519449"/>
              </a:xfrm>
              <a:prstGeom prst="line">
                <a:avLst/>
              </a:prstGeom>
              <a:ln w="95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ADE39733-EBE5-A9E8-9DDE-93903AAD033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852329" y="3063717"/>
                <a:ext cx="31569" cy="880302"/>
              </a:xfrm>
              <a:prstGeom prst="line">
                <a:avLst/>
              </a:prstGeom>
              <a:ln w="95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4" name="Arc 93">
                <a:extLst>
                  <a:ext uri="{FF2B5EF4-FFF2-40B4-BE49-F238E27FC236}">
                    <a16:creationId xmlns:a16="http://schemas.microsoft.com/office/drawing/2014/main" id="{750C937F-A8A9-65B1-6325-9328D1B5A38C}"/>
                  </a:ext>
                </a:extLst>
              </p:cNvPr>
              <p:cNvSpPr/>
              <p:nvPr/>
            </p:nvSpPr>
            <p:spPr>
              <a:xfrm rot="10800000">
                <a:off x="4107025" y="2682533"/>
                <a:ext cx="421183" cy="752777"/>
              </a:xfrm>
              <a:prstGeom prst="arc">
                <a:avLst>
                  <a:gd name="adj1" fmla="val 16200000"/>
                  <a:gd name="adj2" fmla="val 96246"/>
                </a:avLst>
              </a:prstGeom>
              <a:ln w="95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40F278F1-DDD1-D541-7D27-31FD7D496A4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13609" y="3435310"/>
                <a:ext cx="650469" cy="0"/>
              </a:xfrm>
              <a:prstGeom prst="line">
                <a:avLst/>
              </a:prstGeom>
              <a:ln w="95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DA839CF6-76D7-681C-2357-32BAD0720242}"/>
                  </a:ext>
                </a:extLst>
              </p:cNvPr>
              <p:cNvCxnSpPr/>
              <p:nvPr/>
            </p:nvCxnSpPr>
            <p:spPr>
              <a:xfrm>
                <a:off x="4011823" y="3435311"/>
                <a:ext cx="66070" cy="519449"/>
              </a:xfrm>
              <a:prstGeom prst="line">
                <a:avLst/>
              </a:prstGeom>
              <a:ln w="95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C067DB9E-90FD-CCE3-CB6A-78860FF4097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077893" y="3061653"/>
                <a:ext cx="31569" cy="880302"/>
              </a:xfrm>
              <a:prstGeom prst="line">
                <a:avLst/>
              </a:prstGeom>
              <a:ln w="95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15" name="TextBox 114">
            <a:extLst>
              <a:ext uri="{FF2B5EF4-FFF2-40B4-BE49-F238E27FC236}">
                <a16:creationId xmlns:a16="http://schemas.microsoft.com/office/drawing/2014/main" id="{8497624A-1F55-0080-F977-8EA161E99404}"/>
              </a:ext>
            </a:extLst>
          </p:cNvPr>
          <p:cNvSpPr txBox="1"/>
          <p:nvPr/>
        </p:nvSpPr>
        <p:spPr>
          <a:xfrm>
            <a:off x="8134724" y="2296091"/>
            <a:ext cx="3032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t0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A1123F28-F00A-16C0-1FCD-8975FA91E861}"/>
              </a:ext>
            </a:extLst>
          </p:cNvPr>
          <p:cNvSpPr txBox="1"/>
          <p:nvPr/>
        </p:nvSpPr>
        <p:spPr>
          <a:xfrm>
            <a:off x="11276606" y="6064435"/>
            <a:ext cx="416296" cy="3891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Time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4AADE76-C40D-19D7-BB8F-484C2FD11701}"/>
                  </a:ext>
                </a:extLst>
              </p:cNvPr>
              <p:cNvSpPr txBox="1"/>
              <p:nvPr/>
            </p:nvSpPr>
            <p:spPr>
              <a:xfrm>
                <a:off x="3949025" y="2700426"/>
                <a:ext cx="2459455" cy="5958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𝑏𝑜𝑡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𝑡𝑜𝑝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𝑏𝑜𝑡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𝑡𝑜𝑝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−2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4AADE76-C40D-19D7-BB8F-484C2FD117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9025" y="2700426"/>
                <a:ext cx="2459455" cy="595804"/>
              </a:xfrm>
              <a:prstGeom prst="rect">
                <a:avLst/>
              </a:prstGeom>
              <a:blipFill>
                <a:blip r:embed="rId6"/>
                <a:stretch>
                  <a:fillRect l="-2062" t="-2083" b="-104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E5EE86A-9CB4-7ECC-6471-9F7A0FC5C35F}"/>
                  </a:ext>
                </a:extLst>
              </p:cNvPr>
              <p:cNvSpPr txBox="1"/>
              <p:nvPr/>
            </p:nvSpPr>
            <p:spPr>
              <a:xfrm>
                <a:off x="3979680" y="4045708"/>
                <a:ext cx="2459455" cy="5958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𝑏𝑜𝑡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𝑡𝑜𝑝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𝑏𝑜𝑡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𝑡𝑜𝑝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−2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E5EE86A-9CB4-7ECC-6471-9F7A0FC5C3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9680" y="4045708"/>
                <a:ext cx="2459455" cy="595804"/>
              </a:xfrm>
              <a:prstGeom prst="rect">
                <a:avLst/>
              </a:prstGeom>
              <a:blipFill>
                <a:blip r:embed="rId7"/>
                <a:stretch>
                  <a:fillRect l="-2062" t="-2083" r="-515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C5A00E27-C8D7-98D9-AA9A-6ECF0F71C66F}"/>
              </a:ext>
            </a:extLst>
          </p:cNvPr>
          <p:cNvSpPr txBox="1"/>
          <p:nvPr/>
        </p:nvSpPr>
        <p:spPr>
          <a:xfrm>
            <a:off x="3230217" y="5188226"/>
            <a:ext cx="52000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Could also use anode timestamps as replacements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 be discussed later</a:t>
            </a:r>
          </a:p>
        </p:txBody>
      </p:sp>
    </p:spTree>
    <p:extLst>
      <p:ext uri="{BB962C8B-B14F-4D97-AF65-F5344CB8AC3E}">
        <p14:creationId xmlns:p14="http://schemas.microsoft.com/office/powerpoint/2010/main" val="102125092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16B35A-C06C-E2DC-4726-37F30F3786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63752F-72C7-6B63-CD0E-51DE3D66D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Assumptions made in reconstruction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008EB9-5B50-9E1E-5A83-B9664ADB8E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07/03/2024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B00DFE-68AB-C02E-8C2F-820959B9FE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Vertical Reconstruction Analysis Talk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62BB10-6F1D-6DEB-2E8C-7880AB6DD4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75C06-E6FF-2B41-9965-ECD387385993}" type="slidenum">
              <a:rPr lang="en-US" smtClean="0"/>
              <a:t>88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F40E52-E4C1-5CF6-E3F7-B1C03E92E278}"/>
              </a:ext>
            </a:extLst>
          </p:cNvPr>
          <p:cNvSpPr txBox="1"/>
          <p:nvPr/>
        </p:nvSpPr>
        <p:spPr>
          <a:xfrm>
            <a:off x="103415" y="953614"/>
            <a:ext cx="27115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Constant plasma speed: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3333A82-82BF-B968-2ADE-AE8B98E9D6FE}"/>
              </a:ext>
            </a:extLst>
          </p:cNvPr>
          <p:cNvSpPr txBox="1"/>
          <p:nvPr/>
        </p:nvSpPr>
        <p:spPr>
          <a:xfrm>
            <a:off x="84736" y="2389581"/>
            <a:ext cx="7688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Timestamps do not need to be corrected before being used in reconstruction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7F3D84-D16E-5CDE-3321-53FDFBA3012B}"/>
              </a:ext>
            </a:extLst>
          </p:cNvPr>
          <p:cNvSpPr txBox="1"/>
          <p:nvPr/>
        </p:nvSpPr>
        <p:spPr>
          <a:xfrm>
            <a:off x="103415" y="5461654"/>
            <a:ext cx="121594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All these assumptions break down at some scale. Goal is to find scale at which they break and estimate uncertainties as a result.</a:t>
            </a:r>
          </a:p>
          <a:p>
            <a:r>
              <a:rPr lang="en-US" dirty="0"/>
              <a:t>Methods for correcting these effects have also been suggested.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B117E97-CACF-D57C-77DA-35F21D6BF5F7}"/>
              </a:ext>
            </a:extLst>
          </p:cNvPr>
          <p:cNvSpPr txBox="1"/>
          <p:nvPr/>
        </p:nvSpPr>
        <p:spPr>
          <a:xfrm>
            <a:off x="95066" y="3767869"/>
            <a:ext cx="55789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Angle of track doesn’t affect our ability to reconstruct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53AA11B-AF0B-16E1-1F07-BE47C0F29AC2}"/>
              </a:ext>
            </a:extLst>
          </p:cNvPr>
          <p:cNvSpPr txBox="1"/>
          <p:nvPr/>
        </p:nvSpPr>
        <p:spPr>
          <a:xfrm>
            <a:off x="103415" y="4850349"/>
            <a:ext cx="1610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(+ others …)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6BAD876-A04A-DD24-D386-B4AF6A187487}"/>
              </a:ext>
            </a:extLst>
          </p:cNvPr>
          <p:cNvGrpSpPr/>
          <p:nvPr/>
        </p:nvGrpSpPr>
        <p:grpSpPr>
          <a:xfrm>
            <a:off x="3696623" y="767621"/>
            <a:ext cx="3971193" cy="886308"/>
            <a:chOff x="3438601" y="1340381"/>
            <a:chExt cx="5048502" cy="1047899"/>
          </a:xfrm>
        </p:grpSpPr>
        <p:pic>
          <p:nvPicPr>
            <p:cNvPr id="15" name="Content Placeholder 9" descr="Content Placeholder 9">
              <a:extLst>
                <a:ext uri="{FF2B5EF4-FFF2-40B4-BE49-F238E27FC236}">
                  <a16:creationId xmlns:a16="http://schemas.microsoft.com/office/drawing/2014/main" id="{B2449D83-FA53-79BD-E215-F56F753EF6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24773" t="40305"/>
            <a:stretch>
              <a:fillRect/>
            </a:stretch>
          </p:blipFill>
          <p:spPr>
            <a:xfrm>
              <a:off x="3438601" y="1340381"/>
              <a:ext cx="5048502" cy="1047899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16" name="7-point Star 15">
              <a:extLst>
                <a:ext uri="{FF2B5EF4-FFF2-40B4-BE49-F238E27FC236}">
                  <a16:creationId xmlns:a16="http://schemas.microsoft.com/office/drawing/2014/main" id="{8C82BD32-E025-B49E-E37C-90EEE5DF685C}"/>
                </a:ext>
              </a:extLst>
            </p:cNvPr>
            <p:cNvSpPr/>
            <p:nvPr/>
          </p:nvSpPr>
          <p:spPr>
            <a:xfrm>
              <a:off x="6796838" y="1635365"/>
              <a:ext cx="299670" cy="307571"/>
            </a:xfrm>
            <a:prstGeom prst="star7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ight Arrow 16">
              <a:extLst>
                <a:ext uri="{FF2B5EF4-FFF2-40B4-BE49-F238E27FC236}">
                  <a16:creationId xmlns:a16="http://schemas.microsoft.com/office/drawing/2014/main" id="{F466B544-F96B-AFDE-4D4A-C80A601F99D5}"/>
                </a:ext>
              </a:extLst>
            </p:cNvPr>
            <p:cNvSpPr/>
            <p:nvPr/>
          </p:nvSpPr>
          <p:spPr>
            <a:xfrm rot="10800000">
              <a:off x="3813979" y="1691610"/>
              <a:ext cx="2982859" cy="218781"/>
            </a:xfrm>
            <a:prstGeom prst="rightArrow">
              <a:avLst/>
            </a:prstGeom>
            <a:gradFill flip="none" rotWithShape="1">
              <a:gsLst>
                <a:gs pos="98000">
                  <a:srgbClr val="92D050"/>
                </a:gs>
                <a:gs pos="37000">
                  <a:srgbClr val="92D050"/>
                </a:gs>
                <a:gs pos="96000">
                  <a:srgbClr val="92D050"/>
                </a:gs>
                <a:gs pos="65000">
                  <a:srgbClr val="92D050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ight Arrow 17">
              <a:extLst>
                <a:ext uri="{FF2B5EF4-FFF2-40B4-BE49-F238E27FC236}">
                  <a16:creationId xmlns:a16="http://schemas.microsoft.com/office/drawing/2014/main" id="{6FE4A311-E389-282D-B98C-BB98ADA1250E}"/>
                </a:ext>
              </a:extLst>
            </p:cNvPr>
            <p:cNvSpPr/>
            <p:nvPr/>
          </p:nvSpPr>
          <p:spPr>
            <a:xfrm rot="10800000" flipH="1">
              <a:off x="7096508" y="1701651"/>
              <a:ext cx="1031041" cy="218781"/>
            </a:xfrm>
            <a:prstGeom prst="rightArrow">
              <a:avLst/>
            </a:prstGeom>
            <a:gradFill flip="none" rotWithShape="1">
              <a:gsLst>
                <a:gs pos="98000">
                  <a:srgbClr val="92D050"/>
                </a:gs>
                <a:gs pos="37000">
                  <a:srgbClr val="92D050"/>
                </a:gs>
                <a:gs pos="96000">
                  <a:srgbClr val="92D050"/>
                </a:gs>
                <a:gs pos="65000">
                  <a:srgbClr val="92D050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DDCD9E1-38B0-7027-014B-4CA5A478A329}"/>
              </a:ext>
            </a:extLst>
          </p:cNvPr>
          <p:cNvGrpSpPr/>
          <p:nvPr/>
        </p:nvGrpSpPr>
        <p:grpSpPr>
          <a:xfrm>
            <a:off x="6338239" y="3524620"/>
            <a:ext cx="4019753" cy="1534306"/>
            <a:chOff x="7142233" y="3810204"/>
            <a:chExt cx="5048502" cy="1739742"/>
          </a:xfrm>
        </p:grpSpPr>
        <p:pic>
          <p:nvPicPr>
            <p:cNvPr id="20" name="Content Placeholder 9" descr="Content Placeholder 9">
              <a:extLst>
                <a:ext uri="{FF2B5EF4-FFF2-40B4-BE49-F238E27FC236}">
                  <a16:creationId xmlns:a16="http://schemas.microsoft.com/office/drawing/2014/main" id="{1B2CE34F-469A-6F64-AC00-0B573B52F9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24773" t="40305"/>
            <a:stretch>
              <a:fillRect/>
            </a:stretch>
          </p:blipFill>
          <p:spPr>
            <a:xfrm>
              <a:off x="7142233" y="4231307"/>
              <a:ext cx="5048502" cy="1047899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21" name="7-point Star 20">
              <a:extLst>
                <a:ext uri="{FF2B5EF4-FFF2-40B4-BE49-F238E27FC236}">
                  <a16:creationId xmlns:a16="http://schemas.microsoft.com/office/drawing/2014/main" id="{1D794EE0-B18D-53D5-EA14-E463A4CC4476}"/>
                </a:ext>
              </a:extLst>
            </p:cNvPr>
            <p:cNvSpPr/>
            <p:nvPr/>
          </p:nvSpPr>
          <p:spPr>
            <a:xfrm>
              <a:off x="10410158" y="4526291"/>
              <a:ext cx="299670" cy="307571"/>
            </a:xfrm>
            <a:prstGeom prst="star7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886BBEC8-9C81-3FD5-18E7-899D6EF0690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87715" y="4144274"/>
              <a:ext cx="2604335" cy="123448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Pie 22">
              <a:extLst>
                <a:ext uri="{FF2B5EF4-FFF2-40B4-BE49-F238E27FC236}">
                  <a16:creationId xmlns:a16="http://schemas.microsoft.com/office/drawing/2014/main" id="{33BE2C6A-5581-B5D4-3FE0-62621158CE5F}"/>
                </a:ext>
              </a:extLst>
            </p:cNvPr>
            <p:cNvSpPr/>
            <p:nvPr/>
          </p:nvSpPr>
          <p:spPr>
            <a:xfrm rot="19314904">
              <a:off x="9791417" y="3810204"/>
              <a:ext cx="1603037" cy="1739742"/>
            </a:xfrm>
            <a:prstGeom prst="pie">
              <a:avLst>
                <a:gd name="adj1" fmla="val 759377"/>
                <a:gd name="adj2" fmla="val 2280769"/>
              </a:avLst>
            </a:prstGeom>
            <a:noFill/>
            <a:ln w="28575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A75B9B0D-4B2B-9F56-10D6-E3D2E08CA124}"/>
                    </a:ext>
                  </a:extLst>
                </p:cNvPr>
                <p:cNvSpPr txBox="1"/>
                <p:nvPr/>
              </p:nvSpPr>
              <p:spPr>
                <a:xfrm>
                  <a:off x="10987596" y="4364203"/>
                  <a:ext cx="37414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EB000611-BD31-8798-9973-C0BB64B22C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87596" y="4364203"/>
                  <a:ext cx="374141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384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3E4BDCB-97C2-422E-2AB5-1AFD27CEA367}"/>
              </a:ext>
            </a:extLst>
          </p:cNvPr>
          <p:cNvGrpSpPr/>
          <p:nvPr/>
        </p:nvGrpSpPr>
        <p:grpSpPr>
          <a:xfrm>
            <a:off x="8438060" y="1976973"/>
            <a:ext cx="2713637" cy="1310357"/>
            <a:chOff x="1376734" y="4835687"/>
            <a:chExt cx="3565276" cy="1036464"/>
          </a:xfrm>
        </p:grpSpPr>
        <p:sp>
          <p:nvSpPr>
            <p:cNvPr id="26" name="Arc 25">
              <a:extLst>
                <a:ext uri="{FF2B5EF4-FFF2-40B4-BE49-F238E27FC236}">
                  <a16:creationId xmlns:a16="http://schemas.microsoft.com/office/drawing/2014/main" id="{FA39E2DA-59FB-3B60-9A4C-B8417B8F9C34}"/>
                </a:ext>
              </a:extLst>
            </p:cNvPr>
            <p:cNvSpPr/>
            <p:nvPr/>
          </p:nvSpPr>
          <p:spPr>
            <a:xfrm rot="10800000" flipV="1">
              <a:off x="2848315" y="5364749"/>
              <a:ext cx="427315" cy="507402"/>
            </a:xfrm>
            <a:prstGeom prst="arc">
              <a:avLst>
                <a:gd name="adj1" fmla="val 16200000"/>
                <a:gd name="adj2" fmla="val 155225"/>
              </a:avLst>
            </a:prstGeom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1AA1C313-E9B1-7BB6-6FA1-9ECC4C0AA1AC}"/>
                </a:ext>
              </a:extLst>
            </p:cNvPr>
            <p:cNvGrpSpPr/>
            <p:nvPr/>
          </p:nvGrpSpPr>
          <p:grpSpPr>
            <a:xfrm>
              <a:off x="1376734" y="4835687"/>
              <a:ext cx="3565276" cy="811727"/>
              <a:chOff x="1376734" y="4835687"/>
              <a:chExt cx="3565276" cy="811727"/>
            </a:xfrm>
          </p:grpSpPr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473AB25F-77D0-FB35-D718-858E29388770}"/>
                  </a:ext>
                </a:extLst>
              </p:cNvPr>
              <p:cNvCxnSpPr>
                <a:cxnSpLocks/>
                <a:stCxn id="26" idx="0"/>
              </p:cNvCxnSpPr>
              <p:nvPr/>
            </p:nvCxnSpPr>
            <p:spPr>
              <a:xfrm>
                <a:off x="3061973" y="5364749"/>
                <a:ext cx="1880037" cy="1230"/>
              </a:xfrm>
              <a:prstGeom prst="line">
                <a:avLst/>
              </a:prstGeom>
              <a:ln w="95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2720DD37-9685-7E47-BE8E-975FDF36097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76734" y="5365979"/>
                <a:ext cx="1409525" cy="0"/>
              </a:xfrm>
              <a:prstGeom prst="line">
                <a:avLst/>
              </a:prstGeom>
              <a:ln w="95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11602331-FEAF-0683-C7A9-1904E4BBB35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786259" y="4835687"/>
                <a:ext cx="48038" cy="530293"/>
              </a:xfrm>
              <a:prstGeom prst="line">
                <a:avLst/>
              </a:prstGeom>
              <a:ln w="95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8B7ABFD5-6F0F-0501-B8B9-EE5782B73C8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32532" y="4835687"/>
                <a:ext cx="15784" cy="811727"/>
              </a:xfrm>
              <a:prstGeom prst="line">
                <a:avLst/>
              </a:prstGeom>
              <a:ln w="95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AA468388-FBA8-2B1F-D200-A45448F4F9F6}"/>
              </a:ext>
            </a:extLst>
          </p:cNvPr>
          <p:cNvCxnSpPr>
            <a:cxnSpLocks/>
          </p:cNvCxnSpPr>
          <p:nvPr/>
        </p:nvCxnSpPr>
        <p:spPr>
          <a:xfrm flipH="1">
            <a:off x="8429407" y="3065223"/>
            <a:ext cx="2713637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12694E6-C70D-D81B-E381-488ED528DE83}"/>
              </a:ext>
            </a:extLst>
          </p:cNvPr>
          <p:cNvCxnSpPr>
            <a:cxnSpLocks/>
          </p:cNvCxnSpPr>
          <p:nvPr/>
        </p:nvCxnSpPr>
        <p:spPr>
          <a:xfrm flipH="1">
            <a:off x="8427571" y="1858430"/>
            <a:ext cx="1836" cy="1206793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5A1D9018-9699-181A-3B4C-325A9305A6AA}"/>
              </a:ext>
            </a:extLst>
          </p:cNvPr>
          <p:cNvSpPr txBox="1"/>
          <p:nvPr/>
        </p:nvSpPr>
        <p:spPr>
          <a:xfrm>
            <a:off x="10735401" y="3024383"/>
            <a:ext cx="416296" cy="3891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Time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FA4174E-4C4E-55C8-0C70-6727FB401E4D}"/>
              </a:ext>
            </a:extLst>
          </p:cNvPr>
          <p:cNvSpPr txBox="1"/>
          <p:nvPr/>
        </p:nvSpPr>
        <p:spPr>
          <a:xfrm rot="16200000">
            <a:off x="7922545" y="2255546"/>
            <a:ext cx="7344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Voltage</a:t>
            </a:r>
            <a:endParaRPr lang="en-US" sz="1600" dirty="0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E70CF83C-077F-A4B4-48D1-1990CEC931CE}"/>
              </a:ext>
            </a:extLst>
          </p:cNvPr>
          <p:cNvCxnSpPr/>
          <p:nvPr/>
        </p:nvCxnSpPr>
        <p:spPr>
          <a:xfrm>
            <a:off x="9302530" y="2573356"/>
            <a:ext cx="51118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6D06C761-70CC-837D-F19D-3A0C3F6F249D}"/>
              </a:ext>
            </a:extLst>
          </p:cNvPr>
          <p:cNvSpPr/>
          <p:nvPr/>
        </p:nvSpPr>
        <p:spPr>
          <a:xfrm>
            <a:off x="351580" y="3738857"/>
            <a:ext cx="10591403" cy="1176061"/>
          </a:xfrm>
          <a:prstGeom prst="rect">
            <a:avLst/>
          </a:prstGeom>
          <a:noFill/>
          <a:ln w="1905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78447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88D71C-EFB4-6EEA-4182-F6802B078E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69327-2087-C3A4-41B0-6C1FCB97E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Assumption 3 – Angle of track doesn’t affect reconstruction ability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4D13E6-3915-42E1-5F39-6F2AEC98D1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07/03/2024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2456CB-4520-8AC4-F6B8-DD3453F47B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Vertical Reconstruction Analysis Talk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91D9DD-DCFE-C605-0F09-002F39066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75C06-E6FF-2B41-9965-ECD387385993}" type="slidenum">
              <a:rPr lang="en-US" smtClean="0"/>
              <a:t>89</a:t>
            </a:fld>
            <a:endParaRPr lang="en-US"/>
          </a:p>
        </p:txBody>
      </p:sp>
      <p:pic>
        <p:nvPicPr>
          <p:cNvPr id="7" name="Content Placeholder 9" descr="Content Placeholder 9">
            <a:extLst>
              <a:ext uri="{FF2B5EF4-FFF2-40B4-BE49-F238E27FC236}">
                <a16:creationId xmlns:a16="http://schemas.microsoft.com/office/drawing/2014/main" id="{B88E882F-FF4E-0C07-6D88-19994E0045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4807" t="40305"/>
          <a:stretch/>
        </p:blipFill>
        <p:spPr>
          <a:xfrm rot="16200000">
            <a:off x="34031" y="3350718"/>
            <a:ext cx="2891109" cy="1282771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Multiply 7">
            <a:extLst>
              <a:ext uri="{FF2B5EF4-FFF2-40B4-BE49-F238E27FC236}">
                <a16:creationId xmlns:a16="http://schemas.microsoft.com/office/drawing/2014/main" id="{984FDF6C-C531-8EC7-8859-8CE3379CE920}"/>
              </a:ext>
            </a:extLst>
          </p:cNvPr>
          <p:cNvSpPr/>
          <p:nvPr/>
        </p:nvSpPr>
        <p:spPr>
          <a:xfrm>
            <a:off x="1197806" y="4910008"/>
            <a:ext cx="393539" cy="325535"/>
          </a:xfrm>
          <a:prstGeom prst="mathMultiply">
            <a:avLst>
              <a:gd name="adj1" fmla="val 1571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B7D2F5C-0357-A231-2A84-2371023D3112}"/>
              </a:ext>
            </a:extLst>
          </p:cNvPr>
          <p:cNvCxnSpPr>
            <a:cxnSpLocks/>
          </p:cNvCxnSpPr>
          <p:nvPr/>
        </p:nvCxnSpPr>
        <p:spPr>
          <a:xfrm>
            <a:off x="530511" y="1294651"/>
            <a:ext cx="18999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Multiply 9">
            <a:extLst>
              <a:ext uri="{FF2B5EF4-FFF2-40B4-BE49-F238E27FC236}">
                <a16:creationId xmlns:a16="http://schemas.microsoft.com/office/drawing/2014/main" id="{8383AA5F-6E09-5BD1-3532-5030915B0623}"/>
              </a:ext>
            </a:extLst>
          </p:cNvPr>
          <p:cNvSpPr/>
          <p:nvPr/>
        </p:nvSpPr>
        <p:spPr>
          <a:xfrm>
            <a:off x="1265196" y="1142013"/>
            <a:ext cx="393539" cy="325535"/>
          </a:xfrm>
          <a:prstGeom prst="mathMultiply">
            <a:avLst>
              <a:gd name="adj1" fmla="val 1571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54804CA-AB86-9B61-0433-BDC37A9829E1}"/>
              </a:ext>
            </a:extLst>
          </p:cNvPr>
          <p:cNvGrpSpPr/>
          <p:nvPr/>
        </p:nvGrpSpPr>
        <p:grpSpPr>
          <a:xfrm>
            <a:off x="838200" y="1077860"/>
            <a:ext cx="1233093" cy="1166027"/>
            <a:chOff x="4835290" y="1454434"/>
            <a:chExt cx="2206305" cy="2006862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AE09A29-B663-ED53-8676-7B08BF9AC627}"/>
                </a:ext>
              </a:extLst>
            </p:cNvPr>
            <p:cNvSpPr/>
            <p:nvPr/>
          </p:nvSpPr>
          <p:spPr>
            <a:xfrm>
              <a:off x="4835290" y="1454434"/>
              <a:ext cx="2206305" cy="2006862"/>
            </a:xfrm>
            <a:prstGeom prst="ellipse">
              <a:avLst/>
            </a:prstGeom>
            <a:noFill/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1B62E664-8200-6D15-FF51-0CC530BEA404}"/>
                </a:ext>
              </a:extLst>
            </p:cNvPr>
            <p:cNvSpPr/>
            <p:nvPr/>
          </p:nvSpPr>
          <p:spPr>
            <a:xfrm>
              <a:off x="5930732" y="2405096"/>
              <a:ext cx="82676" cy="88247"/>
            </a:xfrm>
            <a:prstGeom prst="ellipse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FC935F2-3370-36D1-DECD-62914343A788}"/>
              </a:ext>
            </a:extLst>
          </p:cNvPr>
          <p:cNvCxnSpPr>
            <a:cxnSpLocks/>
          </p:cNvCxnSpPr>
          <p:nvPr/>
        </p:nvCxnSpPr>
        <p:spPr>
          <a:xfrm flipH="1" flipV="1">
            <a:off x="1473540" y="1304780"/>
            <a:ext cx="6045" cy="34856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53D0906A-7A24-1AF6-A2BC-CE31C0445C0C}"/>
              </a:ext>
            </a:extLst>
          </p:cNvPr>
          <p:cNvSpPr txBox="1"/>
          <p:nvPr/>
        </p:nvSpPr>
        <p:spPr>
          <a:xfrm>
            <a:off x="2138029" y="1487988"/>
            <a:ext cx="1233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Drift radius</a:t>
            </a:r>
          </a:p>
        </p:txBody>
      </p:sp>
      <p:pic>
        <p:nvPicPr>
          <p:cNvPr id="16" name="Content Placeholder 9" descr="Content Placeholder 9">
            <a:extLst>
              <a:ext uri="{FF2B5EF4-FFF2-40B4-BE49-F238E27FC236}">
                <a16:creationId xmlns:a16="http://schemas.microsoft.com/office/drawing/2014/main" id="{6BBBC3D9-D0BE-33C5-C5E5-8E630A36F7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107" t="40305" r="62288"/>
          <a:stretch/>
        </p:blipFill>
        <p:spPr>
          <a:xfrm rot="16200000">
            <a:off x="961850" y="5314009"/>
            <a:ext cx="1035473" cy="1282771"/>
          </a:xfrm>
          <a:prstGeom prst="rect">
            <a:avLst/>
          </a:prstGeom>
          <a:ln w="12700">
            <a:miter lim="400000"/>
          </a:ln>
        </p:spPr>
      </p:pic>
      <p:sp>
        <p:nvSpPr>
          <p:cNvPr id="17" name="Down Arrow 16">
            <a:extLst>
              <a:ext uri="{FF2B5EF4-FFF2-40B4-BE49-F238E27FC236}">
                <a16:creationId xmlns:a16="http://schemas.microsoft.com/office/drawing/2014/main" id="{46DD912B-2A73-AF37-D908-23B888498479}"/>
              </a:ext>
            </a:extLst>
          </p:cNvPr>
          <p:cNvSpPr/>
          <p:nvPr/>
        </p:nvSpPr>
        <p:spPr>
          <a:xfrm rot="10800000">
            <a:off x="1301242" y="3057468"/>
            <a:ext cx="245081" cy="2002647"/>
          </a:xfrm>
          <a:prstGeom prst="downArrow">
            <a:avLst/>
          </a:prstGeom>
          <a:solidFill>
            <a:srgbClr val="92D050">
              <a:alpha val="4978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Down Arrow 17">
            <a:extLst>
              <a:ext uri="{FF2B5EF4-FFF2-40B4-BE49-F238E27FC236}">
                <a16:creationId xmlns:a16="http://schemas.microsoft.com/office/drawing/2014/main" id="{063BDA95-906E-3C03-EC4C-B49EF9BA49AB}"/>
              </a:ext>
            </a:extLst>
          </p:cNvPr>
          <p:cNvSpPr/>
          <p:nvPr/>
        </p:nvSpPr>
        <p:spPr>
          <a:xfrm>
            <a:off x="1302337" y="5134995"/>
            <a:ext cx="243710" cy="960593"/>
          </a:xfrm>
          <a:prstGeom prst="downArrow">
            <a:avLst/>
          </a:prstGeom>
          <a:solidFill>
            <a:srgbClr val="92D050">
              <a:alpha val="4978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6B7AF08-1238-2645-4AF4-9521D6AD819E}"/>
              </a:ext>
            </a:extLst>
          </p:cNvPr>
          <p:cNvCxnSpPr>
            <a:cxnSpLocks/>
          </p:cNvCxnSpPr>
          <p:nvPr/>
        </p:nvCxnSpPr>
        <p:spPr>
          <a:xfrm flipV="1">
            <a:off x="772021" y="4252077"/>
            <a:ext cx="1299272" cy="15463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69497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D7D481-B373-BF4B-4969-99A9B981A7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D06A99-8B37-1E36-6252-41FF61DDD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Reconstruction Procedure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23337E-2AF4-8399-3B57-CE4CF932C7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07/03/2024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C6A07C-D555-F759-7A17-DF9E4077C8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Vertical Reconstruction Analysis Talk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8735A1-437B-4020-A648-DFC33C483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75C06-E6FF-2B41-9965-ECD387385993}" type="slidenum">
              <a:rPr lang="en-US" smtClean="0"/>
              <a:t>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B735077-DB96-D9E4-7282-5415A2FEB760}"/>
                  </a:ext>
                </a:extLst>
              </p:cNvPr>
              <p:cNvSpPr txBox="1"/>
              <p:nvPr/>
            </p:nvSpPr>
            <p:spPr>
              <a:xfrm>
                <a:off x="3989395" y="5248020"/>
                <a:ext cx="2459455" cy="5958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𝑏𝑜𝑡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𝑡𝑜𝑝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𝑏𝑜𝑡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𝑡𝑜𝑝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−2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74AB27C-A7F8-BEC0-F677-702AC32710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9395" y="5248020"/>
                <a:ext cx="2459455" cy="595804"/>
              </a:xfrm>
              <a:prstGeom prst="rect">
                <a:avLst/>
              </a:prstGeom>
              <a:blipFill>
                <a:blip r:embed="rId2"/>
                <a:stretch>
                  <a:fillRect l="-1538" t="-2083" r="-513" b="-104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Group 18">
            <a:extLst>
              <a:ext uri="{FF2B5EF4-FFF2-40B4-BE49-F238E27FC236}">
                <a16:creationId xmlns:a16="http://schemas.microsoft.com/office/drawing/2014/main" id="{882AFE42-F436-CAFB-40AE-39DC8C9721B3}"/>
              </a:ext>
            </a:extLst>
          </p:cNvPr>
          <p:cNvGrpSpPr/>
          <p:nvPr/>
        </p:nvGrpSpPr>
        <p:grpSpPr>
          <a:xfrm rot="16200000">
            <a:off x="-1061427" y="2452217"/>
            <a:ext cx="5048502" cy="1953569"/>
            <a:chOff x="6563290" y="678042"/>
            <a:chExt cx="5048502" cy="1953569"/>
          </a:xfrm>
        </p:grpSpPr>
        <p:pic>
          <p:nvPicPr>
            <p:cNvPr id="8" name="Content Placeholder 9" descr="Content Placeholder 9">
              <a:extLst>
                <a:ext uri="{FF2B5EF4-FFF2-40B4-BE49-F238E27FC236}">
                  <a16:creationId xmlns:a16="http://schemas.microsoft.com/office/drawing/2014/main" id="{31DCAFDD-EFAD-A876-103E-4DFEE03957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24773" t="40305"/>
            <a:stretch>
              <a:fillRect/>
            </a:stretch>
          </p:blipFill>
          <p:spPr>
            <a:xfrm>
              <a:off x="6563290" y="1130132"/>
              <a:ext cx="5048502" cy="1047899"/>
            </a:xfrm>
            <a:prstGeom prst="rect">
              <a:avLst/>
            </a:prstGeom>
            <a:ln w="12700">
              <a:miter lim="400000"/>
            </a:ln>
          </p:spPr>
        </p:pic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B19142E4-DA08-8471-7460-451EFF3EFE6E}"/>
                </a:ext>
              </a:extLst>
            </p:cNvPr>
            <p:cNvCxnSpPr>
              <a:cxnSpLocks/>
            </p:cNvCxnSpPr>
            <p:nvPr/>
          </p:nvCxnSpPr>
          <p:spPr>
            <a:xfrm>
              <a:off x="10146383" y="2202969"/>
              <a:ext cx="137991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78A7DE75-D8F0-B13D-2474-C452F8C2EBE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29852" y="2202969"/>
              <a:ext cx="327480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BC82EED8-4DD6-87D2-6149-70B50F5880C3}"/>
                </a:ext>
              </a:extLst>
            </p:cNvPr>
            <p:cNvCxnSpPr>
              <a:cxnSpLocks/>
            </p:cNvCxnSpPr>
            <p:nvPr/>
          </p:nvCxnSpPr>
          <p:spPr>
            <a:xfrm>
              <a:off x="6689318" y="1027174"/>
              <a:ext cx="4796446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9873603-CF9A-EF8C-BE61-49E9DD444870}"/>
                </a:ext>
              </a:extLst>
            </p:cNvPr>
            <p:cNvSpPr txBox="1"/>
            <p:nvPr/>
          </p:nvSpPr>
          <p:spPr>
            <a:xfrm rot="5400000">
              <a:off x="8899830" y="657844"/>
              <a:ext cx="3289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FAEE22DE-DCEB-15BB-FE01-7849C283E30F}"/>
                    </a:ext>
                  </a:extLst>
                </p:cNvPr>
                <p:cNvSpPr txBox="1"/>
                <p:nvPr/>
              </p:nvSpPr>
              <p:spPr>
                <a:xfrm rot="5400000">
                  <a:off x="8295392" y="2210630"/>
                  <a:ext cx="47263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BECFF3F3-BA51-DDA9-1E1D-0F46F0A914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8295392" y="2210630"/>
                  <a:ext cx="472630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146D288B-C23B-EFBD-CE35-7B4BBB3D52B2}"/>
                    </a:ext>
                  </a:extLst>
                </p:cNvPr>
                <p:cNvSpPr txBox="1"/>
                <p:nvPr/>
              </p:nvSpPr>
              <p:spPr>
                <a:xfrm rot="5400000">
                  <a:off x="10600024" y="2202969"/>
                  <a:ext cx="47795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EF12862D-5F7F-E909-6DBE-3784A520B4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10600024" y="2202969"/>
                  <a:ext cx="477951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7-point Star 14">
              <a:extLst>
                <a:ext uri="{FF2B5EF4-FFF2-40B4-BE49-F238E27FC236}">
                  <a16:creationId xmlns:a16="http://schemas.microsoft.com/office/drawing/2014/main" id="{45A78086-1047-9CCC-E8B7-419979A97ECB}"/>
                </a:ext>
              </a:extLst>
            </p:cNvPr>
            <p:cNvSpPr/>
            <p:nvPr/>
          </p:nvSpPr>
          <p:spPr>
            <a:xfrm>
              <a:off x="9921527" y="1445741"/>
              <a:ext cx="299670" cy="307571"/>
            </a:xfrm>
            <a:prstGeom prst="star7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59B4D02B-FBEE-F3CF-6B5A-049D72638E1F}"/>
                </a:ext>
              </a:extLst>
            </p:cNvPr>
            <p:cNvCxnSpPr/>
            <p:nvPr/>
          </p:nvCxnSpPr>
          <p:spPr>
            <a:xfrm>
              <a:off x="9087541" y="1425115"/>
              <a:ext cx="98382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F18AC40-74EF-1843-F642-0C1C8F7E6D35}"/>
                </a:ext>
              </a:extLst>
            </p:cNvPr>
            <p:cNvSpPr txBox="1"/>
            <p:nvPr/>
          </p:nvSpPr>
          <p:spPr>
            <a:xfrm rot="5400000">
              <a:off x="9351287" y="1145375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</a:t>
              </a:r>
            </a:p>
          </p:txBody>
        </p:sp>
      </p:grp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3E62B67-CCDF-A5E3-88B8-50290A870EAA}"/>
              </a:ext>
            </a:extLst>
          </p:cNvPr>
          <p:cNvCxnSpPr>
            <a:cxnSpLocks/>
          </p:cNvCxnSpPr>
          <p:nvPr/>
        </p:nvCxnSpPr>
        <p:spPr>
          <a:xfrm flipH="1">
            <a:off x="826699" y="3429002"/>
            <a:ext cx="1171053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ECF299FD-4DEA-39BF-5533-3409B9A9BE40}"/>
                  </a:ext>
                </a:extLst>
              </p:cNvPr>
              <p:cNvSpPr txBox="1"/>
              <p:nvPr/>
            </p:nvSpPr>
            <p:spPr>
              <a:xfrm>
                <a:off x="3870465" y="1417920"/>
                <a:ext cx="1581009" cy="5712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3BA08222-FBB5-193C-12E2-E64042668F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0465" y="1417920"/>
                <a:ext cx="1581009" cy="571247"/>
              </a:xfrm>
              <a:prstGeom prst="rect">
                <a:avLst/>
              </a:prstGeom>
              <a:blipFill>
                <a:blip r:embed="rId6"/>
                <a:stretch>
                  <a:fillRect l="-3175" t="-2174" r="-794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EFE15952-17B6-0D19-6DC9-8D34E5005C42}"/>
                  </a:ext>
                </a:extLst>
              </p:cNvPr>
              <p:cNvSpPr txBox="1"/>
              <p:nvPr/>
            </p:nvSpPr>
            <p:spPr>
              <a:xfrm>
                <a:off x="2701575" y="2701877"/>
                <a:ext cx="45286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Assume plasma moves with constant speed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BCA47781-C140-C8C5-C2B0-F42BC99E04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1575" y="2701877"/>
                <a:ext cx="4528676" cy="369332"/>
              </a:xfrm>
              <a:prstGeom prst="rect">
                <a:avLst/>
              </a:prstGeom>
              <a:blipFill>
                <a:blip r:embed="rId7"/>
                <a:stretch>
                  <a:fillRect l="-1117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418FCDF4-1960-13FC-C9E2-630A4DB5B978}"/>
                  </a:ext>
                </a:extLst>
              </p:cNvPr>
              <p:cNvSpPr txBox="1"/>
              <p:nvPr/>
            </p:nvSpPr>
            <p:spPr>
              <a:xfrm>
                <a:off x="3485462" y="3224240"/>
                <a:ext cx="2885875" cy="3907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𝑡𝑜𝑝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3AFDB5FB-8138-DF68-4566-F1B0A7BC33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5462" y="3224240"/>
                <a:ext cx="2885875" cy="390748"/>
              </a:xfrm>
              <a:prstGeom prst="rect">
                <a:avLst/>
              </a:prstGeom>
              <a:blipFill>
                <a:blip r:embed="rId8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92CA75D1-AE93-189B-8894-D8AE726FDCF5}"/>
                  </a:ext>
                </a:extLst>
              </p:cNvPr>
              <p:cNvSpPr txBox="1"/>
              <p:nvPr/>
            </p:nvSpPr>
            <p:spPr>
              <a:xfrm>
                <a:off x="3485461" y="3599338"/>
                <a:ext cx="288587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𝑏𝑜𝑡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67A69BA1-55A9-DBBB-615B-879F8DE22D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5461" y="3599338"/>
                <a:ext cx="2885875" cy="369332"/>
              </a:xfrm>
              <a:prstGeom prst="rect">
                <a:avLst/>
              </a:prstGeom>
              <a:blipFill>
                <a:blip r:embed="rId9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TextBox 63">
            <a:extLst>
              <a:ext uri="{FF2B5EF4-FFF2-40B4-BE49-F238E27FC236}">
                <a16:creationId xmlns:a16="http://schemas.microsoft.com/office/drawing/2014/main" id="{61D530BC-634D-1A84-D49D-DBE4F13E111F}"/>
              </a:ext>
            </a:extLst>
          </p:cNvPr>
          <p:cNvSpPr txBox="1"/>
          <p:nvPr/>
        </p:nvSpPr>
        <p:spPr>
          <a:xfrm>
            <a:off x="2720581" y="857712"/>
            <a:ext cx="1897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Height Calculation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D89764FE-D382-EE91-DBA3-2FF3073954BC}"/>
              </a:ext>
            </a:extLst>
          </p:cNvPr>
          <p:cNvSpPr txBox="1"/>
          <p:nvPr/>
        </p:nvSpPr>
        <p:spPr>
          <a:xfrm>
            <a:off x="2701575" y="4681547"/>
            <a:ext cx="2338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Current height formula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CF40D1DE-9CD4-AFFC-06E6-F0CD297EB656}"/>
              </a:ext>
            </a:extLst>
          </p:cNvPr>
          <p:cNvSpPr txBox="1"/>
          <p:nvPr/>
        </p:nvSpPr>
        <p:spPr>
          <a:xfrm>
            <a:off x="7441645" y="657658"/>
            <a:ext cx="424837" cy="3307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Anode</a:t>
            </a:r>
            <a:endParaRPr lang="en-US" sz="1200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4317B60-269F-FEEA-8AEA-BD16FBE3EF75}"/>
              </a:ext>
            </a:extLst>
          </p:cNvPr>
          <p:cNvSpPr txBox="1"/>
          <p:nvPr/>
        </p:nvSpPr>
        <p:spPr>
          <a:xfrm>
            <a:off x="7329554" y="2547784"/>
            <a:ext cx="585889" cy="3307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Cathode 1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A3F2318E-97D0-5946-4F77-7D6F05DF3A4E}"/>
              </a:ext>
            </a:extLst>
          </p:cNvPr>
          <p:cNvSpPr txBox="1"/>
          <p:nvPr/>
        </p:nvSpPr>
        <p:spPr>
          <a:xfrm>
            <a:off x="7365415" y="4471983"/>
            <a:ext cx="585889" cy="3307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Cathode 2</a:t>
            </a: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0B3EE35B-CA0A-6D32-AFE7-0BD4AA82C588}"/>
              </a:ext>
            </a:extLst>
          </p:cNvPr>
          <p:cNvGrpSpPr/>
          <p:nvPr/>
        </p:nvGrpSpPr>
        <p:grpSpPr>
          <a:xfrm>
            <a:off x="7595290" y="2827343"/>
            <a:ext cx="4110670" cy="1428900"/>
            <a:chOff x="2747848" y="3114021"/>
            <a:chExt cx="2724126" cy="1428900"/>
          </a:xfrm>
        </p:grpSpPr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0EDC3EE4-EE2C-CBBC-37AD-92F6D43CDD9C}"/>
                </a:ext>
              </a:extLst>
            </p:cNvPr>
            <p:cNvGrpSpPr/>
            <p:nvPr/>
          </p:nvGrpSpPr>
          <p:grpSpPr>
            <a:xfrm>
              <a:off x="2758337" y="3232564"/>
              <a:ext cx="2713637" cy="1310357"/>
              <a:chOff x="1376734" y="4835687"/>
              <a:chExt cx="3565276" cy="1036464"/>
            </a:xfrm>
          </p:grpSpPr>
          <p:sp>
            <p:nvSpPr>
              <p:cNvPr id="74" name="Arc 73">
                <a:extLst>
                  <a:ext uri="{FF2B5EF4-FFF2-40B4-BE49-F238E27FC236}">
                    <a16:creationId xmlns:a16="http://schemas.microsoft.com/office/drawing/2014/main" id="{AC109DF8-AAAC-F8D6-60AA-E56263C6957D}"/>
                  </a:ext>
                </a:extLst>
              </p:cNvPr>
              <p:cNvSpPr/>
              <p:nvPr/>
            </p:nvSpPr>
            <p:spPr>
              <a:xfrm rot="10800000" flipV="1">
                <a:off x="2848315" y="5364749"/>
                <a:ext cx="427315" cy="507402"/>
              </a:xfrm>
              <a:prstGeom prst="arc">
                <a:avLst>
                  <a:gd name="adj1" fmla="val 16200000"/>
                  <a:gd name="adj2" fmla="val 155225"/>
                </a:avLst>
              </a:prstGeom>
              <a:ln w="95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75" name="Group 74">
                <a:extLst>
                  <a:ext uri="{FF2B5EF4-FFF2-40B4-BE49-F238E27FC236}">
                    <a16:creationId xmlns:a16="http://schemas.microsoft.com/office/drawing/2014/main" id="{525E287B-688B-2034-89F4-44EC131C49D5}"/>
                  </a:ext>
                </a:extLst>
              </p:cNvPr>
              <p:cNvGrpSpPr/>
              <p:nvPr/>
            </p:nvGrpSpPr>
            <p:grpSpPr>
              <a:xfrm>
                <a:off x="1376734" y="4835687"/>
                <a:ext cx="3565276" cy="811727"/>
                <a:chOff x="1376734" y="4835687"/>
                <a:chExt cx="3565276" cy="811727"/>
              </a:xfrm>
            </p:grpSpPr>
            <p:cxnSp>
              <p:nvCxnSpPr>
                <p:cNvPr id="76" name="Straight Connector 75">
                  <a:extLst>
                    <a:ext uri="{FF2B5EF4-FFF2-40B4-BE49-F238E27FC236}">
                      <a16:creationId xmlns:a16="http://schemas.microsoft.com/office/drawing/2014/main" id="{D74EEC45-31C3-EFCD-A4A0-EB8DC9FEB302}"/>
                    </a:ext>
                  </a:extLst>
                </p:cNvPr>
                <p:cNvCxnSpPr>
                  <a:cxnSpLocks/>
                  <a:stCxn id="74" idx="0"/>
                </p:cNvCxnSpPr>
                <p:nvPr/>
              </p:nvCxnSpPr>
              <p:spPr>
                <a:xfrm>
                  <a:off x="3061973" y="5364749"/>
                  <a:ext cx="1880037" cy="1230"/>
                </a:xfrm>
                <a:prstGeom prst="line">
                  <a:avLst/>
                </a:prstGeom>
                <a:ln w="952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Straight Connector 76">
                  <a:extLst>
                    <a:ext uri="{FF2B5EF4-FFF2-40B4-BE49-F238E27FC236}">
                      <a16:creationId xmlns:a16="http://schemas.microsoft.com/office/drawing/2014/main" id="{C3A61C26-567D-FD27-07A3-C33A110EFB3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376734" y="5365979"/>
                  <a:ext cx="1409525" cy="0"/>
                </a:xfrm>
                <a:prstGeom prst="line">
                  <a:avLst/>
                </a:prstGeom>
                <a:ln w="952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Straight Connector 77">
                  <a:extLst>
                    <a:ext uri="{FF2B5EF4-FFF2-40B4-BE49-F238E27FC236}">
                      <a16:creationId xmlns:a16="http://schemas.microsoft.com/office/drawing/2014/main" id="{C9BB614F-48F5-F44A-6172-96A505928F8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786259" y="4835687"/>
                  <a:ext cx="48038" cy="530293"/>
                </a:xfrm>
                <a:prstGeom prst="line">
                  <a:avLst/>
                </a:prstGeom>
                <a:ln w="952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Straight Connector 78">
                  <a:extLst>
                    <a:ext uri="{FF2B5EF4-FFF2-40B4-BE49-F238E27FC236}">
                      <a16:creationId xmlns:a16="http://schemas.microsoft.com/office/drawing/2014/main" id="{B8BA9866-9B3B-A013-A2D7-313B834C62E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832532" y="4835687"/>
                  <a:ext cx="15784" cy="811727"/>
                </a:xfrm>
                <a:prstGeom prst="line">
                  <a:avLst/>
                </a:prstGeom>
                <a:ln w="952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E73C5F56-49D8-7EE5-FF95-BD592EBEED8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49684" y="4320814"/>
              <a:ext cx="2713637" cy="0"/>
            </a:xfrm>
            <a:prstGeom prst="line">
              <a:avLst/>
            </a:prstGeom>
            <a:ln w="95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707C2845-B10E-352A-E7A6-A830B3AFDD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47848" y="3114021"/>
              <a:ext cx="1836" cy="1206793"/>
            </a:xfrm>
            <a:prstGeom prst="line">
              <a:avLst/>
            </a:prstGeom>
            <a:ln w="95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B449C584-A022-0292-6110-3DA009808093}"/>
              </a:ext>
            </a:extLst>
          </p:cNvPr>
          <p:cNvGrpSpPr/>
          <p:nvPr/>
        </p:nvGrpSpPr>
        <p:grpSpPr>
          <a:xfrm>
            <a:off x="7594832" y="449093"/>
            <a:ext cx="4111128" cy="2342851"/>
            <a:chOff x="2717997" y="834310"/>
            <a:chExt cx="2719939" cy="2342851"/>
          </a:xfrm>
        </p:grpSpPr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78A11C88-7272-9789-36A0-5F5378A43A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28596" y="1343793"/>
              <a:ext cx="0" cy="1265377"/>
            </a:xfrm>
            <a:prstGeom prst="line">
              <a:avLst/>
            </a:prstGeom>
            <a:ln w="95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56422114-B80B-FD2F-F794-537DC7CC532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7997" y="2609170"/>
              <a:ext cx="2713637" cy="0"/>
            </a:xfrm>
            <a:prstGeom prst="line">
              <a:avLst/>
            </a:prstGeom>
            <a:ln w="95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DE4FC91B-9B8F-1DE4-4A68-808B48781850}"/>
                </a:ext>
              </a:extLst>
            </p:cNvPr>
            <p:cNvGrpSpPr/>
            <p:nvPr/>
          </p:nvGrpSpPr>
          <p:grpSpPr>
            <a:xfrm>
              <a:off x="2717997" y="834310"/>
              <a:ext cx="2719939" cy="2342851"/>
              <a:chOff x="1390522" y="2682533"/>
              <a:chExt cx="3573556" cy="1853145"/>
            </a:xfrm>
          </p:grpSpPr>
          <p:sp>
            <p:nvSpPr>
              <p:cNvPr id="88" name="Arc 87">
                <a:extLst>
                  <a:ext uri="{FF2B5EF4-FFF2-40B4-BE49-F238E27FC236}">
                    <a16:creationId xmlns:a16="http://schemas.microsoft.com/office/drawing/2014/main" id="{CE85219E-3096-81B9-0634-990CA4652CB7}"/>
                  </a:ext>
                </a:extLst>
              </p:cNvPr>
              <p:cNvSpPr/>
              <p:nvPr/>
            </p:nvSpPr>
            <p:spPr>
              <a:xfrm rot="10800000">
                <a:off x="2881461" y="2684596"/>
                <a:ext cx="421183" cy="752777"/>
              </a:xfrm>
              <a:prstGeom prst="arc">
                <a:avLst>
                  <a:gd name="adj1" fmla="val 16200000"/>
                  <a:gd name="adj2" fmla="val 96246"/>
                </a:avLst>
              </a:prstGeom>
              <a:ln w="95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534EF570-7EE0-D4F7-E676-2A3EC5FBAF0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88045" y="3437373"/>
                <a:ext cx="927453" cy="0"/>
              </a:xfrm>
              <a:prstGeom prst="line">
                <a:avLst/>
              </a:prstGeom>
              <a:ln w="95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90" name="Group 89">
                <a:extLst>
                  <a:ext uri="{FF2B5EF4-FFF2-40B4-BE49-F238E27FC236}">
                    <a16:creationId xmlns:a16="http://schemas.microsoft.com/office/drawing/2014/main" id="{AEA3FB42-5C15-9D19-C77B-D2AB5FE5AFFF}"/>
                  </a:ext>
                </a:extLst>
              </p:cNvPr>
              <p:cNvGrpSpPr/>
              <p:nvPr/>
            </p:nvGrpSpPr>
            <p:grpSpPr>
              <a:xfrm>
                <a:off x="1390522" y="3437374"/>
                <a:ext cx="1074215" cy="1098304"/>
                <a:chOff x="4631335" y="3001380"/>
                <a:chExt cx="3904081" cy="1900739"/>
              </a:xfrm>
            </p:grpSpPr>
            <p:cxnSp>
              <p:nvCxnSpPr>
                <p:cNvPr id="98" name="Straight Connector 97">
                  <a:extLst>
                    <a:ext uri="{FF2B5EF4-FFF2-40B4-BE49-F238E27FC236}">
                      <a16:creationId xmlns:a16="http://schemas.microsoft.com/office/drawing/2014/main" id="{A5AE6766-8147-F9B6-2C44-8C47810EB0D8}"/>
                    </a:ext>
                  </a:extLst>
                </p:cNvPr>
                <p:cNvCxnSpPr>
                  <a:cxnSpLocks/>
                  <a:endCxn id="100" idx="0"/>
                </p:cNvCxnSpPr>
                <p:nvPr/>
              </p:nvCxnSpPr>
              <p:spPr>
                <a:xfrm>
                  <a:off x="4631335" y="3008607"/>
                  <a:ext cx="2084079" cy="0"/>
                </a:xfrm>
                <a:prstGeom prst="line">
                  <a:avLst/>
                </a:prstGeom>
                <a:ln w="952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99" name="Group 98">
                  <a:extLst>
                    <a:ext uri="{FF2B5EF4-FFF2-40B4-BE49-F238E27FC236}">
                      <a16:creationId xmlns:a16="http://schemas.microsoft.com/office/drawing/2014/main" id="{9F0B40B5-6B13-18AA-CE22-6A803503F829}"/>
                    </a:ext>
                  </a:extLst>
                </p:cNvPr>
                <p:cNvGrpSpPr/>
                <p:nvPr/>
              </p:nvGrpSpPr>
              <p:grpSpPr>
                <a:xfrm>
                  <a:off x="6594179" y="3001380"/>
                  <a:ext cx="1941237" cy="1900739"/>
                  <a:chOff x="6594179" y="3001380"/>
                  <a:chExt cx="1941237" cy="1900739"/>
                </a:xfrm>
              </p:grpSpPr>
              <p:sp>
                <p:nvSpPr>
                  <p:cNvPr id="100" name="Arc 99">
                    <a:extLst>
                      <a:ext uri="{FF2B5EF4-FFF2-40B4-BE49-F238E27FC236}">
                        <a16:creationId xmlns:a16="http://schemas.microsoft.com/office/drawing/2014/main" id="{5A9805BB-687B-D7FF-728E-90530A8025EA}"/>
                      </a:ext>
                    </a:extLst>
                  </p:cNvPr>
                  <p:cNvSpPr/>
                  <p:nvPr/>
                </p:nvSpPr>
                <p:spPr>
                  <a:xfrm>
                    <a:off x="6594179" y="3008607"/>
                    <a:ext cx="242473" cy="1893512"/>
                  </a:xfrm>
                  <a:prstGeom prst="arc">
                    <a:avLst/>
                  </a:prstGeom>
                  <a:ln w="9525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1" name="Arc 100">
                    <a:extLst>
                      <a:ext uri="{FF2B5EF4-FFF2-40B4-BE49-F238E27FC236}">
                        <a16:creationId xmlns:a16="http://schemas.microsoft.com/office/drawing/2014/main" id="{D4841F46-67C3-6634-8FAD-EAEC2B71BE17}"/>
                      </a:ext>
                    </a:extLst>
                  </p:cNvPr>
                  <p:cNvSpPr/>
                  <p:nvPr/>
                </p:nvSpPr>
                <p:spPr>
                  <a:xfrm flipH="1">
                    <a:off x="7011240" y="3001380"/>
                    <a:ext cx="1524176" cy="1763246"/>
                  </a:xfrm>
                  <a:prstGeom prst="arc">
                    <a:avLst>
                      <a:gd name="adj1" fmla="val 16200000"/>
                      <a:gd name="adj2" fmla="val 96246"/>
                    </a:avLst>
                  </a:prstGeom>
                  <a:ln w="9525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2" name="Freeform 101">
                    <a:extLst>
                      <a:ext uri="{FF2B5EF4-FFF2-40B4-BE49-F238E27FC236}">
                        <a16:creationId xmlns:a16="http://schemas.microsoft.com/office/drawing/2014/main" id="{FE42E3D6-CAC4-F20F-95AA-BD27D3E6136F}"/>
                      </a:ext>
                    </a:extLst>
                  </p:cNvPr>
                  <p:cNvSpPr/>
                  <p:nvPr/>
                </p:nvSpPr>
                <p:spPr>
                  <a:xfrm>
                    <a:off x="6834301" y="3854730"/>
                    <a:ext cx="179294" cy="199173"/>
                  </a:xfrm>
                  <a:custGeom>
                    <a:avLst/>
                    <a:gdLst>
                      <a:gd name="connsiteX0" fmla="*/ 0 w 179294"/>
                      <a:gd name="connsiteY0" fmla="*/ 125506 h 272240"/>
                      <a:gd name="connsiteX1" fmla="*/ 107576 w 179294"/>
                      <a:gd name="connsiteY1" fmla="*/ 268941 h 272240"/>
                      <a:gd name="connsiteX2" fmla="*/ 179294 w 179294"/>
                      <a:gd name="connsiteY2" fmla="*/ 0 h 2722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79294" h="272240">
                        <a:moveTo>
                          <a:pt x="0" y="125506"/>
                        </a:moveTo>
                        <a:cubicBezTo>
                          <a:pt x="38847" y="207682"/>
                          <a:pt x="77694" y="289859"/>
                          <a:pt x="107576" y="268941"/>
                        </a:cubicBezTo>
                        <a:cubicBezTo>
                          <a:pt x="137458" y="248023"/>
                          <a:pt x="161365" y="34365"/>
                          <a:pt x="179294" y="0"/>
                        </a:cubicBezTo>
                      </a:path>
                    </a:pathLst>
                  </a:custGeom>
                  <a:noFill/>
                  <a:ln w="9525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</p:grp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F358E234-822E-F7FF-46DD-C7CAE19D5A1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55047" y="3437373"/>
                <a:ext cx="531212" cy="0"/>
              </a:xfrm>
              <a:prstGeom prst="line">
                <a:avLst/>
              </a:prstGeom>
              <a:ln w="95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946B7A74-FA1E-A0D2-915A-47C692CED5E9}"/>
                  </a:ext>
                </a:extLst>
              </p:cNvPr>
              <p:cNvCxnSpPr/>
              <p:nvPr/>
            </p:nvCxnSpPr>
            <p:spPr>
              <a:xfrm>
                <a:off x="2786259" y="3437374"/>
                <a:ext cx="66070" cy="519449"/>
              </a:xfrm>
              <a:prstGeom prst="line">
                <a:avLst/>
              </a:prstGeom>
              <a:ln w="95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E21BD8C2-D9BE-A3A3-E82B-5ACD42E22DC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852329" y="3063717"/>
                <a:ext cx="31569" cy="880302"/>
              </a:xfrm>
              <a:prstGeom prst="line">
                <a:avLst/>
              </a:prstGeom>
              <a:ln w="95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4" name="Arc 93">
                <a:extLst>
                  <a:ext uri="{FF2B5EF4-FFF2-40B4-BE49-F238E27FC236}">
                    <a16:creationId xmlns:a16="http://schemas.microsoft.com/office/drawing/2014/main" id="{11385D1B-F3C8-0DB0-F12B-FDF129D10C70}"/>
                  </a:ext>
                </a:extLst>
              </p:cNvPr>
              <p:cNvSpPr/>
              <p:nvPr/>
            </p:nvSpPr>
            <p:spPr>
              <a:xfrm rot="10800000">
                <a:off x="4107025" y="2682533"/>
                <a:ext cx="421183" cy="752777"/>
              </a:xfrm>
              <a:prstGeom prst="arc">
                <a:avLst>
                  <a:gd name="adj1" fmla="val 16200000"/>
                  <a:gd name="adj2" fmla="val 96246"/>
                </a:avLst>
              </a:prstGeom>
              <a:ln w="95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7D808BA5-7561-6892-A63E-9A182B848FB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13609" y="3435310"/>
                <a:ext cx="650469" cy="0"/>
              </a:xfrm>
              <a:prstGeom prst="line">
                <a:avLst/>
              </a:prstGeom>
              <a:ln w="95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11A1B107-614C-5189-1A5B-13FDF6CBFC87}"/>
                  </a:ext>
                </a:extLst>
              </p:cNvPr>
              <p:cNvCxnSpPr/>
              <p:nvPr/>
            </p:nvCxnSpPr>
            <p:spPr>
              <a:xfrm>
                <a:off x="4011823" y="3435311"/>
                <a:ext cx="66070" cy="519449"/>
              </a:xfrm>
              <a:prstGeom prst="line">
                <a:avLst/>
              </a:prstGeom>
              <a:ln w="95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794B2591-C62C-AEA2-FD24-71513F348D9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077893" y="3061653"/>
                <a:ext cx="31569" cy="880302"/>
              </a:xfrm>
              <a:prstGeom prst="line">
                <a:avLst/>
              </a:prstGeom>
              <a:ln w="95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72C12A44-104E-3C3D-6817-87D3FE9FA5A6}"/>
              </a:ext>
            </a:extLst>
          </p:cNvPr>
          <p:cNvGrpSpPr/>
          <p:nvPr/>
        </p:nvGrpSpPr>
        <p:grpSpPr>
          <a:xfrm>
            <a:off x="7571682" y="4832388"/>
            <a:ext cx="4134278" cy="1366851"/>
            <a:chOff x="2724240" y="5119066"/>
            <a:chExt cx="2722290" cy="1366851"/>
          </a:xfrm>
        </p:grpSpPr>
        <p:sp>
          <p:nvSpPr>
            <p:cNvPr id="104" name="Arc 103">
              <a:extLst>
                <a:ext uri="{FF2B5EF4-FFF2-40B4-BE49-F238E27FC236}">
                  <a16:creationId xmlns:a16="http://schemas.microsoft.com/office/drawing/2014/main" id="{9D35D3BF-0FAA-80A4-4721-750A0A4A9584}"/>
                </a:ext>
              </a:extLst>
            </p:cNvPr>
            <p:cNvSpPr/>
            <p:nvPr/>
          </p:nvSpPr>
          <p:spPr>
            <a:xfrm rot="10800000" flipV="1">
              <a:off x="4793006" y="5844430"/>
              <a:ext cx="325242" cy="641487"/>
            </a:xfrm>
            <a:prstGeom prst="arc">
              <a:avLst>
                <a:gd name="adj1" fmla="val 16200000"/>
                <a:gd name="adj2" fmla="val 155225"/>
              </a:avLst>
            </a:prstGeom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DDFEB6D3-9C07-5E66-AA4F-F6CE6D35BA4D}"/>
                </a:ext>
              </a:extLst>
            </p:cNvPr>
            <p:cNvGrpSpPr/>
            <p:nvPr/>
          </p:nvGrpSpPr>
          <p:grpSpPr>
            <a:xfrm>
              <a:off x="2724240" y="5119066"/>
              <a:ext cx="2722290" cy="1201370"/>
              <a:chOff x="2724240" y="5119066"/>
              <a:chExt cx="2722290" cy="1201370"/>
            </a:xfrm>
          </p:grpSpPr>
          <p:cxnSp>
            <p:nvCxnSpPr>
              <p:cNvPr id="106" name="Straight Connector 105">
                <a:extLst>
                  <a:ext uri="{FF2B5EF4-FFF2-40B4-BE49-F238E27FC236}">
                    <a16:creationId xmlns:a16="http://schemas.microsoft.com/office/drawing/2014/main" id="{9AE059DF-80D6-6A0B-E76A-A6F4814324B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28596" y="6320436"/>
                <a:ext cx="2713637" cy="0"/>
              </a:xfrm>
              <a:prstGeom prst="line">
                <a:avLst/>
              </a:prstGeom>
              <a:ln w="952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>
                <a:extLst>
                  <a:ext uri="{FF2B5EF4-FFF2-40B4-BE49-F238E27FC236}">
                    <a16:creationId xmlns:a16="http://schemas.microsoft.com/office/drawing/2014/main" id="{8A39E3A0-BF2C-A2DA-F1CF-01EE2A4EFB3A}"/>
                  </a:ext>
                </a:extLst>
              </p:cNvPr>
              <p:cNvCxnSpPr>
                <a:cxnSpLocks/>
                <a:stCxn id="104" idx="0"/>
              </p:cNvCxnSpPr>
              <p:nvPr/>
            </p:nvCxnSpPr>
            <p:spPr>
              <a:xfrm>
                <a:off x="4955627" y="5844430"/>
                <a:ext cx="490903" cy="0"/>
              </a:xfrm>
              <a:prstGeom prst="line">
                <a:avLst/>
              </a:prstGeom>
              <a:ln w="95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>
                <a:extLst>
                  <a:ext uri="{FF2B5EF4-FFF2-40B4-BE49-F238E27FC236}">
                    <a16:creationId xmlns:a16="http://schemas.microsoft.com/office/drawing/2014/main" id="{666FD1FF-9D0D-DFE4-3025-5B7534F2FBE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28596" y="5845986"/>
                <a:ext cx="2017177" cy="0"/>
              </a:xfrm>
              <a:prstGeom prst="line">
                <a:avLst/>
              </a:prstGeom>
              <a:ln w="95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id="{BCC83B03-2AFC-ECB6-8CDB-3B938669A80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45773" y="5175560"/>
                <a:ext cx="36563" cy="670427"/>
              </a:xfrm>
              <a:prstGeom prst="line">
                <a:avLst/>
              </a:prstGeom>
              <a:ln w="95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8E0BBB71-447D-C066-4B2A-DE8A17820E3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80993" y="5175560"/>
                <a:ext cx="12014" cy="1026232"/>
              </a:xfrm>
              <a:prstGeom prst="line">
                <a:avLst/>
              </a:prstGeom>
              <a:ln w="95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9DD9E333-69A9-512B-F452-2BEC70A8FD8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24240" y="5119066"/>
                <a:ext cx="0" cy="1201370"/>
              </a:xfrm>
              <a:prstGeom prst="line">
                <a:avLst/>
              </a:prstGeom>
              <a:ln w="952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115" name="TextBox 114">
            <a:extLst>
              <a:ext uri="{FF2B5EF4-FFF2-40B4-BE49-F238E27FC236}">
                <a16:creationId xmlns:a16="http://schemas.microsoft.com/office/drawing/2014/main" id="{B5C3CB4D-3527-4118-1BC9-47F756BB1581}"/>
              </a:ext>
            </a:extLst>
          </p:cNvPr>
          <p:cNvSpPr txBox="1"/>
          <p:nvPr/>
        </p:nvSpPr>
        <p:spPr>
          <a:xfrm>
            <a:off x="8134724" y="2296091"/>
            <a:ext cx="3032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t0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7D6389F3-8BBE-9F73-8064-73E7D153A16F}"/>
              </a:ext>
            </a:extLst>
          </p:cNvPr>
          <p:cNvSpPr txBox="1"/>
          <p:nvPr/>
        </p:nvSpPr>
        <p:spPr>
          <a:xfrm>
            <a:off x="9167958" y="4053220"/>
            <a:ext cx="42511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tbot</a:t>
            </a:r>
            <a:endParaRPr lang="en-US" sz="1100" dirty="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18428A59-EBE2-B942-34E0-A4AFA2CBD220}"/>
              </a:ext>
            </a:extLst>
          </p:cNvPr>
          <p:cNvSpPr txBox="1"/>
          <p:nvPr/>
        </p:nvSpPr>
        <p:spPr>
          <a:xfrm>
            <a:off x="10568336" y="6094926"/>
            <a:ext cx="42511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ttop</a:t>
            </a:r>
            <a:endParaRPr lang="en-US" sz="1100" dirty="0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97043017-6C86-8839-BE85-FE6D40D2DA41}"/>
              </a:ext>
            </a:extLst>
          </p:cNvPr>
          <p:cNvSpPr txBox="1"/>
          <p:nvPr/>
        </p:nvSpPr>
        <p:spPr>
          <a:xfrm>
            <a:off x="11276606" y="6064435"/>
            <a:ext cx="416296" cy="3891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305149680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8B8E7C-2DC1-64CF-1EB9-2008FF864A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41C35F-5C84-D9CF-F0FF-BD9792F45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Assumption 3 – Angle of track doesn’t affect reconstruction ability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58F582-255A-6C8F-E5CF-57A4F5C37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07/03/2024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6EB7A2-AEF6-BF40-C37D-291C1EE44D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Vertical Reconstruction Analysis Talk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5D3A61-357F-2FBB-DF39-645D9B595F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75C06-E6FF-2B41-9965-ECD387385993}" type="slidenum">
              <a:rPr lang="en-US" smtClean="0"/>
              <a:t>90</a:t>
            </a:fld>
            <a:endParaRPr lang="en-US"/>
          </a:p>
        </p:txBody>
      </p:sp>
      <p:pic>
        <p:nvPicPr>
          <p:cNvPr id="7" name="Content Placeholder 9" descr="Content Placeholder 9">
            <a:extLst>
              <a:ext uri="{FF2B5EF4-FFF2-40B4-BE49-F238E27FC236}">
                <a16:creationId xmlns:a16="http://schemas.microsoft.com/office/drawing/2014/main" id="{CCFED99F-65DF-4300-C064-F2FC01AD55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4807" t="40305"/>
          <a:stretch/>
        </p:blipFill>
        <p:spPr>
          <a:xfrm rot="16200000">
            <a:off x="34031" y="3350718"/>
            <a:ext cx="2891109" cy="1282771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Multiply 7">
            <a:extLst>
              <a:ext uri="{FF2B5EF4-FFF2-40B4-BE49-F238E27FC236}">
                <a16:creationId xmlns:a16="http://schemas.microsoft.com/office/drawing/2014/main" id="{DC8356D6-8560-C007-F56B-76502792EC49}"/>
              </a:ext>
            </a:extLst>
          </p:cNvPr>
          <p:cNvSpPr/>
          <p:nvPr/>
        </p:nvSpPr>
        <p:spPr>
          <a:xfrm>
            <a:off x="1197806" y="4878644"/>
            <a:ext cx="393539" cy="325535"/>
          </a:xfrm>
          <a:prstGeom prst="mathMultiply">
            <a:avLst>
              <a:gd name="adj1" fmla="val 1571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DE5A61F-7EFE-7557-0ABA-4D95A3A03E37}"/>
              </a:ext>
            </a:extLst>
          </p:cNvPr>
          <p:cNvCxnSpPr>
            <a:cxnSpLocks/>
          </p:cNvCxnSpPr>
          <p:nvPr/>
        </p:nvCxnSpPr>
        <p:spPr>
          <a:xfrm>
            <a:off x="530511" y="1294651"/>
            <a:ext cx="18999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Multiply 9">
            <a:extLst>
              <a:ext uri="{FF2B5EF4-FFF2-40B4-BE49-F238E27FC236}">
                <a16:creationId xmlns:a16="http://schemas.microsoft.com/office/drawing/2014/main" id="{00D2F891-45C3-4233-A1A0-1C1FE58138BA}"/>
              </a:ext>
            </a:extLst>
          </p:cNvPr>
          <p:cNvSpPr/>
          <p:nvPr/>
        </p:nvSpPr>
        <p:spPr>
          <a:xfrm>
            <a:off x="1265196" y="1142013"/>
            <a:ext cx="393539" cy="325535"/>
          </a:xfrm>
          <a:prstGeom prst="mathMultiply">
            <a:avLst>
              <a:gd name="adj1" fmla="val 1571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B5508C5-26CD-873A-EFBB-9E9565982626}"/>
              </a:ext>
            </a:extLst>
          </p:cNvPr>
          <p:cNvGrpSpPr/>
          <p:nvPr/>
        </p:nvGrpSpPr>
        <p:grpSpPr>
          <a:xfrm>
            <a:off x="838200" y="1077860"/>
            <a:ext cx="1233093" cy="1166027"/>
            <a:chOff x="4835290" y="1454434"/>
            <a:chExt cx="2206305" cy="2006862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2AE8FC0-02F8-E103-E9C1-92ECB61A6D2E}"/>
                </a:ext>
              </a:extLst>
            </p:cNvPr>
            <p:cNvSpPr/>
            <p:nvPr/>
          </p:nvSpPr>
          <p:spPr>
            <a:xfrm>
              <a:off x="4835290" y="1454434"/>
              <a:ext cx="2206305" cy="2006862"/>
            </a:xfrm>
            <a:prstGeom prst="ellipse">
              <a:avLst/>
            </a:prstGeom>
            <a:noFill/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DA175498-1774-80D7-DC77-C51E7E559424}"/>
                </a:ext>
              </a:extLst>
            </p:cNvPr>
            <p:cNvSpPr/>
            <p:nvPr/>
          </p:nvSpPr>
          <p:spPr>
            <a:xfrm>
              <a:off x="5930732" y="2405096"/>
              <a:ext cx="82676" cy="88247"/>
            </a:xfrm>
            <a:prstGeom prst="ellipse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7C13060-EEAB-56D9-562A-76B766E0F8F3}"/>
              </a:ext>
            </a:extLst>
          </p:cNvPr>
          <p:cNvCxnSpPr>
            <a:cxnSpLocks/>
          </p:cNvCxnSpPr>
          <p:nvPr/>
        </p:nvCxnSpPr>
        <p:spPr>
          <a:xfrm flipH="1" flipV="1">
            <a:off x="1473540" y="1304780"/>
            <a:ext cx="6045" cy="34856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EE670DB0-821A-CE98-8F07-7777E6A2BE7A}"/>
              </a:ext>
            </a:extLst>
          </p:cNvPr>
          <p:cNvSpPr txBox="1"/>
          <p:nvPr/>
        </p:nvSpPr>
        <p:spPr>
          <a:xfrm>
            <a:off x="2138029" y="1487988"/>
            <a:ext cx="1233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Drift radius</a:t>
            </a:r>
          </a:p>
        </p:txBody>
      </p:sp>
      <p:pic>
        <p:nvPicPr>
          <p:cNvPr id="16" name="Content Placeholder 9" descr="Content Placeholder 9">
            <a:extLst>
              <a:ext uri="{FF2B5EF4-FFF2-40B4-BE49-F238E27FC236}">
                <a16:creationId xmlns:a16="http://schemas.microsoft.com/office/drawing/2014/main" id="{4E3F6510-8FB7-9626-8CA4-94CE63BADB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107" t="40305" r="62288"/>
          <a:stretch/>
        </p:blipFill>
        <p:spPr>
          <a:xfrm rot="16200000">
            <a:off x="961850" y="5314009"/>
            <a:ext cx="1035473" cy="1282771"/>
          </a:xfrm>
          <a:prstGeom prst="rect">
            <a:avLst/>
          </a:prstGeom>
          <a:ln w="12700">
            <a:miter lim="400000"/>
          </a:ln>
        </p:spPr>
      </p:pic>
      <p:sp>
        <p:nvSpPr>
          <p:cNvPr id="17" name="Multiply 16">
            <a:extLst>
              <a:ext uri="{FF2B5EF4-FFF2-40B4-BE49-F238E27FC236}">
                <a16:creationId xmlns:a16="http://schemas.microsoft.com/office/drawing/2014/main" id="{AF36BA82-3A67-03D2-99FB-18045525DAA9}"/>
              </a:ext>
            </a:extLst>
          </p:cNvPr>
          <p:cNvSpPr/>
          <p:nvPr/>
        </p:nvSpPr>
        <p:spPr>
          <a:xfrm>
            <a:off x="871657" y="5228386"/>
            <a:ext cx="393539" cy="325535"/>
          </a:xfrm>
          <a:prstGeom prst="mathMultiply">
            <a:avLst>
              <a:gd name="adj1" fmla="val 1571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Multiply 17">
            <a:extLst>
              <a:ext uri="{FF2B5EF4-FFF2-40B4-BE49-F238E27FC236}">
                <a16:creationId xmlns:a16="http://schemas.microsoft.com/office/drawing/2014/main" id="{AC019CB4-E26D-5B45-716A-E4DA1BBF0CE1}"/>
              </a:ext>
            </a:extLst>
          </p:cNvPr>
          <p:cNvSpPr/>
          <p:nvPr/>
        </p:nvSpPr>
        <p:spPr>
          <a:xfrm>
            <a:off x="1554428" y="4452269"/>
            <a:ext cx="393539" cy="325535"/>
          </a:xfrm>
          <a:prstGeom prst="mathMultiply">
            <a:avLst>
              <a:gd name="adj1" fmla="val 1571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Multiply 18">
            <a:extLst>
              <a:ext uri="{FF2B5EF4-FFF2-40B4-BE49-F238E27FC236}">
                <a16:creationId xmlns:a16="http://schemas.microsoft.com/office/drawing/2014/main" id="{61C6C874-36C6-7BF6-3014-7280B740300F}"/>
              </a:ext>
            </a:extLst>
          </p:cNvPr>
          <p:cNvSpPr/>
          <p:nvPr/>
        </p:nvSpPr>
        <p:spPr>
          <a:xfrm>
            <a:off x="910658" y="1153436"/>
            <a:ext cx="393539" cy="325535"/>
          </a:xfrm>
          <a:prstGeom prst="mathMultiply">
            <a:avLst>
              <a:gd name="adj1" fmla="val 1571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Multiply 19">
            <a:extLst>
              <a:ext uri="{FF2B5EF4-FFF2-40B4-BE49-F238E27FC236}">
                <a16:creationId xmlns:a16="http://schemas.microsoft.com/office/drawing/2014/main" id="{FD6A72AB-FB5A-A4DE-5EFF-79174C58063E}"/>
              </a:ext>
            </a:extLst>
          </p:cNvPr>
          <p:cNvSpPr/>
          <p:nvPr/>
        </p:nvSpPr>
        <p:spPr>
          <a:xfrm>
            <a:off x="1572885" y="1130577"/>
            <a:ext cx="393539" cy="325535"/>
          </a:xfrm>
          <a:prstGeom prst="mathMultiply">
            <a:avLst>
              <a:gd name="adj1" fmla="val 1571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Down Arrow 20">
            <a:extLst>
              <a:ext uri="{FF2B5EF4-FFF2-40B4-BE49-F238E27FC236}">
                <a16:creationId xmlns:a16="http://schemas.microsoft.com/office/drawing/2014/main" id="{60520953-18BF-D148-5E7A-A9086C891C38}"/>
              </a:ext>
            </a:extLst>
          </p:cNvPr>
          <p:cNvSpPr/>
          <p:nvPr/>
        </p:nvSpPr>
        <p:spPr>
          <a:xfrm rot="10800000">
            <a:off x="1302335" y="2989384"/>
            <a:ext cx="202414" cy="1609323"/>
          </a:xfrm>
          <a:prstGeom prst="downArrow">
            <a:avLst/>
          </a:prstGeom>
          <a:solidFill>
            <a:srgbClr val="92D050">
              <a:alpha val="4978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Down Arrow 21">
            <a:extLst>
              <a:ext uri="{FF2B5EF4-FFF2-40B4-BE49-F238E27FC236}">
                <a16:creationId xmlns:a16="http://schemas.microsoft.com/office/drawing/2014/main" id="{2BF7358B-D080-43DD-85D9-14E250C9AB46}"/>
              </a:ext>
            </a:extLst>
          </p:cNvPr>
          <p:cNvSpPr/>
          <p:nvPr/>
        </p:nvSpPr>
        <p:spPr>
          <a:xfrm>
            <a:off x="1302336" y="5368798"/>
            <a:ext cx="202413" cy="726790"/>
          </a:xfrm>
          <a:prstGeom prst="downArrow">
            <a:avLst/>
          </a:prstGeom>
          <a:solidFill>
            <a:srgbClr val="92D050">
              <a:alpha val="4978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FB0ECFB-9AC0-7439-D63B-F8E36B85DDBA}"/>
              </a:ext>
            </a:extLst>
          </p:cNvPr>
          <p:cNvCxnSpPr/>
          <p:nvPr/>
        </p:nvCxnSpPr>
        <p:spPr>
          <a:xfrm flipH="1">
            <a:off x="910658" y="4622923"/>
            <a:ext cx="1037309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CBC4D4D-FA65-1A3F-9ED9-B756B8258F7D}"/>
              </a:ext>
            </a:extLst>
          </p:cNvPr>
          <p:cNvCxnSpPr/>
          <p:nvPr/>
        </p:nvCxnSpPr>
        <p:spPr>
          <a:xfrm flipH="1">
            <a:off x="910658" y="5368798"/>
            <a:ext cx="1037309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1C45883-834B-9AD9-EF43-37266A30B09A}"/>
              </a:ext>
            </a:extLst>
          </p:cNvPr>
          <p:cNvCxnSpPr>
            <a:cxnSpLocks/>
          </p:cNvCxnSpPr>
          <p:nvPr/>
        </p:nvCxnSpPr>
        <p:spPr>
          <a:xfrm flipV="1">
            <a:off x="779676" y="4218057"/>
            <a:ext cx="1299272" cy="15463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7AC0CBB2-56E0-E16C-2072-5A7386A05449}"/>
              </a:ext>
            </a:extLst>
          </p:cNvPr>
          <p:cNvSpPr txBox="1"/>
          <p:nvPr/>
        </p:nvSpPr>
        <p:spPr>
          <a:xfrm>
            <a:off x="4410636" y="3530438"/>
            <a:ext cx="607563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Using proportional height calculation we get the wrong height!</a:t>
            </a:r>
          </a:p>
          <a:p>
            <a:endParaRPr lang="en-US" dirty="0"/>
          </a:p>
          <a:p>
            <a:r>
              <a:rPr lang="en-US" dirty="0"/>
              <a:t>Correct drift time, incorrect propagation time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DDCD9EB-1D61-0F5A-F1F2-7F62F63D058A}"/>
              </a:ext>
            </a:extLst>
          </p:cNvPr>
          <p:cNvSpPr txBox="1"/>
          <p:nvPr/>
        </p:nvSpPr>
        <p:spPr>
          <a:xfrm>
            <a:off x="527538" y="656492"/>
            <a:ext cx="26127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Multiple </a:t>
            </a:r>
            <a:r>
              <a:rPr lang="en-US" dirty="0" err="1"/>
              <a:t>ionisations</a:t>
            </a:r>
            <a:r>
              <a:rPr lang="en-US" dirty="0"/>
              <a:t> occur</a:t>
            </a:r>
          </a:p>
        </p:txBody>
      </p:sp>
    </p:spTree>
    <p:extLst>
      <p:ext uri="{BB962C8B-B14F-4D97-AF65-F5344CB8AC3E}">
        <p14:creationId xmlns:p14="http://schemas.microsoft.com/office/powerpoint/2010/main" val="242259065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FBFB4A-AE48-B15F-AD36-D0C4A5E55A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EE0080-C4A5-EA09-92CE-C8C16BABA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Evidence of angle effect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202B6E-CBFB-995B-900E-BB3BBE4748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07/03/2024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8E98E0-7D75-89C6-A4F9-5C54DE8DB6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Vertical Reconstruction Analysis Talk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47B317-567B-050D-94C6-F6A5EF10A6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75C06-E6FF-2B41-9965-ECD387385993}" type="slidenum">
              <a:rPr lang="en-US" smtClean="0"/>
              <a:t>91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F85D730-10D0-B686-2D03-7EA551D0C1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4756" y="614604"/>
            <a:ext cx="4889322" cy="4619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27741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9DA295-3420-6334-D5C9-EC1017A148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Correct for Angle Effect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90D891-4519-8A15-AC0A-763B2DB3DA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E2B7B4-C2B9-188E-4051-F90BD140F2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07/03/2024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061C00-2EA9-1978-311F-8001AAC1F8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Vertical Reconstruction Analysis Talk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ACFE39-19CA-1D58-F15B-3F959D257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75C06-E6FF-2B41-9965-ECD387385993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27117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A400FE-5698-31BE-CA6A-C0BD175E7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Further Assumption – Effective Height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E13CB7-26BF-B627-58A0-C1EB491D0C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07/03/2024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82ECE6-2F72-6C7B-8184-4E2F453F69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Vertical Reconstruction Analysis Talk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4FE3B3-BD00-ECA3-031A-A449D2EA31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75C06-E6FF-2B41-9965-ECD387385993}" type="slidenum">
              <a:rPr lang="en-US" smtClean="0"/>
              <a:t>93</a:t>
            </a:fld>
            <a:endParaRPr lang="en-US"/>
          </a:p>
        </p:txBody>
      </p:sp>
      <p:pic>
        <p:nvPicPr>
          <p:cNvPr id="8" name="Content Placeholder 9" descr="Content Placeholder 9">
            <a:extLst>
              <a:ext uri="{FF2B5EF4-FFF2-40B4-BE49-F238E27FC236}">
                <a16:creationId xmlns:a16="http://schemas.microsoft.com/office/drawing/2014/main" id="{7F72CF70-C73B-5047-B274-FC11C9B4F2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4807" t="40305"/>
          <a:stretch/>
        </p:blipFill>
        <p:spPr>
          <a:xfrm rot="16200000">
            <a:off x="-216432" y="2179491"/>
            <a:ext cx="2891109" cy="1282771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19DA3FE-11BA-18AC-C7A3-82C32ECA1916}"/>
              </a:ext>
            </a:extLst>
          </p:cNvPr>
          <p:cNvCxnSpPr>
            <a:cxnSpLocks/>
          </p:cNvCxnSpPr>
          <p:nvPr/>
        </p:nvCxnSpPr>
        <p:spPr>
          <a:xfrm>
            <a:off x="401978" y="3919326"/>
            <a:ext cx="1563329" cy="16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Multiply 9">
            <a:extLst>
              <a:ext uri="{FF2B5EF4-FFF2-40B4-BE49-F238E27FC236}">
                <a16:creationId xmlns:a16="http://schemas.microsoft.com/office/drawing/2014/main" id="{229291E5-6649-186C-8E52-FE8E86FA3B0B}"/>
              </a:ext>
            </a:extLst>
          </p:cNvPr>
          <p:cNvSpPr/>
          <p:nvPr/>
        </p:nvSpPr>
        <p:spPr>
          <a:xfrm>
            <a:off x="963218" y="3758207"/>
            <a:ext cx="393539" cy="325535"/>
          </a:xfrm>
          <a:prstGeom prst="mathMultiply">
            <a:avLst>
              <a:gd name="adj1" fmla="val 1571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Content Placeholder 9" descr="Content Placeholder 9">
            <a:extLst>
              <a:ext uri="{FF2B5EF4-FFF2-40B4-BE49-F238E27FC236}">
                <a16:creationId xmlns:a16="http://schemas.microsoft.com/office/drawing/2014/main" id="{6DEF3802-DCEF-96C3-EB61-4919783A4D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107" t="40305" r="62288"/>
          <a:stretch/>
        </p:blipFill>
        <p:spPr>
          <a:xfrm rot="16200000">
            <a:off x="711387" y="4142782"/>
            <a:ext cx="1035473" cy="1282771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Down Arrow 11">
            <a:extLst>
              <a:ext uri="{FF2B5EF4-FFF2-40B4-BE49-F238E27FC236}">
                <a16:creationId xmlns:a16="http://schemas.microsoft.com/office/drawing/2014/main" id="{78218AB6-394B-C720-48A4-C7C2396306E7}"/>
              </a:ext>
            </a:extLst>
          </p:cNvPr>
          <p:cNvSpPr/>
          <p:nvPr/>
        </p:nvSpPr>
        <p:spPr>
          <a:xfrm rot="10800000">
            <a:off x="1041153" y="1831586"/>
            <a:ext cx="245081" cy="2051477"/>
          </a:xfrm>
          <a:prstGeom prst="downArrow">
            <a:avLst/>
          </a:prstGeom>
          <a:solidFill>
            <a:srgbClr val="92D050">
              <a:alpha val="4978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Down Arrow 12">
            <a:extLst>
              <a:ext uri="{FF2B5EF4-FFF2-40B4-BE49-F238E27FC236}">
                <a16:creationId xmlns:a16="http://schemas.microsoft.com/office/drawing/2014/main" id="{F4C0E44B-E6DC-5E3B-4667-76A35A2222F5}"/>
              </a:ext>
            </a:extLst>
          </p:cNvPr>
          <p:cNvSpPr/>
          <p:nvPr/>
        </p:nvSpPr>
        <p:spPr>
          <a:xfrm>
            <a:off x="1046050" y="3952120"/>
            <a:ext cx="243710" cy="960593"/>
          </a:xfrm>
          <a:prstGeom prst="downArrow">
            <a:avLst/>
          </a:prstGeom>
          <a:solidFill>
            <a:srgbClr val="92D050">
              <a:alpha val="4978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Content Placeholder 9" descr="Content Placeholder 9">
            <a:extLst>
              <a:ext uri="{FF2B5EF4-FFF2-40B4-BE49-F238E27FC236}">
                <a16:creationId xmlns:a16="http://schemas.microsoft.com/office/drawing/2014/main" id="{1D7146F1-DBAF-8C40-B00F-C83829750F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7760" t="40305"/>
          <a:stretch/>
        </p:blipFill>
        <p:spPr>
          <a:xfrm rot="16200000">
            <a:off x="2838691" y="999341"/>
            <a:ext cx="1898880" cy="2422500"/>
          </a:xfrm>
          <a:prstGeom prst="rect">
            <a:avLst/>
          </a:prstGeom>
          <a:ln w="12700">
            <a:miter lim="400000"/>
          </a:ln>
        </p:spPr>
      </p:pic>
      <p:sp>
        <p:nvSpPr>
          <p:cNvPr id="15" name="Down Arrow 14">
            <a:extLst>
              <a:ext uri="{FF2B5EF4-FFF2-40B4-BE49-F238E27FC236}">
                <a16:creationId xmlns:a16="http://schemas.microsoft.com/office/drawing/2014/main" id="{E951116C-04EC-DB0B-D40C-030C855F2A6B}"/>
              </a:ext>
            </a:extLst>
          </p:cNvPr>
          <p:cNvSpPr/>
          <p:nvPr/>
        </p:nvSpPr>
        <p:spPr>
          <a:xfrm rot="10800000">
            <a:off x="3409606" y="2428576"/>
            <a:ext cx="508060" cy="731456"/>
          </a:xfrm>
          <a:prstGeom prst="downArrow">
            <a:avLst/>
          </a:prstGeom>
          <a:solidFill>
            <a:srgbClr val="92D050">
              <a:alpha val="4978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C3953E1-30A9-97A9-BC03-C468401F62EF}"/>
              </a:ext>
            </a:extLst>
          </p:cNvPr>
          <p:cNvCxnSpPr/>
          <p:nvPr/>
        </p:nvCxnSpPr>
        <p:spPr>
          <a:xfrm>
            <a:off x="2255469" y="2428576"/>
            <a:ext cx="2890345" cy="0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58F63FA-A033-DE64-51B2-2E6F8F46F0DC}"/>
                  </a:ext>
                </a:extLst>
              </p:cNvPr>
              <p:cNvSpPr txBox="1"/>
              <p:nvPr/>
            </p:nvSpPr>
            <p:spPr>
              <a:xfrm>
                <a:off x="2510092" y="3508852"/>
                <a:ext cx="6432338" cy="286232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Where in the cathode ring does the plasma movement stop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Or ’At what position are the cathode time measurements taken’</a:t>
                </a:r>
              </a:p>
              <a:p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 Answer changes effective height of cell H’ in the equation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GB" i="1" dirty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GB" i="1" dirty="0">
                        <a:latin typeface="Cambria Math" panose="02040503050406030204" pitchFamily="18" charset="0"/>
                      </a:rPr>
                      <m:t> ′&lt;</m:t>
                    </m:r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 all heights will be shifted to </a:t>
                </a:r>
                <a:r>
                  <a:rPr lang="en-US" dirty="0" err="1"/>
                  <a:t>centre</a:t>
                </a:r>
                <a:r>
                  <a:rPr lang="en-US" dirty="0"/>
                  <a:t> of cell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Due to different electric field within cathode rings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58F63FA-A033-DE64-51B2-2E6F8F46F0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0092" y="3508852"/>
                <a:ext cx="6432338" cy="2862322"/>
              </a:xfrm>
              <a:prstGeom prst="rect">
                <a:avLst/>
              </a:prstGeom>
              <a:blipFill>
                <a:blip r:embed="rId3"/>
                <a:stretch>
                  <a:fillRect l="-591" t="-8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Image" descr="Image">
            <a:extLst>
              <a:ext uri="{FF2B5EF4-FFF2-40B4-BE49-F238E27FC236}">
                <a16:creationId xmlns:a16="http://schemas.microsoft.com/office/drawing/2014/main" id="{5D9FC23F-68E5-1C74-D885-ECCE5997903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1430"/>
          <a:stretch/>
        </p:blipFill>
        <p:spPr>
          <a:xfrm>
            <a:off x="5978538" y="514942"/>
            <a:ext cx="4879941" cy="2976942"/>
          </a:xfrm>
          <a:prstGeom prst="rect">
            <a:avLst/>
          </a:prstGeom>
          <a:ln w="12700">
            <a:miter lim="400000"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C4EE693-C391-1912-521F-9F2DB0459729}"/>
                  </a:ext>
                </a:extLst>
              </p:cNvPr>
              <p:cNvSpPr txBox="1"/>
              <p:nvPr/>
            </p:nvSpPr>
            <p:spPr>
              <a:xfrm>
                <a:off x="7956269" y="5043307"/>
                <a:ext cx="1385123" cy="5171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GB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p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num>
                        <m:den>
                          <m:r>
                            <a:rPr lang="en-GB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GB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GB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C4EE693-C391-1912-521F-9F2DB04597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6269" y="5043307"/>
                <a:ext cx="1385123" cy="517193"/>
              </a:xfrm>
              <a:prstGeom prst="rect">
                <a:avLst/>
              </a:prstGeom>
              <a:blipFill>
                <a:blip r:embed="rId5"/>
                <a:stretch>
                  <a:fillRect l="-2727" r="-909"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8A1F9F2-5250-8680-41A4-FBA3B51CF179}"/>
              </a:ext>
            </a:extLst>
          </p:cNvPr>
          <p:cNvCxnSpPr/>
          <p:nvPr/>
        </p:nvCxnSpPr>
        <p:spPr>
          <a:xfrm>
            <a:off x="401978" y="1540004"/>
            <a:ext cx="0" cy="368751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AB72A9C-4AD0-3577-B48F-9AF58DAA1E3E}"/>
              </a:ext>
            </a:extLst>
          </p:cNvPr>
          <p:cNvSpPr txBox="1"/>
          <p:nvPr/>
        </p:nvSpPr>
        <p:spPr>
          <a:xfrm>
            <a:off x="103415" y="3263307"/>
            <a:ext cx="328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19E1D92-1794-CF89-F053-2A9DB29AD810}"/>
              </a:ext>
            </a:extLst>
          </p:cNvPr>
          <p:cNvSpPr txBox="1"/>
          <p:nvPr/>
        </p:nvSpPr>
        <p:spPr>
          <a:xfrm>
            <a:off x="9328969" y="4209361"/>
            <a:ext cx="28198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(nemo-3 made a correction)</a:t>
            </a:r>
          </a:p>
        </p:txBody>
      </p:sp>
    </p:spTree>
    <p:extLst>
      <p:ext uri="{BB962C8B-B14F-4D97-AF65-F5344CB8AC3E}">
        <p14:creationId xmlns:p14="http://schemas.microsoft.com/office/powerpoint/2010/main" val="2710397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 advAuto="0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A06CEB-302F-F56A-4580-F1699D2467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652946-4966-23D7-5F2E-9094CE981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Further Assumption – Nearest </a:t>
            </a:r>
            <a:r>
              <a:rPr lang="en-US" dirty="0" err="1"/>
              <a:t>Ionisation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835FA6-AE41-0414-CF6E-90D0498695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07/03/2024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A2892C-67D5-6E83-9423-666E8494FC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Vertical Reconstruction Analysis Talk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207F46-BF5D-0877-ED8C-85BE1640CE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75C06-E6FF-2B41-9965-ECD387385993}" type="slidenum">
              <a:rPr lang="en-US" smtClean="0"/>
              <a:t>94</a:t>
            </a:fld>
            <a:endParaRPr lang="en-US"/>
          </a:p>
        </p:txBody>
      </p:sp>
      <p:pic>
        <p:nvPicPr>
          <p:cNvPr id="3" name="Content Placeholder 9" descr="Content Placeholder 9">
            <a:extLst>
              <a:ext uri="{FF2B5EF4-FFF2-40B4-BE49-F238E27FC236}">
                <a16:creationId xmlns:a16="http://schemas.microsoft.com/office/drawing/2014/main" id="{6BBD9D21-0B11-7182-C801-24E92D7AF5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4807" t="40305"/>
          <a:stretch/>
        </p:blipFill>
        <p:spPr>
          <a:xfrm rot="16200000">
            <a:off x="34031" y="3350718"/>
            <a:ext cx="2891109" cy="1282771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B9B2792-DBEA-5286-2E41-E608928F8B4B}"/>
              </a:ext>
            </a:extLst>
          </p:cNvPr>
          <p:cNvCxnSpPr>
            <a:cxnSpLocks/>
          </p:cNvCxnSpPr>
          <p:nvPr/>
        </p:nvCxnSpPr>
        <p:spPr>
          <a:xfrm>
            <a:off x="636566" y="4811153"/>
            <a:ext cx="1563329" cy="16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Multiply 7">
            <a:extLst>
              <a:ext uri="{FF2B5EF4-FFF2-40B4-BE49-F238E27FC236}">
                <a16:creationId xmlns:a16="http://schemas.microsoft.com/office/drawing/2014/main" id="{CD81F286-FF61-293D-49B5-E6C2BFADA1B9}"/>
              </a:ext>
            </a:extLst>
          </p:cNvPr>
          <p:cNvSpPr/>
          <p:nvPr/>
        </p:nvSpPr>
        <p:spPr>
          <a:xfrm>
            <a:off x="1197806" y="4650034"/>
            <a:ext cx="393539" cy="325535"/>
          </a:xfrm>
          <a:prstGeom prst="mathMultiply">
            <a:avLst>
              <a:gd name="adj1" fmla="val 1571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48F7849-6838-8518-6FBD-C725C5D227BF}"/>
              </a:ext>
            </a:extLst>
          </p:cNvPr>
          <p:cNvCxnSpPr>
            <a:cxnSpLocks/>
          </p:cNvCxnSpPr>
          <p:nvPr/>
        </p:nvCxnSpPr>
        <p:spPr>
          <a:xfrm>
            <a:off x="530511" y="1294651"/>
            <a:ext cx="18999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Multiply 9">
            <a:extLst>
              <a:ext uri="{FF2B5EF4-FFF2-40B4-BE49-F238E27FC236}">
                <a16:creationId xmlns:a16="http://schemas.microsoft.com/office/drawing/2014/main" id="{D799B04E-7E79-EF27-2389-73A4647F899A}"/>
              </a:ext>
            </a:extLst>
          </p:cNvPr>
          <p:cNvSpPr/>
          <p:nvPr/>
        </p:nvSpPr>
        <p:spPr>
          <a:xfrm>
            <a:off x="1283702" y="1131884"/>
            <a:ext cx="393539" cy="325535"/>
          </a:xfrm>
          <a:prstGeom prst="mathMultiply">
            <a:avLst>
              <a:gd name="adj1" fmla="val 1571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BE1F34D-967D-72A3-CC91-FEF346FC78A8}"/>
              </a:ext>
            </a:extLst>
          </p:cNvPr>
          <p:cNvGrpSpPr/>
          <p:nvPr/>
        </p:nvGrpSpPr>
        <p:grpSpPr>
          <a:xfrm>
            <a:off x="838200" y="1077860"/>
            <a:ext cx="1233093" cy="1166027"/>
            <a:chOff x="4835290" y="1454434"/>
            <a:chExt cx="2206305" cy="2006862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0A1714C-B932-7D57-A8EF-2F5D4F364360}"/>
                </a:ext>
              </a:extLst>
            </p:cNvPr>
            <p:cNvSpPr/>
            <p:nvPr/>
          </p:nvSpPr>
          <p:spPr>
            <a:xfrm>
              <a:off x="4835290" y="1454434"/>
              <a:ext cx="2206305" cy="2006862"/>
            </a:xfrm>
            <a:prstGeom prst="ellipse">
              <a:avLst/>
            </a:prstGeom>
            <a:noFill/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D7F5519-EE2F-8A23-4B33-0E253B6C286F}"/>
                </a:ext>
              </a:extLst>
            </p:cNvPr>
            <p:cNvSpPr/>
            <p:nvPr/>
          </p:nvSpPr>
          <p:spPr>
            <a:xfrm>
              <a:off x="5930732" y="2405096"/>
              <a:ext cx="82676" cy="88247"/>
            </a:xfrm>
            <a:prstGeom prst="ellipse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E9C1ABE-3EB7-72E3-1A38-7C8ADB9884EB}"/>
              </a:ext>
            </a:extLst>
          </p:cNvPr>
          <p:cNvCxnSpPr>
            <a:cxnSpLocks/>
          </p:cNvCxnSpPr>
          <p:nvPr/>
        </p:nvCxnSpPr>
        <p:spPr>
          <a:xfrm flipV="1">
            <a:off x="1479585" y="974354"/>
            <a:ext cx="0" cy="67899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24B25153-5946-9ED1-7750-E2E605E6D2DC}"/>
              </a:ext>
            </a:extLst>
          </p:cNvPr>
          <p:cNvSpPr txBox="1"/>
          <p:nvPr/>
        </p:nvSpPr>
        <p:spPr>
          <a:xfrm>
            <a:off x="2138029" y="1487988"/>
            <a:ext cx="1233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Drift radius</a:t>
            </a:r>
          </a:p>
        </p:txBody>
      </p:sp>
      <p:pic>
        <p:nvPicPr>
          <p:cNvPr id="16" name="Content Placeholder 9" descr="Content Placeholder 9">
            <a:extLst>
              <a:ext uri="{FF2B5EF4-FFF2-40B4-BE49-F238E27FC236}">
                <a16:creationId xmlns:a16="http://schemas.microsoft.com/office/drawing/2014/main" id="{BE37333C-4528-C1EF-34E5-EC243F02A8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107" t="40305" r="62288"/>
          <a:stretch/>
        </p:blipFill>
        <p:spPr>
          <a:xfrm rot="16200000">
            <a:off x="961850" y="5314009"/>
            <a:ext cx="1035473" cy="128277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64020332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9CC7B9-9F23-0D70-E519-8DA9A4F797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0A2F7E-2281-F756-A9EF-7EE227E9D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Further Assumption – Nearest </a:t>
            </a:r>
            <a:r>
              <a:rPr lang="en-US" dirty="0" err="1"/>
              <a:t>Ionisation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B4D3D4-6163-7F92-22B0-BF0F40BB48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07/03/2024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2FE55B-3467-B079-D642-38F911C6F5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Vertical Reconstruction Analysis Talk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CE4848-8925-C910-B9E8-D990CF753E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75C06-E6FF-2B41-9965-ECD387385993}" type="slidenum">
              <a:rPr lang="en-US" smtClean="0"/>
              <a:t>95</a:t>
            </a:fld>
            <a:endParaRPr lang="en-US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380BDCAE-55C2-B770-1EE9-CD4A209569C9}"/>
              </a:ext>
            </a:extLst>
          </p:cNvPr>
          <p:cNvSpPr txBox="1">
            <a:spLocks/>
          </p:cNvSpPr>
          <p:nvPr/>
        </p:nvSpPr>
        <p:spPr>
          <a:xfrm>
            <a:off x="129987" y="199258"/>
            <a:ext cx="1186340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 err="1"/>
              <a:t>Ionisation</a:t>
            </a:r>
            <a:r>
              <a:rPr lang="en-US" sz="1800" dirty="0"/>
              <a:t> did not take place at nearest point of crossing e- to anode wire</a:t>
            </a:r>
            <a:br>
              <a:rPr lang="en-US" sz="2000" dirty="0"/>
            </a:br>
            <a:endParaRPr lang="en-US" sz="2000" dirty="0"/>
          </a:p>
        </p:txBody>
      </p:sp>
      <p:pic>
        <p:nvPicPr>
          <p:cNvPr id="19" name="Content Placeholder 9" descr="Content Placeholder 9">
            <a:extLst>
              <a:ext uri="{FF2B5EF4-FFF2-40B4-BE49-F238E27FC236}">
                <a16:creationId xmlns:a16="http://schemas.microsoft.com/office/drawing/2014/main" id="{E9EB4571-AF2C-F542-85FA-EC94876C3C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4807" t="40305"/>
          <a:stretch/>
        </p:blipFill>
        <p:spPr>
          <a:xfrm rot="16200000">
            <a:off x="34031" y="3350718"/>
            <a:ext cx="2891109" cy="1282771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84B3FCB-8EAC-1036-44B8-8C5F4A58DC8C}"/>
              </a:ext>
            </a:extLst>
          </p:cNvPr>
          <p:cNvCxnSpPr>
            <a:cxnSpLocks/>
          </p:cNvCxnSpPr>
          <p:nvPr/>
        </p:nvCxnSpPr>
        <p:spPr>
          <a:xfrm>
            <a:off x="636566" y="4811153"/>
            <a:ext cx="1563329" cy="16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Multiply 20">
            <a:extLst>
              <a:ext uri="{FF2B5EF4-FFF2-40B4-BE49-F238E27FC236}">
                <a16:creationId xmlns:a16="http://schemas.microsoft.com/office/drawing/2014/main" id="{1E66C281-204D-9CFA-C03B-31841A673312}"/>
              </a:ext>
            </a:extLst>
          </p:cNvPr>
          <p:cNvSpPr/>
          <p:nvPr/>
        </p:nvSpPr>
        <p:spPr>
          <a:xfrm>
            <a:off x="1197806" y="4650034"/>
            <a:ext cx="393539" cy="325535"/>
          </a:xfrm>
          <a:prstGeom prst="mathMultiply">
            <a:avLst>
              <a:gd name="adj1" fmla="val 1571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AF147F4-2787-4CB8-8EA8-8B93042534C8}"/>
              </a:ext>
            </a:extLst>
          </p:cNvPr>
          <p:cNvCxnSpPr>
            <a:cxnSpLocks/>
          </p:cNvCxnSpPr>
          <p:nvPr/>
        </p:nvCxnSpPr>
        <p:spPr>
          <a:xfrm>
            <a:off x="530511" y="1294651"/>
            <a:ext cx="18999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Multiply 22">
            <a:extLst>
              <a:ext uri="{FF2B5EF4-FFF2-40B4-BE49-F238E27FC236}">
                <a16:creationId xmlns:a16="http://schemas.microsoft.com/office/drawing/2014/main" id="{755B3319-5E40-3E0A-EFD1-FE9F3FB12814}"/>
              </a:ext>
            </a:extLst>
          </p:cNvPr>
          <p:cNvSpPr/>
          <p:nvPr/>
        </p:nvSpPr>
        <p:spPr>
          <a:xfrm>
            <a:off x="1001036" y="1142013"/>
            <a:ext cx="393539" cy="325535"/>
          </a:xfrm>
          <a:prstGeom prst="mathMultiply">
            <a:avLst>
              <a:gd name="adj1" fmla="val 1571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ACA0F4C-AFA5-71C9-C4AB-DB96B03E4584}"/>
              </a:ext>
            </a:extLst>
          </p:cNvPr>
          <p:cNvGrpSpPr/>
          <p:nvPr/>
        </p:nvGrpSpPr>
        <p:grpSpPr>
          <a:xfrm>
            <a:off x="838200" y="1077860"/>
            <a:ext cx="1233093" cy="1166027"/>
            <a:chOff x="4835290" y="1454434"/>
            <a:chExt cx="2206305" cy="2006862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90ADE9C7-4A4E-349C-4A4E-A226BC543C92}"/>
                </a:ext>
              </a:extLst>
            </p:cNvPr>
            <p:cNvSpPr/>
            <p:nvPr/>
          </p:nvSpPr>
          <p:spPr>
            <a:xfrm>
              <a:off x="4835290" y="1454434"/>
              <a:ext cx="2206305" cy="2006862"/>
            </a:xfrm>
            <a:prstGeom prst="ellipse">
              <a:avLst/>
            </a:prstGeom>
            <a:noFill/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FDBD1B1F-7038-26B9-F8DC-0EB1F398299A}"/>
                </a:ext>
              </a:extLst>
            </p:cNvPr>
            <p:cNvSpPr/>
            <p:nvPr/>
          </p:nvSpPr>
          <p:spPr>
            <a:xfrm>
              <a:off x="5930732" y="2405096"/>
              <a:ext cx="82676" cy="88247"/>
            </a:xfrm>
            <a:prstGeom prst="ellipse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38E5AE9-8075-6454-78FB-8CA80D7751AC}"/>
              </a:ext>
            </a:extLst>
          </p:cNvPr>
          <p:cNvCxnSpPr>
            <a:cxnSpLocks/>
          </p:cNvCxnSpPr>
          <p:nvPr/>
        </p:nvCxnSpPr>
        <p:spPr>
          <a:xfrm flipH="1" flipV="1">
            <a:off x="1473540" y="1304780"/>
            <a:ext cx="6045" cy="34856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D9E2267B-F7B4-5B17-E3F9-5B76A0D78056}"/>
              </a:ext>
            </a:extLst>
          </p:cNvPr>
          <p:cNvSpPr txBox="1"/>
          <p:nvPr/>
        </p:nvSpPr>
        <p:spPr>
          <a:xfrm>
            <a:off x="2138029" y="1487988"/>
            <a:ext cx="1233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Drift radius</a:t>
            </a:r>
          </a:p>
        </p:txBody>
      </p:sp>
      <p:pic>
        <p:nvPicPr>
          <p:cNvPr id="29" name="Content Placeholder 9" descr="Content Placeholder 9">
            <a:extLst>
              <a:ext uri="{FF2B5EF4-FFF2-40B4-BE49-F238E27FC236}">
                <a16:creationId xmlns:a16="http://schemas.microsoft.com/office/drawing/2014/main" id="{16ACF240-82FB-FEFA-643F-ABD7A747C5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107" t="40305" r="62288"/>
          <a:stretch/>
        </p:blipFill>
        <p:spPr>
          <a:xfrm rot="16200000">
            <a:off x="961850" y="5314009"/>
            <a:ext cx="1035473" cy="1282771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28B129E-7D49-4278-D4DE-C763A95D53B3}"/>
              </a:ext>
            </a:extLst>
          </p:cNvPr>
          <p:cNvCxnSpPr>
            <a:cxnSpLocks/>
            <a:stCxn id="26" idx="4"/>
          </p:cNvCxnSpPr>
          <p:nvPr/>
        </p:nvCxnSpPr>
        <p:spPr>
          <a:xfrm flipH="1" flipV="1">
            <a:off x="1212131" y="1314807"/>
            <a:ext cx="261410" cy="36668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10193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660E08-7F63-77B1-0CB8-BE95ADA2A3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3834B-43BC-903F-85B5-E7C6C8932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Further Assumption – Nearest </a:t>
            </a:r>
            <a:r>
              <a:rPr lang="en-US" dirty="0" err="1"/>
              <a:t>Ionisation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54E633-AFFD-DC66-89F2-8722C5EBF1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07/03/2024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A3C72B-9F1C-675E-FA2E-E25E29E1D4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Vertical Reconstruction Analysis Talk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69A6B2-DDC1-6B60-A507-4D70EE28A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75C06-E6FF-2B41-9965-ECD387385993}" type="slidenum">
              <a:rPr lang="en-US" smtClean="0"/>
              <a:t>96</a:t>
            </a:fld>
            <a:endParaRPr lang="en-US"/>
          </a:p>
        </p:txBody>
      </p:sp>
      <p:pic>
        <p:nvPicPr>
          <p:cNvPr id="3" name="Content Placeholder 9" descr="Content Placeholder 9">
            <a:extLst>
              <a:ext uri="{FF2B5EF4-FFF2-40B4-BE49-F238E27FC236}">
                <a16:creationId xmlns:a16="http://schemas.microsoft.com/office/drawing/2014/main" id="{A5881E9D-F67F-1045-8767-237FE785BD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4807" t="40305"/>
          <a:stretch/>
        </p:blipFill>
        <p:spPr>
          <a:xfrm rot="16200000">
            <a:off x="34031" y="3350718"/>
            <a:ext cx="2891109" cy="1282771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6175BD2-155F-A7DE-97CB-C7B7CB46C761}"/>
              </a:ext>
            </a:extLst>
          </p:cNvPr>
          <p:cNvCxnSpPr>
            <a:cxnSpLocks/>
          </p:cNvCxnSpPr>
          <p:nvPr/>
        </p:nvCxnSpPr>
        <p:spPr>
          <a:xfrm>
            <a:off x="636566" y="4811153"/>
            <a:ext cx="1563329" cy="16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Multiply 7">
            <a:extLst>
              <a:ext uri="{FF2B5EF4-FFF2-40B4-BE49-F238E27FC236}">
                <a16:creationId xmlns:a16="http://schemas.microsoft.com/office/drawing/2014/main" id="{E17A5852-8D19-0894-EB8D-103FD46B6DA4}"/>
              </a:ext>
            </a:extLst>
          </p:cNvPr>
          <p:cNvSpPr/>
          <p:nvPr/>
        </p:nvSpPr>
        <p:spPr>
          <a:xfrm>
            <a:off x="1197806" y="4650034"/>
            <a:ext cx="393539" cy="325535"/>
          </a:xfrm>
          <a:prstGeom prst="mathMultiply">
            <a:avLst>
              <a:gd name="adj1" fmla="val 1571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CBEAE67-1CF7-6EE3-8AC2-A35BB281D65E}"/>
              </a:ext>
            </a:extLst>
          </p:cNvPr>
          <p:cNvCxnSpPr>
            <a:cxnSpLocks/>
          </p:cNvCxnSpPr>
          <p:nvPr/>
        </p:nvCxnSpPr>
        <p:spPr>
          <a:xfrm>
            <a:off x="530511" y="1294651"/>
            <a:ext cx="18999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Multiply 9">
            <a:extLst>
              <a:ext uri="{FF2B5EF4-FFF2-40B4-BE49-F238E27FC236}">
                <a16:creationId xmlns:a16="http://schemas.microsoft.com/office/drawing/2014/main" id="{4097FB5E-0A23-B0DC-58EA-8EC3433CF580}"/>
              </a:ext>
            </a:extLst>
          </p:cNvPr>
          <p:cNvSpPr/>
          <p:nvPr/>
        </p:nvSpPr>
        <p:spPr>
          <a:xfrm>
            <a:off x="1001036" y="1142013"/>
            <a:ext cx="393539" cy="325535"/>
          </a:xfrm>
          <a:prstGeom prst="mathMultiply">
            <a:avLst>
              <a:gd name="adj1" fmla="val 1571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8F7FEEF-B768-E245-6F03-6D4C530E4DD5}"/>
              </a:ext>
            </a:extLst>
          </p:cNvPr>
          <p:cNvGrpSpPr/>
          <p:nvPr/>
        </p:nvGrpSpPr>
        <p:grpSpPr>
          <a:xfrm>
            <a:off x="838200" y="1077860"/>
            <a:ext cx="1233093" cy="1166027"/>
            <a:chOff x="4835290" y="1454434"/>
            <a:chExt cx="2206305" cy="2006862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1264288-85F6-1FE8-5D20-B9EABC0EB8BC}"/>
                </a:ext>
              </a:extLst>
            </p:cNvPr>
            <p:cNvSpPr/>
            <p:nvPr/>
          </p:nvSpPr>
          <p:spPr>
            <a:xfrm>
              <a:off x="4835290" y="1454434"/>
              <a:ext cx="2206305" cy="2006862"/>
            </a:xfrm>
            <a:prstGeom prst="ellipse">
              <a:avLst/>
            </a:prstGeom>
            <a:noFill/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1D815E66-474E-FD3E-7E13-D6C44A0FDF8F}"/>
                </a:ext>
              </a:extLst>
            </p:cNvPr>
            <p:cNvSpPr/>
            <p:nvPr/>
          </p:nvSpPr>
          <p:spPr>
            <a:xfrm>
              <a:off x="5930732" y="2405096"/>
              <a:ext cx="82676" cy="88247"/>
            </a:xfrm>
            <a:prstGeom prst="ellipse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F42ADAA-936A-A552-DF3B-CEC2576AA628}"/>
              </a:ext>
            </a:extLst>
          </p:cNvPr>
          <p:cNvCxnSpPr>
            <a:cxnSpLocks/>
          </p:cNvCxnSpPr>
          <p:nvPr/>
        </p:nvCxnSpPr>
        <p:spPr>
          <a:xfrm flipH="1" flipV="1">
            <a:off x="1473540" y="1304780"/>
            <a:ext cx="6045" cy="34856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E91D49B-8BEA-65C0-9A4A-8AE158C88452}"/>
              </a:ext>
            </a:extLst>
          </p:cNvPr>
          <p:cNvSpPr txBox="1"/>
          <p:nvPr/>
        </p:nvSpPr>
        <p:spPr>
          <a:xfrm>
            <a:off x="2138029" y="1487988"/>
            <a:ext cx="1233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Drift radius</a:t>
            </a:r>
          </a:p>
        </p:txBody>
      </p:sp>
      <p:pic>
        <p:nvPicPr>
          <p:cNvPr id="16" name="Content Placeholder 9" descr="Content Placeholder 9">
            <a:extLst>
              <a:ext uri="{FF2B5EF4-FFF2-40B4-BE49-F238E27FC236}">
                <a16:creationId xmlns:a16="http://schemas.microsoft.com/office/drawing/2014/main" id="{B4A23318-58DE-02A8-8969-CBA3BCAE18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107" t="40305" r="62288"/>
          <a:stretch/>
        </p:blipFill>
        <p:spPr>
          <a:xfrm rot="16200000">
            <a:off x="961850" y="5314009"/>
            <a:ext cx="1035473" cy="1282771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BB733AB-8255-3A85-3B24-552BAA0A0213}"/>
              </a:ext>
            </a:extLst>
          </p:cNvPr>
          <p:cNvCxnSpPr>
            <a:cxnSpLocks/>
            <a:stCxn id="13" idx="4"/>
          </p:cNvCxnSpPr>
          <p:nvPr/>
        </p:nvCxnSpPr>
        <p:spPr>
          <a:xfrm flipH="1" flipV="1">
            <a:off x="1212131" y="1314807"/>
            <a:ext cx="261410" cy="36668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54F404A-733B-8240-0FC8-4A246B4490C7}"/>
              </a:ext>
            </a:extLst>
          </p:cNvPr>
          <p:cNvCxnSpPr>
            <a:cxnSpLocks/>
          </p:cNvCxnSpPr>
          <p:nvPr/>
        </p:nvCxnSpPr>
        <p:spPr>
          <a:xfrm>
            <a:off x="4430036" y="1645140"/>
            <a:ext cx="44091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Multiply 31">
            <a:extLst>
              <a:ext uri="{FF2B5EF4-FFF2-40B4-BE49-F238E27FC236}">
                <a16:creationId xmlns:a16="http://schemas.microsoft.com/office/drawing/2014/main" id="{5C418461-8288-3299-BE94-E1C49E4531A1}"/>
              </a:ext>
            </a:extLst>
          </p:cNvPr>
          <p:cNvSpPr/>
          <p:nvPr/>
        </p:nvSpPr>
        <p:spPr>
          <a:xfrm>
            <a:off x="5379996" y="1482373"/>
            <a:ext cx="393539" cy="325535"/>
          </a:xfrm>
          <a:prstGeom prst="mathMultiply">
            <a:avLst>
              <a:gd name="adj1" fmla="val 1571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A918F8DC-07E0-0084-EFA6-129B612594B9}"/>
              </a:ext>
            </a:extLst>
          </p:cNvPr>
          <p:cNvGrpSpPr/>
          <p:nvPr/>
        </p:nvGrpSpPr>
        <p:grpSpPr>
          <a:xfrm>
            <a:off x="4803027" y="1011820"/>
            <a:ext cx="3601720" cy="3380446"/>
            <a:chOff x="4835290" y="1454434"/>
            <a:chExt cx="2206305" cy="2006862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AA2C6C04-44EE-92E9-C3E9-913B38B0BE5D}"/>
                </a:ext>
              </a:extLst>
            </p:cNvPr>
            <p:cNvSpPr/>
            <p:nvPr/>
          </p:nvSpPr>
          <p:spPr>
            <a:xfrm>
              <a:off x="4835290" y="1454434"/>
              <a:ext cx="2206305" cy="2006862"/>
            </a:xfrm>
            <a:prstGeom prst="ellipse">
              <a:avLst/>
            </a:prstGeom>
            <a:noFill/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11A2DF59-E6AF-AE2F-3713-98CF2DF414F1}"/>
                </a:ext>
              </a:extLst>
            </p:cNvPr>
            <p:cNvSpPr/>
            <p:nvPr/>
          </p:nvSpPr>
          <p:spPr>
            <a:xfrm>
              <a:off x="5930732" y="2405096"/>
              <a:ext cx="82676" cy="88247"/>
            </a:xfrm>
            <a:prstGeom prst="ellipse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23719362-AA15-6A29-498D-FFFC3349F6EA}"/>
              </a:ext>
            </a:extLst>
          </p:cNvPr>
          <p:cNvCxnSpPr>
            <a:cxnSpLocks/>
          </p:cNvCxnSpPr>
          <p:nvPr/>
        </p:nvCxnSpPr>
        <p:spPr>
          <a:xfrm flipV="1">
            <a:off x="6661323" y="1645140"/>
            <a:ext cx="0" cy="99849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3F921625-F746-BF13-2DBD-A2EFD55AA004}"/>
              </a:ext>
            </a:extLst>
          </p:cNvPr>
          <p:cNvCxnSpPr>
            <a:cxnSpLocks/>
            <a:stCxn id="35" idx="4"/>
          </p:cNvCxnSpPr>
          <p:nvPr/>
        </p:nvCxnSpPr>
        <p:spPr>
          <a:xfrm flipH="1" flipV="1">
            <a:off x="5600701" y="1630214"/>
            <a:ext cx="1058082" cy="113159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CF06094D-00DB-AB6B-487B-F19EA67F42F0}"/>
              </a:ext>
            </a:extLst>
          </p:cNvPr>
          <p:cNvSpPr txBox="1"/>
          <p:nvPr/>
        </p:nvSpPr>
        <p:spPr>
          <a:xfrm>
            <a:off x="4010212" y="4722216"/>
            <a:ext cx="71549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Measure correct propagation time but incorrect (overestimated) drift time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C36E8F2-C297-F344-C585-02019D4E37D7}"/>
              </a:ext>
            </a:extLst>
          </p:cNvPr>
          <p:cNvSpPr txBox="1"/>
          <p:nvPr/>
        </p:nvSpPr>
        <p:spPr>
          <a:xfrm>
            <a:off x="6634618" y="1759987"/>
            <a:ext cx="12901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True drift radius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C7118A0-8D00-E952-C22C-6F466D555582}"/>
              </a:ext>
            </a:extLst>
          </p:cNvPr>
          <p:cNvSpPr txBox="1"/>
          <p:nvPr/>
        </p:nvSpPr>
        <p:spPr>
          <a:xfrm>
            <a:off x="5234084" y="2070851"/>
            <a:ext cx="9927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measured drift radius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3AA4B0E-B165-8173-25C1-164E6583884E}"/>
              </a:ext>
            </a:extLst>
          </p:cNvPr>
          <p:cNvSpPr txBox="1"/>
          <p:nvPr/>
        </p:nvSpPr>
        <p:spPr>
          <a:xfrm>
            <a:off x="9231610" y="2540855"/>
            <a:ext cx="301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can we take this into account?</a:t>
            </a:r>
          </a:p>
        </p:txBody>
      </p:sp>
    </p:spTree>
    <p:extLst>
      <p:ext uri="{BB962C8B-B14F-4D97-AF65-F5344CB8AC3E}">
        <p14:creationId xmlns:p14="http://schemas.microsoft.com/office/powerpoint/2010/main" val="62609084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B6C6C2-D573-5CA4-D386-E2F27D4306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73A6A-0746-B531-5A65-68A7DB86B4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Further Assumption – Edge Drift Effect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088692-2BBD-630F-F9A2-6906035537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07/03/2024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405B70-2EB7-F577-999A-8C848A1AEA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Vertical Reconstruction Analysis Talk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ACCEA5-B29C-49F2-8A57-57CBC76093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75C06-E6FF-2B41-9965-ECD387385993}" type="slidenum">
              <a:rPr lang="en-US" smtClean="0"/>
              <a:t>97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1CC1272-0A87-D22D-7D60-9F591B095B7B}"/>
              </a:ext>
            </a:extLst>
          </p:cNvPr>
          <p:cNvSpPr txBox="1"/>
          <p:nvPr/>
        </p:nvSpPr>
        <p:spPr>
          <a:xfrm>
            <a:off x="311728" y="820882"/>
            <a:ext cx="42270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Looked into by NEMO-3 </a:t>
            </a:r>
          </a:p>
          <a:p>
            <a:r>
              <a:rPr lang="en-US" dirty="0"/>
              <a:t>Hard to study in </a:t>
            </a:r>
            <a:r>
              <a:rPr lang="en-US" dirty="0" err="1"/>
              <a:t>SuperNEMO</a:t>
            </a:r>
            <a:r>
              <a:rPr lang="en-US" dirty="0"/>
              <a:t> due to trigger</a:t>
            </a:r>
          </a:p>
          <a:p>
            <a:r>
              <a:rPr lang="en-US" dirty="0"/>
              <a:t>Minor effect</a:t>
            </a:r>
          </a:p>
        </p:txBody>
      </p:sp>
    </p:spTree>
    <p:extLst>
      <p:ext uri="{BB962C8B-B14F-4D97-AF65-F5344CB8AC3E}">
        <p14:creationId xmlns:p14="http://schemas.microsoft.com/office/powerpoint/2010/main" val="215988316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14D36A-35D0-C907-4113-18C60EA3F2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 – Deceleration Cause Slide 1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789E71-E6FF-F6A8-D26C-611F5F75BD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07/03/2024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ACA295-CADA-5BB8-0F44-310C1B96FA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Vertical Reconstruction Analysis Talk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867587-16AE-3252-C5A3-03B17B2F61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75C06-E6FF-2B41-9965-ECD387385993}" type="slidenum">
              <a:rPr lang="en-US" smtClean="0"/>
              <a:t>98</a:t>
            </a:fld>
            <a:endParaRPr lang="en-US"/>
          </a:p>
        </p:txBody>
      </p:sp>
      <p:pic>
        <p:nvPicPr>
          <p:cNvPr id="8" name="Picture 7" descr="A graph with black dots&#10;&#10;Description automatically generated">
            <a:extLst>
              <a:ext uri="{FF2B5EF4-FFF2-40B4-BE49-F238E27FC236}">
                <a16:creationId xmlns:a16="http://schemas.microsoft.com/office/drawing/2014/main" id="{AF13FBA0-8E1E-5794-3A3D-1B722BC98C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7064" y="2327948"/>
            <a:ext cx="4244256" cy="405216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1245042-F358-9787-121E-AE4559AB952A}"/>
                  </a:ext>
                </a:extLst>
              </p:cNvPr>
              <p:cNvSpPr txBox="1"/>
              <p:nvPr/>
            </p:nvSpPr>
            <p:spPr>
              <a:xfrm>
                <a:off x="337227" y="1036027"/>
                <a:ext cx="3671710" cy="6329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d>
                        <m:d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𝑅</m:t>
                      </m:r>
                      <m:sSub>
                        <m:sSub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p>
                            <m:sSup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num>
                                <m:den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  <m:sSub>
                                    <m:sSubPr>
                                      <m:ctrlPr>
                                        <a:rPr lang="en-GB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600" b="0" i="1" smtClean="0"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en-GB" sz="16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</m:sup>
                          </m:sSup>
                        </m:e>
                      </m:d>
                      <m:r>
                        <a:rPr lang="en-GB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≈−</m:t>
                      </m:r>
                      <m:f>
                        <m:fPr>
                          <m:ctrlPr>
                            <a:rPr lang="en-GB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sSub>
                            <m:sSub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1245042-F358-9787-121E-AE4559AB95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227" y="1036027"/>
                <a:ext cx="3671710" cy="63293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3BA9481-A4E3-E34F-FC42-60ADC133FCBF}"/>
              </a:ext>
            </a:extLst>
          </p:cNvPr>
          <p:cNvCxnSpPr/>
          <p:nvPr/>
        </p:nvCxnSpPr>
        <p:spPr>
          <a:xfrm>
            <a:off x="6885663" y="1031281"/>
            <a:ext cx="3874417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A9429DD-9340-71C7-A36C-E4002DB91307}"/>
              </a:ext>
            </a:extLst>
          </p:cNvPr>
          <p:cNvSpPr txBox="1"/>
          <p:nvPr/>
        </p:nvSpPr>
        <p:spPr>
          <a:xfrm>
            <a:off x="8306868" y="660488"/>
            <a:ext cx="11421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Anode wire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51EABDE-B9FB-1D15-1579-67BEAB9AA1CD}"/>
              </a:ext>
            </a:extLst>
          </p:cNvPr>
          <p:cNvCxnSpPr>
            <a:cxnSpLocks/>
          </p:cNvCxnSpPr>
          <p:nvPr/>
        </p:nvCxnSpPr>
        <p:spPr>
          <a:xfrm>
            <a:off x="10760080" y="1022939"/>
            <a:ext cx="0" cy="58738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28EAEB0-99EC-7450-0415-D480E0F6113C}"/>
              </a:ext>
            </a:extLst>
          </p:cNvPr>
          <p:cNvCxnSpPr>
            <a:cxnSpLocks/>
          </p:cNvCxnSpPr>
          <p:nvPr/>
        </p:nvCxnSpPr>
        <p:spPr>
          <a:xfrm>
            <a:off x="10604434" y="1610324"/>
            <a:ext cx="31129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5CF78FF-7858-0C8E-0A35-147F7BCB71DB}"/>
              </a:ext>
            </a:extLst>
          </p:cNvPr>
          <p:cNvCxnSpPr>
            <a:cxnSpLocks/>
          </p:cNvCxnSpPr>
          <p:nvPr/>
        </p:nvCxnSpPr>
        <p:spPr>
          <a:xfrm>
            <a:off x="10606721" y="1685551"/>
            <a:ext cx="31129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3B437BC-F598-A4EC-2908-5D287D5C3223}"/>
              </a:ext>
            </a:extLst>
          </p:cNvPr>
          <p:cNvCxnSpPr>
            <a:cxnSpLocks/>
          </p:cNvCxnSpPr>
          <p:nvPr/>
        </p:nvCxnSpPr>
        <p:spPr>
          <a:xfrm>
            <a:off x="10762367" y="1685551"/>
            <a:ext cx="0" cy="17819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91ADE1C-3304-31FF-CE2F-ADBD248AB7E2}"/>
              </a:ext>
            </a:extLst>
          </p:cNvPr>
          <p:cNvCxnSpPr>
            <a:cxnSpLocks/>
          </p:cNvCxnSpPr>
          <p:nvPr/>
        </p:nvCxnSpPr>
        <p:spPr>
          <a:xfrm>
            <a:off x="10760080" y="1423389"/>
            <a:ext cx="98883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0D63C34-573F-4A08-C810-3E7B572C82B6}"/>
              </a:ext>
            </a:extLst>
          </p:cNvPr>
          <p:cNvSpPr txBox="1"/>
          <p:nvPr/>
        </p:nvSpPr>
        <p:spPr>
          <a:xfrm>
            <a:off x="11687956" y="1171079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BB36912-8CAB-6221-979F-046C6B5F258E}"/>
              </a:ext>
            </a:extLst>
          </p:cNvPr>
          <p:cNvSpPr txBox="1"/>
          <p:nvPr/>
        </p:nvSpPr>
        <p:spPr>
          <a:xfrm rot="5400000">
            <a:off x="10660963" y="1771756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4212E48-B94F-FFFC-6CEC-08AF9FF48BBA}"/>
              </a:ext>
            </a:extLst>
          </p:cNvPr>
          <p:cNvSpPr txBox="1"/>
          <p:nvPr/>
        </p:nvSpPr>
        <p:spPr>
          <a:xfrm>
            <a:off x="296368" y="3609932"/>
            <a:ext cx="762446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As a plasma propagates over the anode more and more charge is added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The change in potential over the anode corresponds to the discharging of the connected capacitor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This approximates to a linear change in electric field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Linear deceleration of the plasma results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620D9F1-D4B5-070E-C346-301BE1D98DE8}"/>
              </a:ext>
            </a:extLst>
          </p:cNvPr>
          <p:cNvSpPr txBox="1"/>
          <p:nvPr/>
        </p:nvSpPr>
        <p:spPr>
          <a:xfrm>
            <a:off x="406557" y="4956598"/>
            <a:ext cx="2438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NEMO-3 prototype data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A5E7D2E-7B08-2C88-EE02-7914DA961104}"/>
              </a:ext>
            </a:extLst>
          </p:cNvPr>
          <p:cNvSpPr txBox="1"/>
          <p:nvPr/>
        </p:nvSpPr>
        <p:spPr>
          <a:xfrm>
            <a:off x="406557" y="5518007"/>
            <a:ext cx="53235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NEMO-3 studied this effect with a prototype tracker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No such study using laser triggering was done on the SN prototype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D589C561-6B11-6ABB-AB0F-2A60E2125525}"/>
              </a:ext>
            </a:extLst>
          </p:cNvPr>
          <p:cNvSpPr/>
          <p:nvPr/>
        </p:nvSpPr>
        <p:spPr>
          <a:xfrm>
            <a:off x="10656688" y="684385"/>
            <a:ext cx="155645" cy="632246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B03F5023-B042-17EA-2694-148B6CD704EE}"/>
              </a:ext>
            </a:extLst>
          </p:cNvPr>
          <p:cNvSpPr/>
          <p:nvPr/>
        </p:nvSpPr>
        <p:spPr>
          <a:xfrm>
            <a:off x="6840184" y="721447"/>
            <a:ext cx="155645" cy="632246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FC664CD-3A7A-1075-4265-730E05A71546}"/>
                  </a:ext>
                </a:extLst>
              </p:cNvPr>
              <p:cNvSpPr txBox="1"/>
              <p:nvPr/>
            </p:nvSpPr>
            <p:spPr>
              <a:xfrm>
                <a:off x="10810114" y="1469995"/>
                <a:ext cx="52251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FC664CD-3A7A-1075-4265-730E05A715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10114" y="1469995"/>
                <a:ext cx="522514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B633931-D8DD-B9EB-013B-83CBAE8EC718}"/>
                  </a:ext>
                </a:extLst>
              </p:cNvPr>
              <p:cNvSpPr txBox="1"/>
              <p:nvPr/>
            </p:nvSpPr>
            <p:spPr>
              <a:xfrm>
                <a:off x="476266" y="2412825"/>
                <a:ext cx="3243260" cy="954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GB" sz="1400" b="0" i="1" smtClean="0">
                        <a:latin typeface="Cambria Math" panose="02040503050406030204" pitchFamily="18" charset="0"/>
                      </a:rPr>
                      <m:t>     </m:t>
                    </m:r>
                    <m:r>
                      <a:rPr lang="en-GB" sz="14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400" dirty="0"/>
                  <a:t>Anode voltage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</m:oMath>
                </a14:m>
                <a:r>
                  <a:rPr lang="en-US" sz="1400" dirty="0"/>
                  <a:t>     High voltage value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GB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400" dirty="0"/>
                  <a:t>     Capacatance </a:t>
                </a:r>
              </a:p>
              <a:p>
                <a:r>
                  <a:rPr lang="en-US" sz="1400" dirty="0"/>
                  <a:t>R        Resistance (components not shown)</a:t>
                </a: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B633931-D8DD-B9EB-013B-83CBAE8EC7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266" y="2412825"/>
                <a:ext cx="3243260" cy="954107"/>
              </a:xfrm>
              <a:prstGeom prst="rect">
                <a:avLst/>
              </a:prstGeom>
              <a:blipFill>
                <a:blip r:embed="rId5"/>
                <a:stretch>
                  <a:fillRect l="-391" t="-1333"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AC64322-17BF-AB51-884C-70888FDE3181}"/>
                  </a:ext>
                </a:extLst>
              </p:cNvPr>
              <p:cNvSpPr txBox="1"/>
              <p:nvPr/>
            </p:nvSpPr>
            <p:spPr>
              <a:xfrm>
                <a:off x="406557" y="667339"/>
                <a:ext cx="3927033" cy="16053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1600" dirty="0">
                    <a:ea typeface="Cambria Math" panose="02040503050406030204" pitchFamily="18" charset="0"/>
                  </a:rPr>
                  <a:t>Speed of plasma </a:t>
                </a:r>
                <a14:m>
                  <m:oMath xmlns:m="http://schemas.openxmlformats.org/officeDocument/2006/math">
                    <m:r>
                      <a:rPr lang="en-GB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</m:oMath>
                </a14:m>
                <a:r>
                  <a:rPr lang="en-GB" sz="1600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GB" sz="16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d>
                      <m:dPr>
                        <m:ctrlPr>
                          <a:rPr lang="en-GB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1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en-GB" sz="1600" dirty="0">
                  <a:ea typeface="Cambria Math" panose="02040503050406030204" pitchFamily="18" charset="0"/>
                </a:endParaRPr>
              </a:p>
              <a:p>
                <a:endParaRPr lang="en-GB" dirty="0">
                  <a:ea typeface="Cambria Math" panose="02040503050406030204" pitchFamily="18" charset="0"/>
                </a:endParaRPr>
              </a:p>
              <a:p>
                <a:endParaRPr lang="en-GB" dirty="0">
                  <a:ea typeface="Cambria Math" panose="02040503050406030204" pitchFamily="18" charset="0"/>
                </a:endParaRPr>
              </a:p>
              <a:p>
                <a:endParaRPr lang="en-GB" dirty="0">
                  <a:ea typeface="Cambria Math" panose="02040503050406030204" pitchFamily="18" charset="0"/>
                </a:endParaRPr>
              </a:p>
              <a:p>
                <a:r>
                  <a:rPr lang="en-GB" sz="1600" dirty="0">
                    <a:ea typeface="Cambria Math" panose="02040503050406030204" pitchFamily="18" charset="0"/>
                  </a:rPr>
                  <a:t>Deceleration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GB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AC64322-17BF-AB51-884C-70888FDE31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557" y="667339"/>
                <a:ext cx="3927033" cy="1605311"/>
              </a:xfrm>
              <a:prstGeom prst="rect">
                <a:avLst/>
              </a:prstGeom>
              <a:blipFill>
                <a:blip r:embed="rId6"/>
                <a:stretch>
                  <a:fillRect l="-968" t="-7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6932883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14586C-BE9D-E1EB-0B6E-8BBB362F60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DFA827-5882-CAF6-3C29-8F7BBF19C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 – Deceleration Cause Slide 2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A8CDDA-C68D-D8E2-7376-5B10C71488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07/03/2024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D7A54B-4540-13B8-9915-839CF249FC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Vertical Reconstruction Analysis Talk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49C0B2-D21A-5D6C-F124-4DCF44EC5E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75C06-E6FF-2B41-9965-ECD387385993}" type="slidenum">
              <a:rPr lang="en-US" smtClean="0"/>
              <a:t>99</a:t>
            </a:fld>
            <a:endParaRPr lang="en-US"/>
          </a:p>
        </p:txBody>
      </p:sp>
      <p:pic>
        <p:nvPicPr>
          <p:cNvPr id="47" name="Picture 46" descr="A diagram of a circuit&#10;&#10;Description automatically generated">
            <a:extLst>
              <a:ext uri="{FF2B5EF4-FFF2-40B4-BE49-F238E27FC236}">
                <a16:creationId xmlns:a16="http://schemas.microsoft.com/office/drawing/2014/main" id="{B1149FD8-A034-F49A-EAA8-147AAB225F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0761"/>
          <a:stretch/>
        </p:blipFill>
        <p:spPr>
          <a:xfrm>
            <a:off x="5655103" y="1109041"/>
            <a:ext cx="6186807" cy="507044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995790F-820A-1E92-FF65-83A918E2E298}"/>
                  </a:ext>
                </a:extLst>
              </p:cNvPr>
              <p:cNvSpPr txBox="1"/>
              <p:nvPr/>
            </p:nvSpPr>
            <p:spPr>
              <a:xfrm>
                <a:off x="350090" y="613037"/>
                <a:ext cx="4104842" cy="7004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𝑅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p>
                            <m:s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num>
                                <m:den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  <m:sSub>
                                    <m:sSub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</m:sup>
                          </m:sSup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≈−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995790F-820A-1E92-FF65-83A918E2E2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090" y="613037"/>
                <a:ext cx="4104842" cy="70044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 descr="A diagram of a circuit&#10;&#10;Description automatically generated">
            <a:extLst>
              <a:ext uri="{FF2B5EF4-FFF2-40B4-BE49-F238E27FC236}">
                <a16:creationId xmlns:a16="http://schemas.microsoft.com/office/drawing/2014/main" id="{9AD19EC3-E5A3-D506-0FE7-7E31E26745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550" y="1977950"/>
            <a:ext cx="4604258" cy="4405383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BC2B0101-F55D-BC3D-19E5-F1C2F4D712BE}"/>
              </a:ext>
            </a:extLst>
          </p:cNvPr>
          <p:cNvSpPr txBox="1"/>
          <p:nvPr/>
        </p:nvSpPr>
        <p:spPr>
          <a:xfrm>
            <a:off x="1767978" y="1389283"/>
            <a:ext cx="26869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NEMO-3 Cell Design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16461C2-FA94-ADD7-1BCC-7BF540589FD8}"/>
              </a:ext>
            </a:extLst>
          </p:cNvPr>
          <p:cNvSpPr txBox="1"/>
          <p:nvPr/>
        </p:nvSpPr>
        <p:spPr>
          <a:xfrm>
            <a:off x="7737070" y="1389283"/>
            <a:ext cx="316304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SuperNEMO</a:t>
            </a:r>
            <a:r>
              <a:rPr lang="en-US" sz="2400" dirty="0"/>
              <a:t> Cell Design</a:t>
            </a:r>
          </a:p>
          <a:p>
            <a:endParaRPr lang="en-US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0F818189-1AE9-0A95-BEB4-75546DBE011D}"/>
              </a:ext>
            </a:extLst>
          </p:cNvPr>
          <p:cNvSpPr/>
          <p:nvPr/>
        </p:nvSpPr>
        <p:spPr>
          <a:xfrm>
            <a:off x="1767978" y="2515413"/>
            <a:ext cx="1244163" cy="693019"/>
          </a:xfrm>
          <a:prstGeom prst="ellipse">
            <a:avLst/>
          </a:prstGeom>
          <a:noFill/>
          <a:ln w="1905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32436CBC-E53F-E601-82B2-188E05AB99F1}"/>
              </a:ext>
            </a:extLst>
          </p:cNvPr>
          <p:cNvSpPr/>
          <p:nvPr/>
        </p:nvSpPr>
        <p:spPr>
          <a:xfrm>
            <a:off x="5738365" y="3748408"/>
            <a:ext cx="938618" cy="369332"/>
          </a:xfrm>
          <a:prstGeom prst="ellipse">
            <a:avLst/>
          </a:prstGeom>
          <a:noFill/>
          <a:ln w="1905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1F10D14-2160-A36D-E079-257FE0937467}"/>
              </a:ext>
            </a:extLst>
          </p:cNvPr>
          <p:cNvSpPr/>
          <p:nvPr/>
        </p:nvSpPr>
        <p:spPr>
          <a:xfrm>
            <a:off x="2217964" y="3335434"/>
            <a:ext cx="565577" cy="693019"/>
          </a:xfrm>
          <a:prstGeom prst="ellipse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D71E1540-AA21-3122-DBFA-D5ED3FFE2463}"/>
              </a:ext>
            </a:extLst>
          </p:cNvPr>
          <p:cNvSpPr/>
          <p:nvPr/>
        </p:nvSpPr>
        <p:spPr>
          <a:xfrm>
            <a:off x="7027279" y="3612836"/>
            <a:ext cx="881492" cy="628333"/>
          </a:xfrm>
          <a:prstGeom prst="ellipse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3AD54A73-A345-1406-DA4C-B9914CB3F5A1}"/>
              </a:ext>
            </a:extLst>
          </p:cNvPr>
          <p:cNvSpPr/>
          <p:nvPr/>
        </p:nvSpPr>
        <p:spPr>
          <a:xfrm>
            <a:off x="2729352" y="4285416"/>
            <a:ext cx="565577" cy="693019"/>
          </a:xfrm>
          <a:prstGeom prst="ellipse">
            <a:avLst/>
          </a:prstGeom>
          <a:noFill/>
          <a:ln w="19050">
            <a:solidFill>
              <a:srgbClr val="7030A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F5B1B25C-12D7-E7F3-A4E1-6BF0A9FDE542}"/>
              </a:ext>
            </a:extLst>
          </p:cNvPr>
          <p:cNvSpPr/>
          <p:nvPr/>
        </p:nvSpPr>
        <p:spPr>
          <a:xfrm>
            <a:off x="8259065" y="2667886"/>
            <a:ext cx="978881" cy="979874"/>
          </a:xfrm>
          <a:prstGeom prst="ellipse">
            <a:avLst/>
          </a:prstGeom>
          <a:noFill/>
          <a:ln w="19050">
            <a:solidFill>
              <a:srgbClr val="7030A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FA6B09E8-2C1C-5E05-47C0-F11E1B164391}"/>
              </a:ext>
            </a:extLst>
          </p:cNvPr>
          <p:cNvSpPr/>
          <p:nvPr/>
        </p:nvSpPr>
        <p:spPr>
          <a:xfrm>
            <a:off x="3326705" y="4478157"/>
            <a:ext cx="565577" cy="860325"/>
          </a:xfrm>
          <a:prstGeom prst="ellipse">
            <a:avLst/>
          </a:prstGeom>
          <a:noFill/>
          <a:ln w="19050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C743E8CC-4418-B95C-B8E4-96CA65DBAEF7}"/>
              </a:ext>
            </a:extLst>
          </p:cNvPr>
          <p:cNvSpPr/>
          <p:nvPr/>
        </p:nvSpPr>
        <p:spPr>
          <a:xfrm>
            <a:off x="9185306" y="2037192"/>
            <a:ext cx="978881" cy="860325"/>
          </a:xfrm>
          <a:prstGeom prst="ellipse">
            <a:avLst/>
          </a:prstGeom>
          <a:noFill/>
          <a:ln w="19050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4F0AD3CA-F645-A080-5A20-D039D3321DDC}"/>
              </a:ext>
            </a:extLst>
          </p:cNvPr>
          <p:cNvSpPr/>
          <p:nvPr/>
        </p:nvSpPr>
        <p:spPr>
          <a:xfrm>
            <a:off x="566734" y="4768133"/>
            <a:ext cx="2232956" cy="860325"/>
          </a:xfrm>
          <a:prstGeom prst="ellipse">
            <a:avLst/>
          </a:prstGeom>
          <a:noFill/>
          <a:ln w="1905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2FB740CA-8B88-F675-9D5B-B3499ACC8F09}"/>
              </a:ext>
            </a:extLst>
          </p:cNvPr>
          <p:cNvSpPr/>
          <p:nvPr/>
        </p:nvSpPr>
        <p:spPr>
          <a:xfrm>
            <a:off x="6611744" y="2127946"/>
            <a:ext cx="1394416" cy="612315"/>
          </a:xfrm>
          <a:prstGeom prst="ellipse">
            <a:avLst/>
          </a:prstGeom>
          <a:noFill/>
          <a:ln w="1905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A6435986-8A48-8692-9165-DDC030B4C53D}"/>
              </a:ext>
            </a:extLst>
          </p:cNvPr>
          <p:cNvSpPr/>
          <p:nvPr/>
        </p:nvSpPr>
        <p:spPr>
          <a:xfrm>
            <a:off x="3276989" y="2737948"/>
            <a:ext cx="814303" cy="50599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EB6E32B9-1F04-A5FF-F79C-FD38C9D1DD13}"/>
              </a:ext>
            </a:extLst>
          </p:cNvPr>
          <p:cNvSpPr/>
          <p:nvPr/>
        </p:nvSpPr>
        <p:spPr>
          <a:xfrm>
            <a:off x="8129564" y="4241169"/>
            <a:ext cx="1309686" cy="1053928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19EC884F-9C3E-04F9-FFA2-55FA41B6FDA6}"/>
              </a:ext>
            </a:extLst>
          </p:cNvPr>
          <p:cNvSpPr/>
          <p:nvPr/>
        </p:nvSpPr>
        <p:spPr>
          <a:xfrm>
            <a:off x="3924058" y="4509933"/>
            <a:ext cx="1502351" cy="860325"/>
          </a:xfrm>
          <a:prstGeom prst="ellipse">
            <a:avLst/>
          </a:prstGeom>
          <a:noFill/>
          <a:ln w="19050">
            <a:solidFill>
              <a:srgbClr val="ED7BBC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7616BF9F-40C4-2EF2-E9F5-6A02D3EA5070}"/>
              </a:ext>
            </a:extLst>
          </p:cNvPr>
          <p:cNvSpPr/>
          <p:nvPr/>
        </p:nvSpPr>
        <p:spPr>
          <a:xfrm>
            <a:off x="10433503" y="1894070"/>
            <a:ext cx="1326256" cy="860325"/>
          </a:xfrm>
          <a:prstGeom prst="ellipse">
            <a:avLst/>
          </a:prstGeom>
          <a:noFill/>
          <a:ln w="19050">
            <a:solidFill>
              <a:srgbClr val="ED7BBC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CB2E420-0EB6-AA09-AFD7-D2E002A033BA}"/>
              </a:ext>
            </a:extLst>
          </p:cNvPr>
          <p:cNvSpPr txBox="1"/>
          <p:nvPr/>
        </p:nvSpPr>
        <p:spPr>
          <a:xfrm>
            <a:off x="5221546" y="739709"/>
            <a:ext cx="6272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Very similar designs – Ask about checking if equation is still valid!</a:t>
            </a:r>
          </a:p>
        </p:txBody>
      </p:sp>
    </p:spTree>
    <p:extLst>
      <p:ext uri="{BB962C8B-B14F-4D97-AF65-F5344CB8AC3E}">
        <p14:creationId xmlns:p14="http://schemas.microsoft.com/office/powerpoint/2010/main" val="4275973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,arsaille attempt 1" id="{D77CD34F-D9B1-5444-A264-5898C6CCEC89}" vid="{46D120E9-90F8-2449-A1AA-6AFFB810FFA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19800</TotalTime>
  <Words>5412</Words>
  <Application>Microsoft Macintosh PowerPoint</Application>
  <PresentationFormat>Widescreen</PresentationFormat>
  <Paragraphs>1460</Paragraphs>
  <Slides>117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117</vt:i4>
      </vt:variant>
    </vt:vector>
  </HeadingPairs>
  <TitlesOfParts>
    <vt:vector size="122" baseType="lpstr">
      <vt:lpstr>Arial</vt:lpstr>
      <vt:lpstr>Calibri</vt:lpstr>
      <vt:lpstr>Calibri Light</vt:lpstr>
      <vt:lpstr>Cambria Math</vt:lpstr>
      <vt:lpstr>Office Theme</vt:lpstr>
      <vt:lpstr>Vertical Position Reconstruction Update</vt:lpstr>
      <vt:lpstr>Overview</vt:lpstr>
      <vt:lpstr>Overview of Current Reconstruction </vt:lpstr>
      <vt:lpstr>Overview of Tracker Cell</vt:lpstr>
      <vt:lpstr>Reconstruction Procedure</vt:lpstr>
      <vt:lpstr>Reconstruction Procedure</vt:lpstr>
      <vt:lpstr>Reconstruction Procedure</vt:lpstr>
      <vt:lpstr>Reconstruction Procedure</vt:lpstr>
      <vt:lpstr>Reconstruction Procedure</vt:lpstr>
      <vt:lpstr>Assumptions made in reconstruction </vt:lpstr>
      <vt:lpstr>Assumptions made in reconstruction </vt:lpstr>
      <vt:lpstr>Assumptions made in reconstruction </vt:lpstr>
      <vt:lpstr>Plasma Deceleration Effect</vt:lpstr>
      <vt:lpstr>Assumption 1 – Constant Plasma Speed </vt:lpstr>
      <vt:lpstr>Assumption 1 – Constant Plasma Speed </vt:lpstr>
      <vt:lpstr>Assumption 1 – Constant Plasma Speed </vt:lpstr>
      <vt:lpstr>Assumption 1 – Constant Plasma Speed </vt:lpstr>
      <vt:lpstr>Assumption 1 – Constant Plasma Speed </vt:lpstr>
      <vt:lpstr>Evidence of Deceleration</vt:lpstr>
      <vt:lpstr>Evidence of Deceleration</vt:lpstr>
      <vt:lpstr>Evidence of Deceleration</vt:lpstr>
      <vt:lpstr>Evidence of Deceleration</vt:lpstr>
      <vt:lpstr>Correction</vt:lpstr>
      <vt:lpstr>New Results Using Bi-207 Sources</vt:lpstr>
      <vt:lpstr>Using the Bismuth Sources</vt:lpstr>
      <vt:lpstr>Using the Bismuth Sources</vt:lpstr>
      <vt:lpstr>Using the Bismuth Sources</vt:lpstr>
      <vt:lpstr>Using the Bismuth Sources</vt:lpstr>
      <vt:lpstr>Using the Bismuth Sources</vt:lpstr>
      <vt:lpstr>Using the Bismuth Sources</vt:lpstr>
      <vt:lpstr>Using the Bismuth Sources</vt:lpstr>
      <vt:lpstr>Using the Bismuth Sources</vt:lpstr>
      <vt:lpstr>Recovering Edge Sources</vt:lpstr>
      <vt:lpstr>Recovering Edge Sources</vt:lpstr>
      <vt:lpstr>Recovering Edge Sources</vt:lpstr>
      <vt:lpstr>Recovering Edge Sources</vt:lpstr>
      <vt:lpstr>Results</vt:lpstr>
      <vt:lpstr>What is plotted?</vt:lpstr>
      <vt:lpstr>Example plots from different cells</vt:lpstr>
      <vt:lpstr>Metrics for the Cell</vt:lpstr>
      <vt:lpstr>Metrics for the Cell</vt:lpstr>
      <vt:lpstr>Metrics for the Cell</vt:lpstr>
      <vt:lpstr>Metrics for the Cell</vt:lpstr>
      <vt:lpstr>Effective height</vt:lpstr>
      <vt:lpstr>Effective height</vt:lpstr>
      <vt:lpstr>Effective height</vt:lpstr>
      <vt:lpstr>Effective height</vt:lpstr>
      <vt:lpstr>Effective height</vt:lpstr>
      <vt:lpstr>Calibrating the Correction</vt:lpstr>
      <vt:lpstr>Next steps</vt:lpstr>
      <vt:lpstr>Next steps</vt:lpstr>
      <vt:lpstr>Next steps</vt:lpstr>
      <vt:lpstr>Next steps</vt:lpstr>
      <vt:lpstr>Timestamp Shift Effect</vt:lpstr>
      <vt:lpstr>Timestamp shift effect</vt:lpstr>
      <vt:lpstr>Timestamp shift effect</vt:lpstr>
      <vt:lpstr>Timestamp shift effect</vt:lpstr>
      <vt:lpstr>Timestamp shift effect</vt:lpstr>
      <vt:lpstr>Evidence of height dependent TS correction effects</vt:lpstr>
      <vt:lpstr>Evidence of height dependent TS correction effects</vt:lpstr>
      <vt:lpstr>Evidence of height dependent TS correction effects</vt:lpstr>
      <vt:lpstr>Evidence of height dependent TS correction effects</vt:lpstr>
      <vt:lpstr>Evidence of height dependent TS correction effects</vt:lpstr>
      <vt:lpstr>Evidence of height dependent TS correction effects</vt:lpstr>
      <vt:lpstr>Evidence of height dependent TS correction effects</vt:lpstr>
      <vt:lpstr>Evidence of height dependent TS correction effects</vt:lpstr>
      <vt:lpstr>Evidence of height dependent TS correction effects</vt:lpstr>
      <vt:lpstr>Evidence of height dependent TS correction effects</vt:lpstr>
      <vt:lpstr>Evidence of height dependent TS correction effects</vt:lpstr>
      <vt:lpstr>Evidence of height dependent TS correction effects</vt:lpstr>
      <vt:lpstr>New Results Using Bi-207 Sources</vt:lpstr>
      <vt:lpstr>Bi-207 Timestamp shift effect</vt:lpstr>
      <vt:lpstr>Bi-207 Timestamp shift effect</vt:lpstr>
      <vt:lpstr>Bi-207 Timestamp shift effect</vt:lpstr>
      <vt:lpstr>Bi-207 Timestamp shift effect</vt:lpstr>
      <vt:lpstr>Bi-207 Timestamp shift effect</vt:lpstr>
      <vt:lpstr>Bi-207 Timestamp shift effect</vt:lpstr>
      <vt:lpstr>Timestamp correction next steps</vt:lpstr>
      <vt:lpstr>Timestamp correction next steps</vt:lpstr>
      <vt:lpstr>Timestamp correction next steps</vt:lpstr>
      <vt:lpstr>Timestamp correction next steps</vt:lpstr>
      <vt:lpstr>Summary</vt:lpstr>
      <vt:lpstr>Summary</vt:lpstr>
      <vt:lpstr>Summary</vt:lpstr>
      <vt:lpstr>Summary</vt:lpstr>
      <vt:lpstr>Extra </vt:lpstr>
      <vt:lpstr>Anode time reconstruction</vt:lpstr>
      <vt:lpstr>Assumptions made in reconstruction </vt:lpstr>
      <vt:lpstr>Assumption 3 – Angle of track doesn’t affect reconstruction ability</vt:lpstr>
      <vt:lpstr>Assumption 3 – Angle of track doesn’t affect reconstruction ability</vt:lpstr>
      <vt:lpstr>Evidence of angle effect</vt:lpstr>
      <vt:lpstr>Correct for Angle Effect</vt:lpstr>
      <vt:lpstr>Further Assumption – Effective Height</vt:lpstr>
      <vt:lpstr>Further Assumption – Nearest Ionisation</vt:lpstr>
      <vt:lpstr>Further Assumption – Nearest Ionisation</vt:lpstr>
      <vt:lpstr>Further Assumption – Nearest Ionisation</vt:lpstr>
      <vt:lpstr>Further Assumption – Edge Drift Effect</vt:lpstr>
      <vt:lpstr>Extra – Deceleration Cause Slide 1</vt:lpstr>
      <vt:lpstr>Extra – Deceleration Cause Slide 2</vt:lpstr>
      <vt:lpstr>Extra – Deceleration Cause Slide 3</vt:lpstr>
      <vt:lpstr>Extra – Deceleration Cause Slide 4</vt:lpstr>
      <vt:lpstr>Extra – Deceleration Evidence Slide 1</vt:lpstr>
      <vt:lpstr>Extra – Deceleration Model Slide 1 </vt:lpstr>
      <vt:lpstr>Extra – Deceleration Model Slide 2 </vt:lpstr>
      <vt:lpstr>How does the Plasma Move?</vt:lpstr>
      <vt:lpstr>Extra - Correction</vt:lpstr>
      <vt:lpstr>Overview of Tracker Cell</vt:lpstr>
      <vt:lpstr>Overview of Tracker Cell</vt:lpstr>
      <vt:lpstr>Sequence of Events of a Tracker Hit</vt:lpstr>
      <vt:lpstr>Using the Bismuth Sources</vt:lpstr>
      <vt:lpstr>Validating angle technique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Corrected Angle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Vertical Position Reconstruction Update</dc:title>
  <dc:subject/>
  <dc:creator>Sam Pratt</dc:creator>
  <cp:keywords/>
  <dc:description/>
  <cp:lastModifiedBy>Sam Pratt</cp:lastModifiedBy>
  <cp:revision>19</cp:revision>
  <dcterms:created xsi:type="dcterms:W3CDTF">2024-02-10T12:22:12Z</dcterms:created>
  <dcterms:modified xsi:type="dcterms:W3CDTF">2024-03-07T08:48:25Z</dcterms:modified>
  <cp:category/>
</cp:coreProperties>
</file>